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7" r:id="rId2"/>
    <p:sldId id="298" r:id="rId3"/>
    <p:sldId id="305" r:id="rId4"/>
    <p:sldId id="299" r:id="rId5"/>
    <p:sldId id="300" r:id="rId6"/>
    <p:sldId id="306" r:id="rId7"/>
    <p:sldId id="301" r:id="rId8"/>
    <p:sldId id="302" r:id="rId9"/>
    <p:sldId id="303" r:id="rId10"/>
    <p:sldId id="304" r:id="rId11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0834" autoAdjust="0"/>
  </p:normalViewPr>
  <p:slideViewPr>
    <p:cSldViewPr snapToGrid="0">
      <p:cViewPr varScale="1">
        <p:scale>
          <a:sx n="62" d="100"/>
          <a:sy n="6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poznámky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cs-CZ" sz="2000" i="1" dirty="0"/>
              </a:p>
            </p:txBody>
          </p:sp>
        </mc:Choice>
        <mc:Fallback xmlns="">
          <p:sp>
            <p:nvSpPr>
              <p:cNvPr id="3" name="Zástupný symbol pro poznámky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b="0" i="0">
                    <a:latin typeface="Cambria Math" panose="02040503050406030204" pitchFamily="18" charset="0"/>
                  </a:rPr>
                  <a:t>𝑛!=Γ(𝑛+1)=𝑛Γ(𝑛)=𝑛(𝑛−1)!</a:t>
                </a:r>
                <a:endParaRPr lang="cs-CZ" sz="2000" i="1" dirty="0"/>
              </a:p>
            </p:txBody>
          </p:sp>
        </mc:Fallback>
      </mc:AlternateContent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4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Testování hypotéz – test korelace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5769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naměříme hodnoty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vypočítáme odhad korelace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 chybou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 </a:t>
                </a:r>
                <a:r>
                  <a:rPr lang="cs-CZ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korelace statisticky významná?</a:t>
                </a:r>
                <a:endPara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použijeme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testovací statistiku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známá hustota pravděpodobnosti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distribuční funkce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transformace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(nová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testovací proměnná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nulová hypotéza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(předpoklad nulové korelace proměnných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hladina signifikance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(typicky 5 % nebo 1 %)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odmítneme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5769849"/>
              </a:xfrm>
              <a:prstGeom prst="rect">
                <a:avLst/>
              </a:prstGeom>
              <a:blipFill>
                <a:blip r:embed="rId2"/>
                <a:stretch>
                  <a:fillRect l="-391" t="-5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délník 16"/>
          <p:cNvSpPr/>
          <p:nvPr/>
        </p:nvSpPr>
        <p:spPr bwMode="auto">
          <a:xfrm>
            <a:off x="617621" y="3865379"/>
            <a:ext cx="9793705" cy="319199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B0FD8764-6479-23AF-5322-F8DEE9190573}"/>
                  </a:ext>
                </a:extLst>
              </p:cNvPr>
              <p:cNvSpPr txBox="1"/>
              <p:nvPr/>
            </p:nvSpPr>
            <p:spPr bwMode="auto">
              <a:xfrm>
                <a:off x="4320000" y="2412000"/>
                <a:ext cx="2413353" cy="622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B0FD8764-6479-23AF-5322-F8DEE9190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412000"/>
                <a:ext cx="2413353" cy="622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2B53DC0-FE71-9F8C-8EE0-F641873D93E2}"/>
                  </a:ext>
                </a:extLst>
              </p:cNvPr>
              <p:cNvSpPr txBox="1"/>
              <p:nvPr/>
            </p:nvSpPr>
            <p:spPr bwMode="auto">
              <a:xfrm>
                <a:off x="8460000" y="2412000"/>
                <a:ext cx="1322221" cy="6076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2B53DC0-FE71-9F8C-8EE0-F641873D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0000" y="2412000"/>
                <a:ext cx="1322221" cy="60766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ázek 23">
            <a:extLst>
              <a:ext uri="{FF2B5EF4-FFF2-40B4-BE49-F238E27FC236}">
                <a16:creationId xmlns:a16="http://schemas.microsoft.com/office/drawing/2014/main" id="{0E390609-9B26-F770-0347-070EABA75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1" y="3960000"/>
            <a:ext cx="3843523" cy="307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2704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Příklad:	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= 39, proměnné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=0.694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867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=−0.111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79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=0.059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=0.72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704330"/>
              </a:xfrm>
              <a:prstGeom prst="rect">
                <a:avLst/>
              </a:prstGeom>
              <a:blipFill>
                <a:blip r:embed="rId3"/>
                <a:stretch>
                  <a:fillRect l="-391" t="-11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1916168B-45BB-0D4F-130E-A2305F88C6EF}"/>
                  </a:ext>
                </a:extLst>
              </p:cNvPr>
              <p:cNvSpPr txBox="1"/>
              <p:nvPr/>
            </p:nvSpPr>
            <p:spPr bwMode="auto">
              <a:xfrm>
                <a:off x="5400000" y="4320000"/>
                <a:ext cx="468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5%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odmítneme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nulovou hypotézu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ZÁVISLÉ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1916168B-45BB-0D4F-130E-A2305F88C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4320000"/>
                <a:ext cx="4680000" cy="923330"/>
              </a:xfrm>
              <a:prstGeom prst="rect">
                <a:avLst/>
              </a:prstGeom>
              <a:blipFill>
                <a:blip r:embed="rId4"/>
                <a:stretch>
                  <a:fillRect l="-1172" t="-3974" b="-9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2C233DBF-1AF8-3A94-0DDC-F95973A64859}"/>
                  </a:ext>
                </a:extLst>
              </p:cNvPr>
              <p:cNvSpPr txBox="1"/>
              <p:nvPr/>
            </p:nvSpPr>
            <p:spPr bwMode="auto">
              <a:xfrm>
                <a:off x="5400000" y="5760000"/>
                <a:ext cx="468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přijmeme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nulovou hypotézu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jsou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2C233DBF-1AF8-3A94-0DDC-F95973A6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5760000"/>
                <a:ext cx="4680000" cy="923330"/>
              </a:xfrm>
              <a:prstGeom prst="rect">
                <a:avLst/>
              </a:prstGeom>
              <a:blipFill>
                <a:blip r:embed="rId5"/>
                <a:stretch>
                  <a:fillRect l="-1172" t="-3974" b="-9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249471F-8601-76E2-2EC7-5CECD9124A3B}"/>
              </a:ext>
            </a:extLst>
          </p:cNvPr>
          <p:cNvGrpSpPr/>
          <p:nvPr/>
        </p:nvGrpSpPr>
        <p:grpSpPr>
          <a:xfrm>
            <a:off x="1476000" y="4284000"/>
            <a:ext cx="3096000" cy="2232000"/>
            <a:chOff x="1476000" y="4284000"/>
            <a:chExt cx="3096000" cy="2232000"/>
          </a:xfrm>
        </p:grpSpPr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D15139EB-CEAD-A2F1-8885-4B4263C351F6}"/>
                </a:ext>
              </a:extLst>
            </p:cNvPr>
            <p:cNvSpPr/>
            <p:nvPr/>
          </p:nvSpPr>
          <p:spPr>
            <a:xfrm>
              <a:off x="1476000" y="4284000"/>
              <a:ext cx="36000" cy="2232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0027195C-24F8-DE65-8A91-385775AB5FB1}"/>
                </a:ext>
              </a:extLst>
            </p:cNvPr>
            <p:cNvSpPr/>
            <p:nvPr/>
          </p:nvSpPr>
          <p:spPr>
            <a:xfrm>
              <a:off x="4536000" y="4284000"/>
              <a:ext cx="36000" cy="2232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2603061-1034-2B81-BE3D-D86CE8027C3E}"/>
              </a:ext>
            </a:extLst>
          </p:cNvPr>
          <p:cNvGrpSpPr/>
          <p:nvPr/>
        </p:nvGrpSpPr>
        <p:grpSpPr>
          <a:xfrm>
            <a:off x="1512000" y="4284000"/>
            <a:ext cx="3024000" cy="2232000"/>
            <a:chOff x="1512000" y="4284000"/>
            <a:chExt cx="3024000" cy="2232000"/>
          </a:xfrm>
        </p:grpSpPr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23C87871-539D-56D2-5B12-A9C26A3DA21D}"/>
                </a:ext>
              </a:extLst>
            </p:cNvPr>
            <p:cNvSpPr/>
            <p:nvPr/>
          </p:nvSpPr>
          <p:spPr>
            <a:xfrm>
              <a:off x="1512000" y="4284000"/>
              <a:ext cx="1350000" cy="22320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délník 33">
              <a:extLst>
                <a:ext uri="{FF2B5EF4-FFF2-40B4-BE49-F238E27FC236}">
                  <a16:creationId xmlns:a16="http://schemas.microsoft.com/office/drawing/2014/main" id="{D949E44C-3262-18D9-EEEA-E1EAC426A093}"/>
                </a:ext>
              </a:extLst>
            </p:cNvPr>
            <p:cNvSpPr/>
            <p:nvPr/>
          </p:nvSpPr>
          <p:spPr>
            <a:xfrm>
              <a:off x="3186000" y="4284000"/>
              <a:ext cx="1350000" cy="22320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0E7AFB9D-6771-AE16-83CA-E1109CA51636}"/>
                </a:ext>
              </a:extLst>
            </p:cNvPr>
            <p:cNvSpPr/>
            <p:nvPr/>
          </p:nvSpPr>
          <p:spPr>
            <a:xfrm>
              <a:off x="2862000" y="4284000"/>
              <a:ext cx="90000" cy="2232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3BD62EA-915E-4B9E-17DE-D92A3595CB88}"/>
                </a:ext>
              </a:extLst>
            </p:cNvPr>
            <p:cNvSpPr/>
            <p:nvPr/>
          </p:nvSpPr>
          <p:spPr>
            <a:xfrm>
              <a:off x="3096000" y="4284000"/>
              <a:ext cx="90000" cy="2232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8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korelace – 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5104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Fisherova transformace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transformace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 platí nulová hypotéza, má proměnná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kde očekávaná hodnota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standardní odchylka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testovací proměnná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 platí nulová hypotéza, má proměnná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t-hodnota</a:t>
                </a: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5104411"/>
              </a:xfrm>
              <a:prstGeom prst="rect">
                <a:avLst/>
              </a:prstGeom>
              <a:blipFill>
                <a:blip r:embed="rId2"/>
                <a:stretch>
                  <a:fillRect l="-391" t="-597" b="-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60AC0EE7-4D5E-DDAA-332D-09AAAD525EC3}"/>
                  </a:ext>
                </a:extLst>
              </p:cNvPr>
              <p:cNvSpPr txBox="1"/>
              <p:nvPr/>
            </p:nvSpPr>
            <p:spPr bwMode="auto">
              <a:xfrm>
                <a:off x="3600000" y="1908000"/>
                <a:ext cx="1401409" cy="567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60AC0EE7-4D5E-DDAA-332D-09AAAD52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1908000"/>
                <a:ext cx="1401409" cy="567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3528000" y="1836000"/>
            <a:ext cx="1584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3805A689-431E-CE1E-05BE-3955B6D2B0DF}"/>
                  </a:ext>
                </a:extLst>
              </p:cNvPr>
              <p:cNvSpPr txBox="1"/>
              <p:nvPr/>
            </p:nvSpPr>
            <p:spPr bwMode="auto">
              <a:xfrm>
                <a:off x="3600000" y="4320000"/>
                <a:ext cx="2425151" cy="629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3805A689-431E-CE1E-05BE-3955B6D2B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4320000"/>
                <a:ext cx="2425151" cy="629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délník 16"/>
          <p:cNvSpPr/>
          <p:nvPr/>
        </p:nvSpPr>
        <p:spPr bwMode="auto">
          <a:xfrm>
            <a:off x="3528000" y="4282193"/>
            <a:ext cx="2700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5C75291-CE0E-D6DD-709D-319C2A7B4530}"/>
                  </a:ext>
                </a:extLst>
              </p:cNvPr>
              <p:cNvSpPr txBox="1"/>
              <p:nvPr/>
            </p:nvSpPr>
            <p:spPr bwMode="auto">
              <a:xfrm>
                <a:off x="3600000" y="5976000"/>
                <a:ext cx="2307747" cy="629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5C75291-CE0E-D6DD-709D-319C2A7B4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5976000"/>
                <a:ext cx="2307747" cy="629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élník 18"/>
          <p:cNvSpPr/>
          <p:nvPr/>
        </p:nvSpPr>
        <p:spPr bwMode="auto">
          <a:xfrm>
            <a:off x="3528000" y="5940000"/>
            <a:ext cx="2484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korelace – 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Fisherova transformace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testovací statistika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nulová hypotéza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NEZÁVISLÉ.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hladina signifikance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přijmeme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nulovou hypotézu.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odmítneme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nulovou hypotézu.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pravděpodobnost		</a:t>
                </a: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970318"/>
              </a:xfrm>
              <a:prstGeom prst="rect">
                <a:avLst/>
              </a:prstGeom>
              <a:blipFill>
                <a:blip r:embed="rId2"/>
                <a:stretch>
                  <a:fillRect l="-391" t="-767" b="-13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0F53297D-7978-1977-F23A-1A0CD5D314FC}"/>
                  </a:ext>
                </a:extLst>
              </p:cNvPr>
              <p:cNvSpPr txBox="1"/>
              <p:nvPr/>
            </p:nvSpPr>
            <p:spPr bwMode="auto">
              <a:xfrm>
                <a:off x="3600000" y="1872000"/>
                <a:ext cx="3620670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0F53297D-7978-1977-F23A-1A0CD5D31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1872000"/>
                <a:ext cx="3620670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délník 16"/>
          <p:cNvSpPr/>
          <p:nvPr/>
        </p:nvSpPr>
        <p:spPr bwMode="auto">
          <a:xfrm>
            <a:off x="3528000" y="1836000"/>
            <a:ext cx="3744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A8CE322-507B-2C49-9B14-73AEDA66FCE8}"/>
                  </a:ext>
                </a:extLst>
              </p:cNvPr>
              <p:cNvSpPr txBox="1"/>
              <p:nvPr/>
            </p:nvSpPr>
            <p:spPr bwMode="auto">
              <a:xfrm>
                <a:off x="1440000" y="5759313"/>
                <a:ext cx="7394588" cy="691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cs-CZ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A8CE322-507B-2C49-9B14-73AEDA66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000" y="5759313"/>
                <a:ext cx="7394588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délník 33"/>
          <p:cNvSpPr/>
          <p:nvPr/>
        </p:nvSpPr>
        <p:spPr bwMode="auto">
          <a:xfrm>
            <a:off x="1261599" y="5580000"/>
            <a:ext cx="7740000" cy="108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7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178165B0-1697-FF5A-C305-D9C3D0450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3960000"/>
            <a:ext cx="3960000" cy="3074648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korelace – 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ovéPole 31"/>
              <p:cNvSpPr txBox="1"/>
              <p:nvPr/>
            </p:nvSpPr>
            <p:spPr bwMode="auto">
              <a:xfrm>
                <a:off x="5400000" y="4320000"/>
                <a:ext cx="468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5%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odmítneme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nulovou hypotézu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ZÁVISLÉ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ovéPol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4320000"/>
                <a:ext cx="4680000" cy="923330"/>
              </a:xfrm>
              <a:prstGeom prst="rect">
                <a:avLst/>
              </a:prstGeom>
              <a:blipFill>
                <a:blip r:embed="rId3"/>
                <a:stretch>
                  <a:fillRect l="-1172" t="-3974" b="-9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ovéPole 32"/>
              <p:cNvSpPr txBox="1"/>
              <p:nvPr/>
            </p:nvSpPr>
            <p:spPr bwMode="auto">
              <a:xfrm>
                <a:off x="5400000" y="5760000"/>
                <a:ext cx="468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přijmeme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nulovou hypotézu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jsou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ovéPol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5760000"/>
                <a:ext cx="4680000" cy="923330"/>
              </a:xfrm>
              <a:prstGeom prst="rect">
                <a:avLst/>
              </a:prstGeom>
              <a:blipFill>
                <a:blip r:embed="rId4"/>
                <a:stretch>
                  <a:fillRect l="-1172" t="-3974" b="-9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2704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Fisherova transformace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Příklad:	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= 39,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=0.694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=5.137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=−0.111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=0.669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=0.059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=0.355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=0.72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704330"/>
              </a:xfrm>
              <a:prstGeom prst="rect">
                <a:avLst/>
              </a:prstGeom>
              <a:blipFill>
                <a:blip r:embed="rId5"/>
                <a:stretch>
                  <a:fillRect l="-391" t="-11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F66E1C-C0F6-F5ED-FF3E-6F86D59DA20D}"/>
              </a:ext>
            </a:extLst>
          </p:cNvPr>
          <p:cNvGrpSpPr/>
          <p:nvPr/>
        </p:nvGrpSpPr>
        <p:grpSpPr>
          <a:xfrm>
            <a:off x="1476000" y="4284000"/>
            <a:ext cx="3096000" cy="2232000"/>
            <a:chOff x="1476000" y="4284000"/>
            <a:chExt cx="3096000" cy="2232000"/>
          </a:xfrm>
        </p:grpSpPr>
        <p:sp>
          <p:nvSpPr>
            <p:cNvPr id="19" name="Obdélník 18"/>
            <p:cNvSpPr/>
            <p:nvPr/>
          </p:nvSpPr>
          <p:spPr>
            <a:xfrm>
              <a:off x="1476000" y="4284000"/>
              <a:ext cx="234000" cy="2232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A2C0BD75-9E6E-3A6A-05EF-DEA5466D5A8B}"/>
                </a:ext>
              </a:extLst>
            </p:cNvPr>
            <p:cNvSpPr/>
            <p:nvPr/>
          </p:nvSpPr>
          <p:spPr>
            <a:xfrm>
              <a:off x="4338000" y="4284000"/>
              <a:ext cx="234000" cy="2232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D1C80A38-B637-5521-3FF4-B55A51A3DB65}"/>
              </a:ext>
            </a:extLst>
          </p:cNvPr>
          <p:cNvGrpSpPr/>
          <p:nvPr/>
        </p:nvGrpSpPr>
        <p:grpSpPr>
          <a:xfrm>
            <a:off x="1710000" y="4284000"/>
            <a:ext cx="2628000" cy="2232000"/>
            <a:chOff x="1710000" y="4284000"/>
            <a:chExt cx="2628000" cy="2232000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79DF54C1-0DE6-074F-5933-EBA7722DB5C4}"/>
                </a:ext>
              </a:extLst>
            </p:cNvPr>
            <p:cNvSpPr/>
            <p:nvPr/>
          </p:nvSpPr>
          <p:spPr>
            <a:xfrm>
              <a:off x="1710000" y="4284000"/>
              <a:ext cx="1152000" cy="22320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763B6A4-88E6-E796-7142-FEB66763FAD5}"/>
                </a:ext>
              </a:extLst>
            </p:cNvPr>
            <p:cNvSpPr/>
            <p:nvPr/>
          </p:nvSpPr>
          <p:spPr>
            <a:xfrm>
              <a:off x="3186000" y="4284000"/>
              <a:ext cx="1152000" cy="22320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3AB292E-9796-6606-02D1-65627C9BBAA0}"/>
                </a:ext>
              </a:extLst>
            </p:cNvPr>
            <p:cNvSpPr/>
            <p:nvPr/>
          </p:nvSpPr>
          <p:spPr>
            <a:xfrm>
              <a:off x="2862000" y="4284000"/>
              <a:ext cx="90000" cy="2232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8FE0F708-15B1-51B5-D57A-E0DD1BE6E674}"/>
                </a:ext>
              </a:extLst>
            </p:cNvPr>
            <p:cNvSpPr/>
            <p:nvPr/>
          </p:nvSpPr>
          <p:spPr>
            <a:xfrm>
              <a:off x="3096000" y="4284000"/>
              <a:ext cx="90000" cy="2232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10008000" cy="4524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transformace 	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testovací proměnná, t-hodnota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 platí nulová hypotéza, má proměnná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 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stupni volnosti. 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testovací statistika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 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stupni volnosti</a:t>
                </a:r>
              </a:p>
              <a:p>
                <a:pPr lvl="1"/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nulová hypotéza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NEZÁVISLÉ.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10008000" cy="4524315"/>
              </a:xfrm>
              <a:prstGeom prst="rect">
                <a:avLst/>
              </a:prstGeom>
              <a:blipFill>
                <a:blip r:embed="rId2"/>
                <a:stretch>
                  <a:fillRect l="-365" t="-674" b="-12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3528000" y="1691999"/>
            <a:ext cx="1620000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délník 33"/>
          <p:cNvSpPr/>
          <p:nvPr/>
        </p:nvSpPr>
        <p:spPr bwMode="auto">
          <a:xfrm>
            <a:off x="4608000" y="4068000"/>
            <a:ext cx="3456000" cy="108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D1FE6899-2212-3DBE-539B-F6375F5A3F35}"/>
                  </a:ext>
                </a:extLst>
              </p:cNvPr>
              <p:cNvSpPr txBox="1"/>
              <p:nvPr/>
            </p:nvSpPr>
            <p:spPr bwMode="auto">
              <a:xfrm>
                <a:off x="3600000" y="1728000"/>
                <a:ext cx="1405065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D1FE6899-2212-3DBE-539B-F6375F5A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1728000"/>
                <a:ext cx="1405065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3A00547-EE2F-4194-CA5C-746BB87515B9}"/>
                  </a:ext>
                </a:extLst>
              </p:cNvPr>
              <p:cNvSpPr txBox="1"/>
              <p:nvPr/>
            </p:nvSpPr>
            <p:spPr bwMode="auto">
              <a:xfrm>
                <a:off x="4680000" y="4140000"/>
                <a:ext cx="3307187" cy="91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𝜈𝜋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3A00547-EE2F-4194-CA5C-746BB875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4140000"/>
                <a:ext cx="3307187" cy="916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/>
              <p:cNvSpPr txBox="1"/>
              <p:nvPr/>
            </p:nvSpPr>
            <p:spPr bwMode="auto">
              <a:xfrm>
                <a:off x="720000" y="1440000"/>
                <a:ext cx="10008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stupni volnosti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William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Sealy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Gosset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(„student“) → statistika na malém počtu vzorků</a:t>
                </a:r>
              </a:p>
            </p:txBody>
          </p:sp>
        </mc:Choice>
        <mc:Fallback xmlns="">
          <p:sp>
            <p:nvSpPr>
              <p:cNvPr id="27" name="TextovéPol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1440000"/>
                <a:ext cx="10008000" cy="1200329"/>
              </a:xfrm>
              <a:prstGeom prst="rect">
                <a:avLst/>
              </a:prstGeom>
              <a:blipFill>
                <a:blip r:embed="rId2"/>
                <a:stretch>
                  <a:fillRect l="-365" t="-2538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" descr="https://upload.wikimedia.org/wikipedia/commons/6/65/William_Gosset_plaque_in_Guinness_storehouse_tour%2C_Irel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3600000"/>
            <a:ext cx="2520000" cy="26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3931D2D-49D3-3B13-3321-B355F59D5FEE}"/>
                  </a:ext>
                </a:extLst>
              </p:cNvPr>
              <p:cNvSpPr txBox="1"/>
              <p:nvPr/>
            </p:nvSpPr>
            <p:spPr bwMode="auto">
              <a:xfrm>
                <a:off x="5760000" y="1152000"/>
                <a:ext cx="3307187" cy="91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𝜈𝜋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3931D2D-49D3-3B13-3321-B355F59D5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152000"/>
                <a:ext cx="3307187" cy="916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>
            <a:extLst>
              <a:ext uri="{FF2B5EF4-FFF2-40B4-BE49-F238E27FC236}">
                <a16:creationId xmlns:a16="http://schemas.microsoft.com/office/drawing/2014/main" id="{D63D1046-7C9E-33F5-2482-878DDBCB5E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8" y="2880000"/>
            <a:ext cx="5040000" cy="40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8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26B0B5D-1A10-6037-B45D-0FD194F69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16" y="2160000"/>
            <a:ext cx="3960000" cy="3195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/>
              <p:cNvSpPr txBox="1"/>
              <p:nvPr/>
            </p:nvSpPr>
            <p:spPr bwMode="auto">
              <a:xfrm>
                <a:off x="720000" y="1440000"/>
                <a:ext cx="10008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stupni volnosti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gama funkce</a:t>
                </a:r>
              </a:p>
            </p:txBody>
          </p:sp>
        </mc:Choice>
        <mc:Fallback xmlns="">
          <p:sp>
            <p:nvSpPr>
              <p:cNvPr id="27" name="TextovéPol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1440000"/>
                <a:ext cx="10008000" cy="1200329"/>
              </a:xfrm>
              <a:prstGeom prst="rect">
                <a:avLst/>
              </a:prstGeom>
              <a:blipFill>
                <a:blip r:embed="rId4"/>
                <a:stretch>
                  <a:fillRect l="-365" t="-2538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3931D2D-49D3-3B13-3321-B355F59D5FEE}"/>
                  </a:ext>
                </a:extLst>
              </p:cNvPr>
              <p:cNvSpPr txBox="1"/>
              <p:nvPr/>
            </p:nvSpPr>
            <p:spPr bwMode="auto">
              <a:xfrm>
                <a:off x="5760000" y="1152000"/>
                <a:ext cx="3307187" cy="91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𝜈𝜋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3931D2D-49D3-3B13-3321-B355F59D5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152000"/>
                <a:ext cx="3307187" cy="916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13C424C-3194-CEFD-FBCD-564AB9C13185}"/>
                  </a:ext>
                </a:extLst>
              </p:cNvPr>
              <p:cNvSpPr txBox="1"/>
              <p:nvPr/>
            </p:nvSpPr>
            <p:spPr bwMode="auto">
              <a:xfrm>
                <a:off x="2880000" y="2160000"/>
                <a:ext cx="3249672" cy="599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13C424C-3194-CEFD-FBCD-564AB9C1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0000" y="2160000"/>
                <a:ext cx="3249672" cy="599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543D6991-A3BC-34B8-7250-AC67D7D5F189}"/>
                  </a:ext>
                </a:extLst>
              </p:cNvPr>
              <p:cNvSpPr txBox="1"/>
              <p:nvPr/>
            </p:nvSpPr>
            <p:spPr bwMode="auto">
              <a:xfrm>
                <a:off x="2880000" y="2880000"/>
                <a:ext cx="1200392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543D6991-A3BC-34B8-7250-AC67D7D5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0000" y="2880000"/>
                <a:ext cx="1200392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4C71E003-F3AB-9D9C-CA47-597AC522A306}"/>
                  </a:ext>
                </a:extLst>
              </p:cNvPr>
              <p:cNvSpPr txBox="1"/>
              <p:nvPr/>
            </p:nvSpPr>
            <p:spPr bwMode="auto">
              <a:xfrm>
                <a:off x="2880000" y="3780000"/>
                <a:ext cx="272908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!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ℕ</m:t>
                      </m:r>
                    </m:oMath>
                  </m:oMathPara>
                </a14:m>
                <a:endParaRPr lang="cs-CZ" b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4C71E003-F3AB-9D9C-CA47-597AC522A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0000" y="3780000"/>
                <a:ext cx="2729080" cy="276999"/>
              </a:xfrm>
              <a:prstGeom prst="rect">
                <a:avLst/>
              </a:prstGeom>
              <a:blipFill>
                <a:blip r:embed="rId8"/>
                <a:stretch>
                  <a:fillRect l="-1563" r="-1563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C28235FD-EBB7-A0ED-F96C-4140536177DD}"/>
                  </a:ext>
                </a:extLst>
              </p:cNvPr>
              <p:cNvSpPr txBox="1"/>
              <p:nvPr/>
            </p:nvSpPr>
            <p:spPr bwMode="auto">
              <a:xfrm>
                <a:off x="2880000" y="4320000"/>
                <a:ext cx="275415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cs-CZ" b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C28235FD-EBB7-A0ED-F96C-414053617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0000" y="4320000"/>
                <a:ext cx="2754152" cy="276999"/>
              </a:xfrm>
              <a:prstGeom prst="rect">
                <a:avLst/>
              </a:prstGeom>
              <a:blipFill>
                <a:blip r:embed="rId9"/>
                <a:stretch>
                  <a:fillRect l="-1549" r="-1770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délník 12">
            <a:extLst>
              <a:ext uri="{FF2B5EF4-FFF2-40B4-BE49-F238E27FC236}">
                <a16:creationId xmlns:a16="http://schemas.microsoft.com/office/drawing/2014/main" id="{90AEC6FD-CA2C-46C3-1FF5-D3B43264CACA}"/>
              </a:ext>
            </a:extLst>
          </p:cNvPr>
          <p:cNvSpPr/>
          <p:nvPr/>
        </p:nvSpPr>
        <p:spPr>
          <a:xfrm>
            <a:off x="5400000" y="5400000"/>
            <a:ext cx="504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Excel	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EXP(GAMMALN(x))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ROOT	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ROOT::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tgamma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Python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scipy.special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E4CCAF2-C15E-4507-8A80-32822C567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800000"/>
            <a:ext cx="5040000" cy="3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10008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stupni volnosti</a:t>
                </a: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10008000" cy="369332"/>
              </a:xfrm>
              <a:prstGeom prst="rect">
                <a:avLst/>
              </a:prstGeom>
              <a:blipFill>
                <a:blip r:embed="rId3"/>
                <a:stretch>
                  <a:fillRect l="-365" t="-9836" b="-229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délník 33"/>
          <p:cNvSpPr/>
          <p:nvPr/>
        </p:nvSpPr>
        <p:spPr bwMode="auto">
          <a:xfrm>
            <a:off x="5688000" y="3888000"/>
            <a:ext cx="3132000" cy="118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2D22908-2F88-0E19-9AF0-447E1707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000" y="360000"/>
            <a:ext cx="18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student.py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E872DB7F-62DA-A4AE-EB4A-3D83E2913CAC}"/>
                  </a:ext>
                </a:extLst>
              </p:cNvPr>
              <p:cNvSpPr txBox="1"/>
              <p:nvPr/>
            </p:nvSpPr>
            <p:spPr bwMode="auto">
              <a:xfrm>
                <a:off x="5760000" y="1152000"/>
                <a:ext cx="3307187" cy="91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𝜈𝜋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E872DB7F-62DA-A4AE-EB4A-3D83E2913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152000"/>
                <a:ext cx="3307187" cy="916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21C8ADB-3476-893C-9285-153173F67E5D}"/>
                  </a:ext>
                </a:extLst>
              </p:cNvPr>
              <p:cNvSpPr txBox="1"/>
              <p:nvPr/>
            </p:nvSpPr>
            <p:spPr bwMode="auto">
              <a:xfrm>
                <a:off x="5760000" y="2340000"/>
                <a:ext cx="2262158" cy="525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21C8ADB-3476-893C-9285-153173F6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2340000"/>
                <a:ext cx="2262158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99B52362-2273-22D6-EE83-23CB149EA550}"/>
                  </a:ext>
                </a:extLst>
              </p:cNvPr>
              <p:cNvSpPr txBox="1"/>
              <p:nvPr/>
            </p:nvSpPr>
            <p:spPr bwMode="auto">
              <a:xfrm>
                <a:off x="5760000" y="3024000"/>
                <a:ext cx="3114571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→∞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99B52362-2273-22D6-EE83-23CB149E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024000"/>
                <a:ext cx="311457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34C0565C-0921-AC21-588D-D7A0E4E7BED7}"/>
                  </a:ext>
                </a:extLst>
              </p:cNvPr>
              <p:cNvSpPr txBox="1"/>
              <p:nvPr/>
            </p:nvSpPr>
            <p:spPr bwMode="auto">
              <a:xfrm>
                <a:off x="5760000" y="3960000"/>
                <a:ext cx="136043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34C0565C-0921-AC21-588D-D7A0E4E7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960000"/>
                <a:ext cx="1360437" cy="276999"/>
              </a:xfrm>
              <a:prstGeom prst="rect">
                <a:avLst/>
              </a:prstGeom>
              <a:blipFill>
                <a:blip r:embed="rId7"/>
                <a:stretch>
                  <a:fillRect l="-4036" r="-3587" b="-244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41AF78C3-4274-CE31-0C53-D1FA4737956D}"/>
                  </a:ext>
                </a:extLst>
              </p:cNvPr>
              <p:cNvSpPr txBox="1"/>
              <p:nvPr/>
            </p:nvSpPr>
            <p:spPr bwMode="auto">
              <a:xfrm>
                <a:off x="5760000" y="4500000"/>
                <a:ext cx="2985626" cy="473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&gt;2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41AF78C3-4274-CE31-0C53-D1FA4737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4500000"/>
                <a:ext cx="2985626" cy="473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délník 24">
            <a:extLst>
              <a:ext uri="{FF2B5EF4-FFF2-40B4-BE49-F238E27FC236}">
                <a16:creationId xmlns:a16="http://schemas.microsoft.com/office/drawing/2014/main" id="{B6E5256C-1E0B-B20F-6331-40E9B93098BF}"/>
              </a:ext>
            </a:extLst>
          </p:cNvPr>
          <p:cNvSpPr/>
          <p:nvPr/>
        </p:nvSpPr>
        <p:spPr>
          <a:xfrm>
            <a:off x="1079999" y="5400000"/>
            <a:ext cx="540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Python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</a:t>
            </a:r>
          </a:p>
          <a:p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→ t.pdf(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x,nu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ROOT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ROOT::Math::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tdistribution_pdf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2B97276C-B4E7-8A5B-B264-15996928E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3240000"/>
            <a:ext cx="3843523" cy="307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10008000" cy="4014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studentovo rozdělení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hladina signifikance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přijmeme</a:t>
                </a:r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nulovou hypotézu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odmítneme</a:t>
                </a:r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nulovou hypotézu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pravděpodobnost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konfidenční interval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10008000" cy="4014240"/>
              </a:xfrm>
              <a:prstGeom prst="rect">
                <a:avLst/>
              </a:prstGeom>
              <a:blipFill>
                <a:blip r:embed="rId3"/>
                <a:stretch>
                  <a:fillRect l="-365" t="-759" b="-7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délník 16"/>
          <p:cNvSpPr/>
          <p:nvPr/>
        </p:nvSpPr>
        <p:spPr>
          <a:xfrm>
            <a:off x="8063999" y="3564000"/>
            <a:ext cx="1079999" cy="2214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 bwMode="auto">
          <a:xfrm>
            <a:off x="3420000" y="4032000"/>
            <a:ext cx="25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studentova rozdělení</a:t>
            </a:r>
          </a:p>
        </p:txBody>
      </p:sp>
      <p:sp>
        <p:nvSpPr>
          <p:cNvPr id="25" name="TextovéPole 24"/>
          <p:cNvSpPr txBox="1"/>
          <p:nvPr/>
        </p:nvSpPr>
        <p:spPr bwMode="auto">
          <a:xfrm>
            <a:off x="3276000" y="5688000"/>
            <a:ext cx="30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inverzní funkce k distribuční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funkci studentova rozdělení</a:t>
            </a:r>
          </a:p>
        </p:txBody>
      </p:sp>
      <p:cxnSp>
        <p:nvCxnSpPr>
          <p:cNvPr id="32" name="Přímá spojnice 31"/>
          <p:cNvCxnSpPr>
            <a:cxnSpLocks/>
          </p:cNvCxnSpPr>
          <p:nvPr/>
        </p:nvCxnSpPr>
        <p:spPr>
          <a:xfrm flipV="1">
            <a:off x="4788000" y="5400000"/>
            <a:ext cx="0" cy="288000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>
            <a:cxnSpLocks/>
          </p:cNvCxnSpPr>
          <p:nvPr/>
        </p:nvCxnSpPr>
        <p:spPr>
          <a:xfrm flipV="1">
            <a:off x="4680000" y="3744000"/>
            <a:ext cx="0" cy="288000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/>
          <p:cNvSpPr/>
          <p:nvPr/>
        </p:nvSpPr>
        <p:spPr>
          <a:xfrm>
            <a:off x="7056000" y="3564000"/>
            <a:ext cx="1008000" cy="2214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9144000" y="3564000"/>
            <a:ext cx="0" cy="221400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>
            <a:off x="8064000" y="3564000"/>
            <a:ext cx="0" cy="221400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>
            <a:extLst>
              <a:ext uri="{FF2B5EF4-FFF2-40B4-BE49-F238E27FC236}">
                <a16:creationId xmlns:a16="http://schemas.microsoft.com/office/drawing/2014/main" id="{27D2129A-D787-E89F-C770-171410F35102}"/>
              </a:ext>
            </a:extLst>
          </p:cNvPr>
          <p:cNvSpPr/>
          <p:nvPr/>
        </p:nvSpPr>
        <p:spPr>
          <a:xfrm>
            <a:off x="9144000" y="3564000"/>
            <a:ext cx="1008000" cy="2214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b="0"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782</Words>
  <Application>Microsoft Office PowerPoint</Application>
  <PresentationFormat>Vlastní</PresentationFormat>
  <Paragraphs>167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171</cp:revision>
  <dcterms:created xsi:type="dcterms:W3CDTF">2019-10-02T09:36:21Z</dcterms:created>
  <dcterms:modified xsi:type="dcterms:W3CDTF">2022-11-29T07:36:55Z</dcterms:modified>
</cp:coreProperties>
</file>