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7" r:id="rId2"/>
    <p:sldId id="306" r:id="rId3"/>
    <p:sldId id="309" r:id="rId4"/>
    <p:sldId id="308" r:id="rId5"/>
    <p:sldId id="310" r:id="rId6"/>
    <p:sldId id="317" r:id="rId7"/>
    <p:sldId id="319" r:id="rId8"/>
    <p:sldId id="311" r:id="rId9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3933" autoAdjust="0"/>
  </p:normalViewPr>
  <p:slideViewPr>
    <p:cSldViewPr snapToGrid="0">
      <p:cViewPr varScale="1">
        <p:scale>
          <a:sx n="116" d="100"/>
          <a:sy n="116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Přenos chyb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235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náhodné proměnné	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výsledná veličina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Taylorův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rozvoj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očekávaná hodnota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2350387"/>
              </a:xfrm>
              <a:prstGeom prst="rect">
                <a:avLst/>
              </a:prstGeom>
              <a:blipFill>
                <a:blip r:embed="rId2"/>
                <a:stretch>
                  <a:fillRect l="-391" t="-1295" b="-31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délník 23"/>
          <p:cNvSpPr/>
          <p:nvPr/>
        </p:nvSpPr>
        <p:spPr bwMode="auto">
          <a:xfrm>
            <a:off x="3456000" y="3384000"/>
            <a:ext cx="1728000" cy="43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25F426C4-4976-27EE-DA9D-35ABD8921148}"/>
                  </a:ext>
                </a:extLst>
              </p:cNvPr>
              <p:cNvSpPr txBox="1"/>
              <p:nvPr/>
            </p:nvSpPr>
            <p:spPr bwMode="auto">
              <a:xfrm>
                <a:off x="3456000" y="2412000"/>
                <a:ext cx="3642086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25F426C4-4976-27EE-DA9D-35ABD8921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6000" y="2412000"/>
                <a:ext cx="364208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4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Přenos chyb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B69661E0-1F9C-31D6-269D-B4BE7238D88F}"/>
                  </a:ext>
                </a:extLst>
              </p:cNvPr>
              <p:cNvSpPr txBox="1"/>
              <p:nvPr/>
            </p:nvSpPr>
            <p:spPr bwMode="auto">
              <a:xfrm>
                <a:off x="719998" y="1440000"/>
                <a:ext cx="9360000" cy="235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náhodné proměnné	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výsledná veličina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Taylorův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rozvoj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rozptyl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B69661E0-1F9C-31D6-269D-B4BE7238D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2350387"/>
              </a:xfrm>
              <a:prstGeom prst="rect">
                <a:avLst/>
              </a:prstGeom>
              <a:blipFill>
                <a:blip r:embed="rId2"/>
                <a:stretch>
                  <a:fillRect l="-391" t="-1295" b="-31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EE384F58-E16B-8879-9298-8421A1AF5BF8}"/>
                  </a:ext>
                </a:extLst>
              </p:cNvPr>
              <p:cNvSpPr txBox="1"/>
              <p:nvPr/>
            </p:nvSpPr>
            <p:spPr bwMode="auto">
              <a:xfrm>
                <a:off x="3456000" y="2412000"/>
                <a:ext cx="3642086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EE384F58-E16B-8879-9298-8421A1AF5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6000" y="2412000"/>
                <a:ext cx="364208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E7799D96-5A64-BA96-6F54-69FDFB7B163E}"/>
                  </a:ext>
                </a:extLst>
              </p:cNvPr>
              <p:cNvSpPr txBox="1"/>
              <p:nvPr/>
            </p:nvSpPr>
            <p:spPr bwMode="auto">
              <a:xfrm>
                <a:off x="1080000" y="3960000"/>
                <a:ext cx="8706422" cy="8059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E7799D96-5A64-BA96-6F54-69FDFB7B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3960000"/>
                <a:ext cx="8706422" cy="805990"/>
              </a:xfrm>
              <a:prstGeom prst="rect">
                <a:avLst/>
              </a:prstGeom>
              <a:blipFill>
                <a:blip r:embed="rId4"/>
                <a:stretch>
                  <a:fillRect b="-7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BE3E4773-A5BF-DAD3-B19D-5AFD93288813}"/>
                  </a:ext>
                </a:extLst>
              </p:cNvPr>
              <p:cNvSpPr txBox="1"/>
              <p:nvPr/>
            </p:nvSpPr>
            <p:spPr bwMode="auto">
              <a:xfrm>
                <a:off x="1080000" y="4860000"/>
                <a:ext cx="5421164" cy="8059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cov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BE3E4773-A5BF-DAD3-B19D-5AFD93288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4860000"/>
                <a:ext cx="5421164" cy="805990"/>
              </a:xfrm>
              <a:prstGeom prst="rect">
                <a:avLst/>
              </a:prstGeom>
              <a:blipFill>
                <a:blip r:embed="rId5"/>
                <a:stretch>
                  <a:fillRect b="-7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D206A707-28B9-CB98-A84B-F26F5CF549FB}"/>
                  </a:ext>
                </a:extLst>
              </p:cNvPr>
              <p:cNvSpPr txBox="1"/>
              <p:nvPr/>
            </p:nvSpPr>
            <p:spPr bwMode="auto">
              <a:xfrm>
                <a:off x="3456000" y="6120000"/>
                <a:ext cx="4393062" cy="8059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𝝁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cov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D206A707-28B9-CB98-A84B-F26F5CF54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6000" y="6120000"/>
                <a:ext cx="4393062" cy="805990"/>
              </a:xfrm>
              <a:prstGeom prst="rect">
                <a:avLst/>
              </a:prstGeom>
              <a:blipFill>
                <a:blip r:embed="rId6"/>
                <a:stretch>
                  <a:fillRect b="-7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délník 34"/>
          <p:cNvSpPr/>
          <p:nvPr/>
        </p:nvSpPr>
        <p:spPr bwMode="auto">
          <a:xfrm>
            <a:off x="3384000" y="6012000"/>
            <a:ext cx="4500000" cy="1008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Přenos chyb – nezávislé náhodné proměnné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F62152FE-163C-C20B-8E50-EEC6DFE7F7C3}"/>
                  </a:ext>
                </a:extLst>
              </p:cNvPr>
              <p:cNvSpPr txBox="1"/>
              <p:nvPr/>
            </p:nvSpPr>
            <p:spPr bwMode="auto">
              <a:xfrm>
                <a:off x="719998" y="1440000"/>
                <a:ext cx="9360000" cy="3458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náhodné proměnné	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výsledná veličina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nezávislé proměnné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očekávaná hodnota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𝝁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rozptyl</a:t>
                </a: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F62152FE-163C-C20B-8E50-EEC6DFE7F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458383"/>
              </a:xfrm>
              <a:prstGeom prst="rect">
                <a:avLst/>
              </a:prstGeom>
              <a:blipFill>
                <a:blip r:embed="rId2"/>
                <a:stretch>
                  <a:fillRect l="-391" t="-880" b="-17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1FB3EAAA-0C74-4EA1-AB1D-529AF7831629}"/>
                  </a:ext>
                </a:extLst>
              </p:cNvPr>
              <p:cNvSpPr txBox="1"/>
              <p:nvPr/>
            </p:nvSpPr>
            <p:spPr bwMode="auto">
              <a:xfrm>
                <a:off x="3420000" y="2700000"/>
                <a:ext cx="2937343" cy="719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cov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pro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pro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1FB3EAAA-0C74-4EA1-AB1D-529AF7831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0000" y="2700000"/>
                <a:ext cx="2937343" cy="719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B808506A-64A3-E394-DD15-71E5FF559903}"/>
                  </a:ext>
                </a:extLst>
              </p:cNvPr>
              <p:cNvSpPr txBox="1"/>
              <p:nvPr/>
            </p:nvSpPr>
            <p:spPr bwMode="auto">
              <a:xfrm>
                <a:off x="3490406" y="4320000"/>
                <a:ext cx="2841483" cy="791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𝑦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=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𝝁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B808506A-64A3-E394-DD15-71E5FF559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0406" y="4320000"/>
                <a:ext cx="2841483" cy="791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délník 34"/>
          <p:cNvSpPr/>
          <p:nvPr/>
        </p:nvSpPr>
        <p:spPr bwMode="auto">
          <a:xfrm>
            <a:off x="719999" y="3600000"/>
            <a:ext cx="5760000" cy="165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5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Přenos chyb – součet náhodných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4843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náhodné proměnné	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výsledná veličina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nezávislé (nekorelované) proměnné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očekávaná hodnota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rozptyl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závislé (korelované) proměnné</a:t>
                </a:r>
              </a:p>
              <a:p>
                <a:pPr marL="342900" indent="-342900">
                  <a:buFont typeface="+mj-lt"/>
                  <a:buAutoNum type="arabicPeriod" startAt="2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očekávaná hodnota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rozptyl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4843377"/>
              </a:xfrm>
              <a:prstGeom prst="rect">
                <a:avLst/>
              </a:prstGeom>
              <a:blipFill>
                <a:blip r:embed="rId2"/>
                <a:stretch>
                  <a:fillRect l="-391" t="-629" b="-37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95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Přenos chyb – aritmetický průměr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7" y="1440000"/>
                <a:ext cx="9720000" cy="5078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náhodné proměnné	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𝝈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výsledná veličina</a:t>
                </a:r>
                <a:endParaRPr 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nezávislé proměnné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očekávaná hodnota</a:t>
                </a: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rozptyl</a:t>
                </a: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všechny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stejné: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⇒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chyba aritmetického průměru </a:t>
                </a: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7" y="1440000"/>
                <a:ext cx="9720000" cy="5078313"/>
              </a:xfrm>
              <a:prstGeom prst="rect">
                <a:avLst/>
              </a:prstGeom>
              <a:blipFill>
                <a:blip r:embed="rId2"/>
                <a:stretch>
                  <a:fillRect l="-376" t="-600" b="-9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délník 26"/>
          <p:cNvSpPr/>
          <p:nvPr/>
        </p:nvSpPr>
        <p:spPr bwMode="auto">
          <a:xfrm>
            <a:off x="4392000" y="5940000"/>
            <a:ext cx="43200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50D60EE-24C3-0357-EC91-0EF041B411AD}"/>
                  </a:ext>
                </a:extLst>
              </p:cNvPr>
              <p:cNvSpPr txBox="1"/>
              <p:nvPr/>
            </p:nvSpPr>
            <p:spPr bwMode="auto">
              <a:xfrm>
                <a:off x="3528000" y="2088000"/>
                <a:ext cx="1211678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50D60EE-24C3-0357-EC91-0EF041B41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8000" y="2088000"/>
                <a:ext cx="1211678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B801812A-4C74-BCC7-D173-4B27C0C51AD8}"/>
                  </a:ext>
                </a:extLst>
              </p:cNvPr>
              <p:cNvSpPr txBox="1"/>
              <p:nvPr/>
            </p:nvSpPr>
            <p:spPr bwMode="auto">
              <a:xfrm>
                <a:off x="3528000" y="3438000"/>
                <a:ext cx="1532022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B801812A-4C74-BCC7-D173-4B27C0C51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8000" y="3438000"/>
                <a:ext cx="1532022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D44011B-F193-90FF-EDFF-0F9F46C8CFCE}"/>
                  </a:ext>
                </a:extLst>
              </p:cNvPr>
              <p:cNvSpPr txBox="1"/>
              <p:nvPr/>
            </p:nvSpPr>
            <p:spPr bwMode="auto">
              <a:xfrm>
                <a:off x="3528000" y="4284000"/>
                <a:ext cx="1691873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D44011B-F193-90FF-EDFF-0F9F46C8C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8000" y="4284000"/>
                <a:ext cx="1691873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2483A7A-5F2F-CEF5-11F0-E93AD857C4E8}"/>
                  </a:ext>
                </a:extLst>
              </p:cNvPr>
              <p:cNvSpPr txBox="1"/>
              <p:nvPr/>
            </p:nvSpPr>
            <p:spPr bwMode="auto">
              <a:xfrm>
                <a:off x="5040000" y="5148000"/>
                <a:ext cx="1064587" cy="555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2483A7A-5F2F-CEF5-11F0-E93AD857C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000" y="5148000"/>
                <a:ext cx="1064587" cy="555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594C4A7B-1AEB-74C7-9CA1-9466426FE40A}"/>
                  </a:ext>
                </a:extLst>
              </p:cNvPr>
              <p:cNvSpPr txBox="1"/>
              <p:nvPr/>
            </p:nvSpPr>
            <p:spPr bwMode="auto">
              <a:xfrm>
                <a:off x="7740000" y="6048000"/>
                <a:ext cx="886397" cy="524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594C4A7B-1AEB-74C7-9CA1-9466426FE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0000" y="6048000"/>
                <a:ext cx="886397" cy="5243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04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Přenos chyb – aritmetický průměr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5355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náhodné proměnné	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odhad očekávané hodnoty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předpojatý odhad rozptylu 1 náhodné proměnné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nepředpojatý odhad rozptylu 1 náhodné proměnné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odhad chyby aritmetického průměru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5355312"/>
              </a:xfrm>
              <a:prstGeom prst="rect">
                <a:avLst/>
              </a:prstGeom>
              <a:blipFill>
                <a:blip r:embed="rId2"/>
                <a:stretch>
                  <a:fillRect l="-391" t="-569" b="-7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2C67E197-1EA8-C941-5E19-41127AE9452B}"/>
                  </a:ext>
                </a:extLst>
              </p:cNvPr>
              <p:cNvSpPr txBox="1"/>
              <p:nvPr/>
            </p:nvSpPr>
            <p:spPr bwMode="auto">
              <a:xfrm>
                <a:off x="4320000" y="2916000"/>
                <a:ext cx="2508315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=5.196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2C67E197-1EA8-C941-5E19-41127AE94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2916000"/>
                <a:ext cx="2508315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ovéPole 3">
            <a:extLst>
              <a:ext uri="{FF2B5EF4-FFF2-40B4-BE49-F238E27FC236}">
                <a16:creationId xmlns:a16="http://schemas.microsoft.com/office/drawing/2014/main" id="{FAE7713A-ED99-917E-BCF7-0495FCD34731}"/>
              </a:ext>
            </a:extLst>
          </p:cNvPr>
          <p:cNvSpPr txBox="1"/>
          <p:nvPr/>
        </p:nvSpPr>
        <p:spPr bwMode="auto">
          <a:xfrm>
            <a:off x="8999765" y="1440000"/>
            <a:ext cx="1080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5.5287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4.3908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5.7634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5.5533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5.2602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5.1191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4.7564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D420AA8C-5388-0640-8316-93DAF3AE3C8C}"/>
                  </a:ext>
                </a:extLst>
              </p:cNvPr>
              <p:cNvSpPr txBox="1"/>
              <p:nvPr/>
            </p:nvSpPr>
            <p:spPr bwMode="auto">
              <a:xfrm>
                <a:off x="6480000" y="3816000"/>
                <a:ext cx="2899576" cy="1077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=0.449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D420AA8C-5388-0640-8316-93DAF3AE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0" y="3816000"/>
                <a:ext cx="2899576" cy="1077603"/>
              </a:xfrm>
              <a:prstGeom prst="rect">
                <a:avLst/>
              </a:prstGeom>
              <a:blipFill>
                <a:blip r:embed="rId4"/>
                <a:stretch>
                  <a:fillRect b="-5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30F30CE8-B8CA-D712-1C55-932BAFC1F677}"/>
                  </a:ext>
                </a:extLst>
              </p:cNvPr>
              <p:cNvSpPr txBox="1"/>
              <p:nvPr/>
            </p:nvSpPr>
            <p:spPr bwMode="auto">
              <a:xfrm>
                <a:off x="6480000" y="4932000"/>
                <a:ext cx="3331681" cy="1077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=0.485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30F30CE8-B8CA-D712-1C55-932BAFC1F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0" y="4932000"/>
                <a:ext cx="3331681" cy="1077603"/>
              </a:xfrm>
              <a:prstGeom prst="rect">
                <a:avLst/>
              </a:prstGeom>
              <a:blipFill>
                <a:blip r:embed="rId5"/>
                <a:stretch>
                  <a:fillRect b="-5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672F2DE2-074A-3765-DEA2-D62B6138ECBC}"/>
                  </a:ext>
                </a:extLst>
              </p:cNvPr>
              <p:cNvSpPr txBox="1"/>
              <p:nvPr/>
            </p:nvSpPr>
            <p:spPr bwMode="auto">
              <a:xfrm>
                <a:off x="5400000" y="6300000"/>
                <a:ext cx="1748812" cy="579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=0.183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672F2DE2-074A-3765-DEA2-D62B6138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6300000"/>
                <a:ext cx="1748812" cy="579133"/>
              </a:xfrm>
              <a:prstGeom prst="rect">
                <a:avLst/>
              </a:prstGeom>
              <a:blipFill>
                <a:blip r:embed="rId6"/>
                <a:stretch>
                  <a:fillRect b="-10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03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Přenos chyb – aritmetický průměr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4801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náhodné proměnné	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odhad očekávané hodnoty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odhad chyby aritmetického průměru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průměrný výsledek měření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=5.2±0.2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4801314"/>
              </a:xfrm>
              <a:prstGeom prst="rect">
                <a:avLst/>
              </a:prstGeom>
              <a:blipFill>
                <a:blip r:embed="rId2"/>
                <a:stretch>
                  <a:fillRect l="-391" t="-635" b="-10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2C67E197-1EA8-C941-5E19-41127AE9452B}"/>
                  </a:ext>
                </a:extLst>
              </p:cNvPr>
              <p:cNvSpPr txBox="1"/>
              <p:nvPr/>
            </p:nvSpPr>
            <p:spPr bwMode="auto">
              <a:xfrm>
                <a:off x="4320000" y="2916000"/>
                <a:ext cx="2508315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=5.196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2C67E197-1EA8-C941-5E19-41127AE94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2916000"/>
                <a:ext cx="2508315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ovéPole 3">
            <a:extLst>
              <a:ext uri="{FF2B5EF4-FFF2-40B4-BE49-F238E27FC236}">
                <a16:creationId xmlns:a16="http://schemas.microsoft.com/office/drawing/2014/main" id="{FAE7713A-ED99-917E-BCF7-0495FCD34731}"/>
              </a:ext>
            </a:extLst>
          </p:cNvPr>
          <p:cNvSpPr txBox="1"/>
          <p:nvPr/>
        </p:nvSpPr>
        <p:spPr bwMode="auto">
          <a:xfrm>
            <a:off x="8999765" y="1440000"/>
            <a:ext cx="1080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5.5287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4.3908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5.7634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5.5533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5.2602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5.1191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4.7564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672F2DE2-074A-3765-DEA2-D62B6138ECBC}"/>
                  </a:ext>
                </a:extLst>
              </p:cNvPr>
              <p:cNvSpPr txBox="1"/>
              <p:nvPr/>
            </p:nvSpPr>
            <p:spPr bwMode="auto">
              <a:xfrm>
                <a:off x="5400000" y="4068000"/>
                <a:ext cx="3753079" cy="1077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=0.183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672F2DE2-074A-3765-DEA2-D62B6138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4068000"/>
                <a:ext cx="3753079" cy="1077603"/>
              </a:xfrm>
              <a:prstGeom prst="rect">
                <a:avLst/>
              </a:prstGeom>
              <a:blipFill>
                <a:blip r:embed="rId4"/>
                <a:stretch>
                  <a:fillRect b="-5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délník 9">
            <a:extLst>
              <a:ext uri="{FF2B5EF4-FFF2-40B4-BE49-F238E27FC236}">
                <a16:creationId xmlns:a16="http://schemas.microsoft.com/office/drawing/2014/main" id="{19A134EB-0328-F5C1-0FAF-2C2B6E77D873}"/>
              </a:ext>
            </a:extLst>
          </p:cNvPr>
          <p:cNvSpPr/>
          <p:nvPr/>
        </p:nvSpPr>
        <p:spPr bwMode="auto">
          <a:xfrm>
            <a:off x="4320000" y="5760000"/>
            <a:ext cx="2304000" cy="504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2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Přenos chyb - příklady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4679883" cy="3970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nezávislé náhodné proměnné</a:t>
                </a:r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součet / rozdíl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součin/podíl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endParaRPr lang="en-US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6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mocnina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4679883" cy="3970318"/>
              </a:xfrm>
              <a:prstGeom prst="rect">
                <a:avLst/>
              </a:prstGeom>
              <a:blipFill>
                <a:blip r:embed="rId2"/>
                <a:stretch>
                  <a:fillRect l="-781" t="-767" b="-13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délník 24"/>
          <p:cNvSpPr/>
          <p:nvPr/>
        </p:nvSpPr>
        <p:spPr bwMode="auto">
          <a:xfrm>
            <a:off x="6048000" y="2196000"/>
            <a:ext cx="17280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délník 25"/>
          <p:cNvSpPr/>
          <p:nvPr/>
        </p:nvSpPr>
        <p:spPr bwMode="auto">
          <a:xfrm>
            <a:off x="6048000" y="3636000"/>
            <a:ext cx="1728000" cy="97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délník 26"/>
          <p:cNvSpPr/>
          <p:nvPr/>
        </p:nvSpPr>
        <p:spPr bwMode="auto">
          <a:xfrm>
            <a:off x="6048000" y="5076000"/>
            <a:ext cx="11880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5CBEABF6-054B-2835-0DEA-EB94EF447214}"/>
                  </a:ext>
                </a:extLst>
              </p:cNvPr>
              <p:cNvSpPr txBox="1"/>
              <p:nvPr/>
            </p:nvSpPr>
            <p:spPr bwMode="auto">
              <a:xfrm>
                <a:off x="6120000" y="2268000"/>
                <a:ext cx="1565429" cy="563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5CBEABF6-054B-2835-0DEA-EB94EF44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2268000"/>
                <a:ext cx="1565429" cy="563680"/>
              </a:xfrm>
              <a:prstGeom prst="rect">
                <a:avLst/>
              </a:prstGeom>
              <a:blipFill>
                <a:blip r:embed="rId3"/>
                <a:stretch>
                  <a:fillRect b="-107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3F628934-7DA9-B041-6559-B8D3FF8EC1E1}"/>
                  </a:ext>
                </a:extLst>
              </p:cNvPr>
              <p:cNvSpPr txBox="1"/>
              <p:nvPr/>
            </p:nvSpPr>
            <p:spPr bwMode="auto">
              <a:xfrm>
                <a:off x="6120000" y="3708000"/>
                <a:ext cx="1568698" cy="818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3F628934-7DA9-B041-6559-B8D3FF8EC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3708000"/>
                <a:ext cx="1568698" cy="818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166E6839-C1B9-0771-E083-7673D7620524}"/>
                  </a:ext>
                </a:extLst>
              </p:cNvPr>
              <p:cNvSpPr txBox="1"/>
              <p:nvPr/>
            </p:nvSpPr>
            <p:spPr bwMode="auto">
              <a:xfrm>
                <a:off x="6120000" y="5148000"/>
                <a:ext cx="1019253" cy="527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166E6839-C1B9-0771-E083-7673D7620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5148000"/>
                <a:ext cx="1019253" cy="527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96129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lIns="0" tIns="0" rIns="0" bIns="0" rtlCol="0">
        <a:spAutoFit/>
      </a:bodyPr>
      <a:lstStyle>
        <a:defPPr algn="l">
          <a:defRPr i="1" smtClean="0">
            <a:latin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2019</TotalTime>
  <Words>481</Words>
  <Application>Microsoft Office PowerPoint</Application>
  <PresentationFormat>Vlastní</PresentationFormat>
  <Paragraphs>156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170</cp:revision>
  <dcterms:created xsi:type="dcterms:W3CDTF">2019-10-02T09:36:21Z</dcterms:created>
  <dcterms:modified xsi:type="dcterms:W3CDTF">2022-12-07T09:04:51Z</dcterms:modified>
</cp:coreProperties>
</file>