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drawings/drawing2.xml" ContentType="application/vnd.openxmlformats-officedocument.drawingml.chartshape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07" r:id="rId2"/>
    <p:sldId id="327" r:id="rId3"/>
    <p:sldId id="328" r:id="rId4"/>
    <p:sldId id="329" r:id="rId5"/>
    <p:sldId id="325" r:id="rId6"/>
    <p:sldId id="330" r:id="rId7"/>
    <p:sldId id="331" r:id="rId8"/>
    <p:sldId id="335" r:id="rId9"/>
    <p:sldId id="332" r:id="rId10"/>
    <p:sldId id="333" r:id="rId11"/>
    <p:sldId id="334" r:id="rId12"/>
    <p:sldId id="336" r:id="rId13"/>
    <p:sldId id="337" r:id="rId14"/>
    <p:sldId id="338" r:id="rId15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93933" autoAdjust="0"/>
  </p:normalViewPr>
  <p:slideViewPr>
    <p:cSldViewPr snapToGrid="0">
      <p:cViewPr varScale="1">
        <p:scale>
          <a:sx n="116" d="100"/>
          <a:sy n="116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chartUserShapes" Target="../drawings/drawing2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Teaching\&#218;vod%20do%20praktick&#233;%20fyziky\2022\seznam%20student&#367;%20NOFY055%20202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 sz="1600">
                <a:solidFill>
                  <a:schemeClr val="tx1"/>
                </a:solidFill>
              </a:rPr>
              <a:t>Výsledky</a:t>
            </a:r>
            <a:r>
              <a:rPr lang="cs-CZ" sz="1600" baseline="0">
                <a:solidFill>
                  <a:schemeClr val="tx1"/>
                </a:solidFill>
              </a:rPr>
              <a:t> testu 1</a:t>
            </a:r>
            <a:endParaRPr lang="cs-CZ" sz="160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test 1a</c:v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test1!$C$1:$E$2</c:f>
              <c:strCache>
                <c:ptCount val="3"/>
                <c:pt idx="0">
                  <c:v>příklad 1</c:v>
                </c:pt>
                <c:pt idx="1">
                  <c:v>příklad 2</c:v>
                </c:pt>
                <c:pt idx="2">
                  <c:v>celkem</c:v>
                </c:pt>
              </c:strCache>
            </c:strRef>
          </c:cat>
          <c:val>
            <c:numRef>
              <c:f>test1!$C$26:$E$26</c:f>
              <c:numCache>
                <c:formatCode>0.0</c:formatCode>
                <c:ptCount val="3"/>
                <c:pt idx="0">
                  <c:v>6.2631578947368425</c:v>
                </c:pt>
                <c:pt idx="1">
                  <c:v>1.5</c:v>
                </c:pt>
                <c:pt idx="2">
                  <c:v>7.7631578947368425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B9-4571-ABE1-E33F5CB6F4F1}"/>
            </c:ext>
          </c:extLst>
        </c:ser>
        <c:ser>
          <c:idx val="2"/>
          <c:order val="2"/>
          <c:tx>
            <c:v>test 1b</c:v>
          </c:tx>
          <c:spPr>
            <a:solidFill>
              <a:srgbClr val="00FF00"/>
            </a:solidFill>
            <a:ln w="25400">
              <a:noFill/>
            </a:ln>
            <a:effectLst/>
          </c:spPr>
          <c:invertIfNegative val="0"/>
          <c:val>
            <c:numRef>
              <c:f>test1!$I$22:$K$22</c:f>
              <c:numCache>
                <c:formatCode>0.0</c:formatCode>
                <c:ptCount val="3"/>
                <c:pt idx="0">
                  <c:v>4.4285714285714288</c:v>
                </c:pt>
                <c:pt idx="1">
                  <c:v>3.1071428571428572</c:v>
                </c:pt>
                <c:pt idx="2">
                  <c:v>7.5357142857142856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B9-4571-ABE1-E33F5CB6F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02717520"/>
        <c:axId val="602714256"/>
      </c:barChart>
      <c:scatterChart>
        <c:scatterStyle val="lineMarker"/>
        <c:varyColors val="0"/>
        <c:ser>
          <c:idx val="1"/>
          <c:order val="1"/>
          <c:tx>
            <c:v>test 1a - rozptyl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000096"/>
              </a:solidFill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test1!$C$27:$E$27</c:f>
                <c:numCache>
                  <c:formatCode>General</c:formatCode>
                  <c:ptCount val="3"/>
                  <c:pt idx="0">
                    <c:v>2.7252340422054258</c:v>
                  </c:pt>
                  <c:pt idx="1">
                    <c:v>1.6749792701868149</c:v>
                  </c:pt>
                  <c:pt idx="2">
                    <c:v>3.7281527338639906</c:v>
                  </c:pt>
                </c:numCache>
              </c:numRef>
            </c:plus>
            <c:minus>
              <c:numRef>
                <c:f>test1!$C$27:$E$27</c:f>
                <c:numCache>
                  <c:formatCode>General</c:formatCode>
                  <c:ptCount val="3"/>
                  <c:pt idx="0">
                    <c:v>2.7252340422054258</c:v>
                  </c:pt>
                  <c:pt idx="1">
                    <c:v>1.6749792701868149</c:v>
                  </c:pt>
                  <c:pt idx="2">
                    <c:v>3.7281527338639906</c:v>
                  </c:pt>
                </c:numCache>
              </c:numRef>
            </c:minus>
            <c:spPr>
              <a:noFill/>
              <a:ln w="19050" cap="flat" cmpd="sng" algn="ctr">
                <a:solidFill>
                  <a:srgbClr val="000096"/>
                </a:solidFill>
                <a:round/>
              </a:ln>
              <a:effectLst/>
            </c:spPr>
          </c:errBars>
          <c:xVal>
            <c:numRef>
              <c:f>test1!$C$24:$E$24</c:f>
              <c:numCache>
                <c:formatCode>0.00</c:formatCode>
                <c:ptCount val="3"/>
                <c:pt idx="0">
                  <c:v>0.83333333333333337</c:v>
                </c:pt>
                <c:pt idx="1">
                  <c:v>1.8333333333333333</c:v>
                </c:pt>
                <c:pt idx="2">
                  <c:v>2.8333333333333335</c:v>
                </c:pt>
              </c:numCache>
            </c:numRef>
          </c:xVal>
          <c:yVal>
            <c:numRef>
              <c:f>test1!$C$26:$E$26</c:f>
              <c:numCache>
                <c:formatCode>0.0</c:formatCode>
                <c:ptCount val="3"/>
                <c:pt idx="0">
                  <c:v>6.2631578947368425</c:v>
                </c:pt>
                <c:pt idx="1">
                  <c:v>1.5</c:v>
                </c:pt>
                <c:pt idx="2">
                  <c:v>7.7631578947368425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B9-4571-ABE1-E33F5CB6F4F1}"/>
            </c:ext>
          </c:extLst>
        </c:ser>
        <c:ser>
          <c:idx val="3"/>
          <c:order val="3"/>
          <c:tx>
            <c:v>test 1b - rozptyl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009600"/>
              </a:solidFill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test1!$I$23:$K$23</c:f>
                <c:numCache>
                  <c:formatCode>General</c:formatCode>
                  <c:ptCount val="3"/>
                  <c:pt idx="0">
                    <c:v>3.8021104607893705</c:v>
                  </c:pt>
                  <c:pt idx="1">
                    <c:v>2.1409790304417298</c:v>
                  </c:pt>
                  <c:pt idx="2">
                    <c:v>5.0171409484589224</c:v>
                  </c:pt>
                </c:numCache>
              </c:numRef>
            </c:plus>
            <c:minus>
              <c:numRef>
                <c:f>test1!$I$23:$K$23</c:f>
                <c:numCache>
                  <c:formatCode>General</c:formatCode>
                  <c:ptCount val="3"/>
                  <c:pt idx="0">
                    <c:v>3.8021104607893705</c:v>
                  </c:pt>
                  <c:pt idx="1">
                    <c:v>2.1409790304417298</c:v>
                  </c:pt>
                  <c:pt idx="2">
                    <c:v>5.0171409484589224</c:v>
                  </c:pt>
                </c:numCache>
              </c:numRef>
            </c:minus>
            <c:spPr>
              <a:noFill/>
              <a:ln w="19050" cap="flat" cmpd="sng" algn="ctr">
                <a:solidFill>
                  <a:srgbClr val="009600"/>
                </a:solidFill>
                <a:round/>
              </a:ln>
              <a:effectLst/>
            </c:spPr>
          </c:errBars>
          <c:xVal>
            <c:numRef>
              <c:f>test1!$I$20:$K$20</c:f>
              <c:numCache>
                <c:formatCode>0.00</c:formatCode>
                <c:ptCount val="3"/>
                <c:pt idx="0">
                  <c:v>1.1666666666666667</c:v>
                </c:pt>
                <c:pt idx="1">
                  <c:v>2.1666666666666665</c:v>
                </c:pt>
                <c:pt idx="2">
                  <c:v>3.1666666666666665</c:v>
                </c:pt>
              </c:numCache>
            </c:numRef>
          </c:xVal>
          <c:yVal>
            <c:numRef>
              <c:f>test1!$I$22:$K$22</c:f>
              <c:numCache>
                <c:formatCode>0.0</c:formatCode>
                <c:ptCount val="3"/>
                <c:pt idx="0">
                  <c:v>4.4285714285714288</c:v>
                </c:pt>
                <c:pt idx="1">
                  <c:v>3.1071428571428572</c:v>
                </c:pt>
                <c:pt idx="2">
                  <c:v>7.5357142857142856</c:v>
                </c:pt>
              </c:numCache>
              <c:extLst xmlns:c15="http://schemas.microsoft.com/office/drawing/2012/chart"/>
            </c:numRef>
          </c:yVal>
          <c:smooth val="0"/>
          <c:extLst>
            <c:ext xmlns:c16="http://schemas.microsoft.com/office/drawing/2014/chart" uri="{C3380CC4-5D6E-409C-BE32-E72D297353CC}">
              <c16:uniqueId val="{00000003-9BB9-4571-ABE1-E33F5CB6F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2717520"/>
        <c:axId val="602714256"/>
        <c:extLst/>
      </c:scatterChart>
      <c:catAx>
        <c:axId val="60271752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02714256"/>
        <c:crosses val="autoZero"/>
        <c:auto val="1"/>
        <c:lblAlgn val="ctr"/>
        <c:lblOffset val="100"/>
        <c:noMultiLvlLbl val="0"/>
      </c:catAx>
      <c:valAx>
        <c:axId val="602714256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počet bodů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0.0" sourceLinked="1"/>
        <c:majorTickMark val="in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02717520"/>
        <c:crosses val="autoZero"/>
        <c:crossBetween val="between"/>
        <c:majorUnit val="3"/>
        <c:minorUnit val="1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 sz="1600">
                <a:solidFill>
                  <a:schemeClr val="tx1"/>
                </a:solidFill>
              </a:rPr>
              <a:t>výsledky vs odhady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sysDash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280911111111111"/>
                  <c:y val="0.43775750000000002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</c:trendlineLbl>
          </c:trendline>
          <c:xVal>
            <c:numRef>
              <c:f>test1a!$T$41:$T$59</c:f>
              <c:numCache>
                <c:formatCode>General</c:formatCode>
                <c:ptCount val="19"/>
                <c:pt idx="0">
                  <c:v>1</c:v>
                </c:pt>
                <c:pt idx="1">
                  <c:v>8</c:v>
                </c:pt>
                <c:pt idx="2">
                  <c:v>4</c:v>
                </c:pt>
                <c:pt idx="3">
                  <c:v>2</c:v>
                </c:pt>
                <c:pt idx="4">
                  <c:v>7</c:v>
                </c:pt>
                <c:pt idx="5">
                  <c:v>7</c:v>
                </c:pt>
                <c:pt idx="6">
                  <c:v>8</c:v>
                </c:pt>
                <c:pt idx="7">
                  <c:v>5</c:v>
                </c:pt>
                <c:pt idx="8">
                  <c:v>2</c:v>
                </c:pt>
                <c:pt idx="9">
                  <c:v>6</c:v>
                </c:pt>
                <c:pt idx="10">
                  <c:v>9</c:v>
                </c:pt>
                <c:pt idx="11">
                  <c:v>5</c:v>
                </c:pt>
                <c:pt idx="12">
                  <c:v>5</c:v>
                </c:pt>
                <c:pt idx="13">
                  <c:v>12</c:v>
                </c:pt>
                <c:pt idx="14">
                  <c:v>10</c:v>
                </c:pt>
                <c:pt idx="15">
                  <c:v>0</c:v>
                </c:pt>
                <c:pt idx="16">
                  <c:v>6</c:v>
                </c:pt>
                <c:pt idx="17">
                  <c:v>3</c:v>
                </c:pt>
                <c:pt idx="18">
                  <c:v>8</c:v>
                </c:pt>
              </c:numCache>
            </c:numRef>
          </c:xVal>
          <c:yVal>
            <c:numRef>
              <c:f>test1a!$S$41:$S$59</c:f>
              <c:numCache>
                <c:formatCode>General</c:formatCode>
                <c:ptCount val="19"/>
                <c:pt idx="0">
                  <c:v>3.5</c:v>
                </c:pt>
                <c:pt idx="1">
                  <c:v>7.5</c:v>
                </c:pt>
                <c:pt idx="2">
                  <c:v>9</c:v>
                </c:pt>
                <c:pt idx="3">
                  <c:v>7.5</c:v>
                </c:pt>
                <c:pt idx="4">
                  <c:v>13</c:v>
                </c:pt>
                <c:pt idx="5">
                  <c:v>6.5</c:v>
                </c:pt>
                <c:pt idx="6">
                  <c:v>11.5</c:v>
                </c:pt>
                <c:pt idx="7">
                  <c:v>5</c:v>
                </c:pt>
                <c:pt idx="8">
                  <c:v>3</c:v>
                </c:pt>
                <c:pt idx="9">
                  <c:v>7.5</c:v>
                </c:pt>
                <c:pt idx="10">
                  <c:v>8</c:v>
                </c:pt>
                <c:pt idx="11">
                  <c:v>7.5</c:v>
                </c:pt>
                <c:pt idx="12">
                  <c:v>9.5</c:v>
                </c:pt>
                <c:pt idx="13">
                  <c:v>15</c:v>
                </c:pt>
                <c:pt idx="14">
                  <c:v>13</c:v>
                </c:pt>
                <c:pt idx="15">
                  <c:v>2</c:v>
                </c:pt>
                <c:pt idx="16">
                  <c:v>8</c:v>
                </c:pt>
                <c:pt idx="17">
                  <c:v>1.5</c:v>
                </c:pt>
                <c:pt idx="18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A66-4EFF-9818-ABE350C52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697984"/>
        <c:axId val="825699952"/>
      </c:scatterChart>
      <c:valAx>
        <c:axId val="825697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odhady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9952"/>
        <c:crosses val="autoZero"/>
        <c:crossBetween val="midCat"/>
        <c:majorUnit val="3"/>
        <c:minorUnit val="1"/>
      </c:valAx>
      <c:valAx>
        <c:axId val="825699952"/>
        <c:scaling>
          <c:orientation val="minMax"/>
          <c:max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7984"/>
        <c:crosses val="autoZero"/>
        <c:crossBetween val="midCat"/>
        <c:majorUnit val="3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výsledky vs korigované odhady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rgbClr val="00B0F0"/>
              </a:solidFill>
              <a:ln w="9525">
                <a:solidFill>
                  <a:srgbClr val="0070C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sysDash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-0.12491694444444444"/>
                  <c:y val="0.4133802777777778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</c:trendlineLbl>
          </c:trendline>
          <c:xVal>
            <c:numRef>
              <c:f>test1a!$Y$41:$Y$59</c:f>
              <c:numCache>
                <c:formatCode>General</c:formatCode>
                <c:ptCount val="19"/>
                <c:pt idx="0">
                  <c:v>1.5</c:v>
                </c:pt>
                <c:pt idx="1">
                  <c:v>10.5</c:v>
                </c:pt>
                <c:pt idx="2">
                  <c:v>5.5</c:v>
                </c:pt>
                <c:pt idx="3">
                  <c:v>2.5</c:v>
                </c:pt>
                <c:pt idx="4">
                  <c:v>9.5</c:v>
                </c:pt>
                <c:pt idx="5">
                  <c:v>9.5</c:v>
                </c:pt>
                <c:pt idx="6">
                  <c:v>10.5</c:v>
                </c:pt>
                <c:pt idx="7">
                  <c:v>6.5</c:v>
                </c:pt>
                <c:pt idx="8">
                  <c:v>2.5</c:v>
                </c:pt>
                <c:pt idx="9">
                  <c:v>8</c:v>
                </c:pt>
                <c:pt idx="10">
                  <c:v>12</c:v>
                </c:pt>
                <c:pt idx="11">
                  <c:v>6.5</c:v>
                </c:pt>
                <c:pt idx="12">
                  <c:v>6.5</c:v>
                </c:pt>
                <c:pt idx="13">
                  <c:v>15</c:v>
                </c:pt>
                <c:pt idx="14">
                  <c:v>13.5</c:v>
                </c:pt>
                <c:pt idx="15">
                  <c:v>0</c:v>
                </c:pt>
                <c:pt idx="16">
                  <c:v>8</c:v>
                </c:pt>
                <c:pt idx="17">
                  <c:v>4</c:v>
                </c:pt>
                <c:pt idx="18">
                  <c:v>10.5</c:v>
                </c:pt>
              </c:numCache>
            </c:numRef>
          </c:xVal>
          <c:yVal>
            <c:numRef>
              <c:f>test1a!$S$41:$S$59</c:f>
              <c:numCache>
                <c:formatCode>General</c:formatCode>
                <c:ptCount val="19"/>
                <c:pt idx="0">
                  <c:v>3.5</c:v>
                </c:pt>
                <c:pt idx="1">
                  <c:v>7.5</c:v>
                </c:pt>
                <c:pt idx="2">
                  <c:v>9</c:v>
                </c:pt>
                <c:pt idx="3">
                  <c:v>7.5</c:v>
                </c:pt>
                <c:pt idx="4">
                  <c:v>13</c:v>
                </c:pt>
                <c:pt idx="5">
                  <c:v>6.5</c:v>
                </c:pt>
                <c:pt idx="6">
                  <c:v>11.5</c:v>
                </c:pt>
                <c:pt idx="7">
                  <c:v>5</c:v>
                </c:pt>
                <c:pt idx="8">
                  <c:v>3</c:v>
                </c:pt>
                <c:pt idx="9">
                  <c:v>7.5</c:v>
                </c:pt>
                <c:pt idx="10">
                  <c:v>8</c:v>
                </c:pt>
                <c:pt idx="11">
                  <c:v>7.5</c:v>
                </c:pt>
                <c:pt idx="12">
                  <c:v>9.5</c:v>
                </c:pt>
                <c:pt idx="13">
                  <c:v>15</c:v>
                </c:pt>
                <c:pt idx="14">
                  <c:v>13</c:v>
                </c:pt>
                <c:pt idx="15">
                  <c:v>2</c:v>
                </c:pt>
                <c:pt idx="16">
                  <c:v>8</c:v>
                </c:pt>
                <c:pt idx="17">
                  <c:v>1.5</c:v>
                </c:pt>
                <c:pt idx="18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3-4D47-A3BF-C765F7FD7B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697984"/>
        <c:axId val="825699952"/>
      </c:scatterChart>
      <c:valAx>
        <c:axId val="825697984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dirty="0">
                    <a:solidFill>
                      <a:schemeClr val="tx1"/>
                    </a:solidFill>
                  </a:rPr>
                  <a:t>relativní korekce (+30%)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9952"/>
        <c:crosses val="autoZero"/>
        <c:crossBetween val="midCat"/>
        <c:majorUnit val="3"/>
        <c:minorUnit val="1"/>
      </c:valAx>
      <c:valAx>
        <c:axId val="825699952"/>
        <c:scaling>
          <c:orientation val="minMax"/>
          <c:max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7984"/>
        <c:crosses val="autoZero"/>
        <c:crossBetween val="midCat"/>
        <c:majorUnit val="3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výsledky vs korigované odhady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rgbClr val="00B0F0"/>
              </a:solidFill>
              <a:ln w="9525">
                <a:solidFill>
                  <a:srgbClr val="0070C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dash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-7.8938055555555553E-2"/>
                  <c:y val="0.43442805555555558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</c:trendlineLbl>
          </c:trendline>
          <c:xVal>
            <c:numRef>
              <c:f>test1a!$W$41:$W$59</c:f>
              <c:numCache>
                <c:formatCode>General</c:formatCode>
                <c:ptCount val="19"/>
                <c:pt idx="0">
                  <c:v>3</c:v>
                </c:pt>
                <c:pt idx="1">
                  <c:v>10</c:v>
                </c:pt>
                <c:pt idx="2">
                  <c:v>6</c:v>
                </c:pt>
                <c:pt idx="3">
                  <c:v>4</c:v>
                </c:pt>
                <c:pt idx="4">
                  <c:v>9</c:v>
                </c:pt>
                <c:pt idx="5">
                  <c:v>9</c:v>
                </c:pt>
                <c:pt idx="6">
                  <c:v>10</c:v>
                </c:pt>
                <c:pt idx="7">
                  <c:v>7</c:v>
                </c:pt>
                <c:pt idx="8">
                  <c:v>4</c:v>
                </c:pt>
                <c:pt idx="9">
                  <c:v>8</c:v>
                </c:pt>
                <c:pt idx="10">
                  <c:v>11</c:v>
                </c:pt>
                <c:pt idx="11">
                  <c:v>7</c:v>
                </c:pt>
                <c:pt idx="12">
                  <c:v>7</c:v>
                </c:pt>
                <c:pt idx="13">
                  <c:v>14</c:v>
                </c:pt>
                <c:pt idx="14">
                  <c:v>12</c:v>
                </c:pt>
                <c:pt idx="15">
                  <c:v>2</c:v>
                </c:pt>
                <c:pt idx="16">
                  <c:v>8</c:v>
                </c:pt>
                <c:pt idx="17">
                  <c:v>5</c:v>
                </c:pt>
                <c:pt idx="18">
                  <c:v>10</c:v>
                </c:pt>
              </c:numCache>
            </c:numRef>
          </c:xVal>
          <c:yVal>
            <c:numRef>
              <c:f>test1a!$S$41:$S$59</c:f>
              <c:numCache>
                <c:formatCode>General</c:formatCode>
                <c:ptCount val="19"/>
                <c:pt idx="0">
                  <c:v>3.5</c:v>
                </c:pt>
                <c:pt idx="1">
                  <c:v>7.5</c:v>
                </c:pt>
                <c:pt idx="2">
                  <c:v>9</c:v>
                </c:pt>
                <c:pt idx="3">
                  <c:v>7.5</c:v>
                </c:pt>
                <c:pt idx="4">
                  <c:v>13</c:v>
                </c:pt>
                <c:pt idx="5">
                  <c:v>6.5</c:v>
                </c:pt>
                <c:pt idx="6">
                  <c:v>11.5</c:v>
                </c:pt>
                <c:pt idx="7">
                  <c:v>5</c:v>
                </c:pt>
                <c:pt idx="8">
                  <c:v>3</c:v>
                </c:pt>
                <c:pt idx="9">
                  <c:v>7.5</c:v>
                </c:pt>
                <c:pt idx="10">
                  <c:v>8</c:v>
                </c:pt>
                <c:pt idx="11">
                  <c:v>7.5</c:v>
                </c:pt>
                <c:pt idx="12">
                  <c:v>9.5</c:v>
                </c:pt>
                <c:pt idx="13">
                  <c:v>15</c:v>
                </c:pt>
                <c:pt idx="14">
                  <c:v>13</c:v>
                </c:pt>
                <c:pt idx="15">
                  <c:v>2</c:v>
                </c:pt>
                <c:pt idx="16">
                  <c:v>8</c:v>
                </c:pt>
                <c:pt idx="17">
                  <c:v>1.5</c:v>
                </c:pt>
                <c:pt idx="18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9BA-4AC1-A0F7-8EF646CA0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697984"/>
        <c:axId val="825699952"/>
      </c:scatterChart>
      <c:valAx>
        <c:axId val="825697984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dirty="0">
                    <a:solidFill>
                      <a:schemeClr val="tx1"/>
                    </a:solidFill>
                  </a:rPr>
                  <a:t>absolutní korekce (+2b)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9952"/>
        <c:crosses val="autoZero"/>
        <c:crossBetween val="midCat"/>
        <c:majorUnit val="3"/>
        <c:minorUnit val="1"/>
      </c:valAx>
      <c:valAx>
        <c:axId val="825699952"/>
        <c:scaling>
          <c:orientation val="minMax"/>
          <c:max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7984"/>
        <c:crosses val="autoZero"/>
        <c:crossBetween val="midCat"/>
        <c:majorUnit val="3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 sz="1600">
                <a:solidFill>
                  <a:schemeClr val="tx1"/>
                </a:solidFill>
              </a:rPr>
              <a:t>výsledky vs odhady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sysDash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-0.1280911111111111"/>
                  <c:y val="0.43775750000000002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</c:trendlineLbl>
          </c:trendline>
          <c:xVal>
            <c:numRef>
              <c:f>test1a!$T$41:$T$59</c:f>
              <c:numCache>
                <c:formatCode>General</c:formatCode>
                <c:ptCount val="19"/>
                <c:pt idx="0">
                  <c:v>1</c:v>
                </c:pt>
                <c:pt idx="1">
                  <c:v>8</c:v>
                </c:pt>
                <c:pt idx="2">
                  <c:v>4</c:v>
                </c:pt>
                <c:pt idx="3">
                  <c:v>2</c:v>
                </c:pt>
                <c:pt idx="4">
                  <c:v>7</c:v>
                </c:pt>
                <c:pt idx="5">
                  <c:v>7</c:v>
                </c:pt>
                <c:pt idx="6">
                  <c:v>8</c:v>
                </c:pt>
                <c:pt idx="7">
                  <c:v>5</c:v>
                </c:pt>
                <c:pt idx="8">
                  <c:v>2</c:v>
                </c:pt>
                <c:pt idx="9">
                  <c:v>6</c:v>
                </c:pt>
                <c:pt idx="10">
                  <c:v>9</c:v>
                </c:pt>
                <c:pt idx="11">
                  <c:v>5</c:v>
                </c:pt>
                <c:pt idx="12">
                  <c:v>5</c:v>
                </c:pt>
                <c:pt idx="13">
                  <c:v>12</c:v>
                </c:pt>
                <c:pt idx="14">
                  <c:v>10</c:v>
                </c:pt>
                <c:pt idx="15">
                  <c:v>0</c:v>
                </c:pt>
                <c:pt idx="16">
                  <c:v>6</c:v>
                </c:pt>
                <c:pt idx="17">
                  <c:v>3</c:v>
                </c:pt>
                <c:pt idx="18">
                  <c:v>8</c:v>
                </c:pt>
              </c:numCache>
            </c:numRef>
          </c:xVal>
          <c:yVal>
            <c:numRef>
              <c:f>test1a!$S$41:$S$59</c:f>
              <c:numCache>
                <c:formatCode>General</c:formatCode>
                <c:ptCount val="19"/>
                <c:pt idx="0">
                  <c:v>3.5</c:v>
                </c:pt>
                <c:pt idx="1">
                  <c:v>7.5</c:v>
                </c:pt>
                <c:pt idx="2">
                  <c:v>9</c:v>
                </c:pt>
                <c:pt idx="3">
                  <c:v>7.5</c:v>
                </c:pt>
                <c:pt idx="4">
                  <c:v>13</c:v>
                </c:pt>
                <c:pt idx="5">
                  <c:v>6.5</c:v>
                </c:pt>
                <c:pt idx="6">
                  <c:v>11.5</c:v>
                </c:pt>
                <c:pt idx="7">
                  <c:v>5</c:v>
                </c:pt>
                <c:pt idx="8">
                  <c:v>3</c:v>
                </c:pt>
                <c:pt idx="9">
                  <c:v>7.5</c:v>
                </c:pt>
                <c:pt idx="10">
                  <c:v>8</c:v>
                </c:pt>
                <c:pt idx="11">
                  <c:v>7.5</c:v>
                </c:pt>
                <c:pt idx="12">
                  <c:v>9.5</c:v>
                </c:pt>
                <c:pt idx="13">
                  <c:v>15</c:v>
                </c:pt>
                <c:pt idx="14">
                  <c:v>13</c:v>
                </c:pt>
                <c:pt idx="15">
                  <c:v>2</c:v>
                </c:pt>
                <c:pt idx="16">
                  <c:v>8</c:v>
                </c:pt>
                <c:pt idx="17">
                  <c:v>1.5</c:v>
                </c:pt>
                <c:pt idx="18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D6-4531-89C6-DE9704B44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697984"/>
        <c:axId val="825699952"/>
      </c:scatterChart>
      <c:valAx>
        <c:axId val="825697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odhady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9952"/>
        <c:crosses val="autoZero"/>
        <c:crossBetween val="midCat"/>
        <c:majorUnit val="3"/>
        <c:minorUnit val="1"/>
      </c:valAx>
      <c:valAx>
        <c:axId val="825699952"/>
        <c:scaling>
          <c:orientation val="minMax"/>
          <c:max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7984"/>
        <c:crosses val="autoZero"/>
        <c:crossBetween val="midCat"/>
        <c:majorUnit val="3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 sz="1600">
                <a:solidFill>
                  <a:schemeClr val="tx1"/>
                </a:solidFill>
              </a:rPr>
              <a:t>výsledky vs odhady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sysDash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-0.1280911111111111"/>
                  <c:y val="0.43775750000000002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</c:trendlineLbl>
          </c:trendline>
          <c:xVal>
            <c:numRef>
              <c:f>test1a!$T$41:$T$59</c:f>
              <c:numCache>
                <c:formatCode>General</c:formatCode>
                <c:ptCount val="19"/>
                <c:pt idx="0">
                  <c:v>1</c:v>
                </c:pt>
                <c:pt idx="1">
                  <c:v>8</c:v>
                </c:pt>
                <c:pt idx="2">
                  <c:v>4</c:v>
                </c:pt>
                <c:pt idx="3">
                  <c:v>2</c:v>
                </c:pt>
                <c:pt idx="4">
                  <c:v>7</c:v>
                </c:pt>
                <c:pt idx="5">
                  <c:v>7</c:v>
                </c:pt>
                <c:pt idx="6">
                  <c:v>8</c:v>
                </c:pt>
                <c:pt idx="7">
                  <c:v>5</c:v>
                </c:pt>
                <c:pt idx="8">
                  <c:v>2</c:v>
                </c:pt>
                <c:pt idx="9">
                  <c:v>6</c:v>
                </c:pt>
                <c:pt idx="10">
                  <c:v>9</c:v>
                </c:pt>
                <c:pt idx="11">
                  <c:v>5</c:v>
                </c:pt>
                <c:pt idx="12">
                  <c:v>5</c:v>
                </c:pt>
                <c:pt idx="13">
                  <c:v>12</c:v>
                </c:pt>
                <c:pt idx="14">
                  <c:v>10</c:v>
                </c:pt>
                <c:pt idx="15">
                  <c:v>0</c:v>
                </c:pt>
                <c:pt idx="16">
                  <c:v>6</c:v>
                </c:pt>
                <c:pt idx="17">
                  <c:v>3</c:v>
                </c:pt>
                <c:pt idx="18">
                  <c:v>8</c:v>
                </c:pt>
              </c:numCache>
            </c:numRef>
          </c:xVal>
          <c:yVal>
            <c:numRef>
              <c:f>test1a!$S$41:$S$59</c:f>
              <c:numCache>
                <c:formatCode>General</c:formatCode>
                <c:ptCount val="19"/>
                <c:pt idx="0">
                  <c:v>3.5</c:v>
                </c:pt>
                <c:pt idx="1">
                  <c:v>7.5</c:v>
                </c:pt>
                <c:pt idx="2">
                  <c:v>9</c:v>
                </c:pt>
                <c:pt idx="3">
                  <c:v>7.5</c:v>
                </c:pt>
                <c:pt idx="4">
                  <c:v>13</c:v>
                </c:pt>
                <c:pt idx="5">
                  <c:v>6.5</c:v>
                </c:pt>
                <c:pt idx="6">
                  <c:v>11.5</c:v>
                </c:pt>
                <c:pt idx="7">
                  <c:v>5</c:v>
                </c:pt>
                <c:pt idx="8">
                  <c:v>3</c:v>
                </c:pt>
                <c:pt idx="9">
                  <c:v>7.5</c:v>
                </c:pt>
                <c:pt idx="10">
                  <c:v>8</c:v>
                </c:pt>
                <c:pt idx="11">
                  <c:v>7.5</c:v>
                </c:pt>
                <c:pt idx="12">
                  <c:v>9.5</c:v>
                </c:pt>
                <c:pt idx="13">
                  <c:v>15</c:v>
                </c:pt>
                <c:pt idx="14">
                  <c:v>13</c:v>
                </c:pt>
                <c:pt idx="15">
                  <c:v>2</c:v>
                </c:pt>
                <c:pt idx="16">
                  <c:v>8</c:v>
                </c:pt>
                <c:pt idx="17">
                  <c:v>1.5</c:v>
                </c:pt>
                <c:pt idx="18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A66-4EFF-9818-ABE350C52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697984"/>
        <c:axId val="825699952"/>
      </c:scatterChart>
      <c:valAx>
        <c:axId val="825697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odhady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9952"/>
        <c:crosses val="autoZero"/>
        <c:crossBetween val="midCat"/>
        <c:majorUnit val="3"/>
        <c:minorUnit val="1"/>
      </c:valAx>
      <c:valAx>
        <c:axId val="825699952"/>
        <c:scaling>
          <c:orientation val="minMax"/>
          <c:max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7984"/>
        <c:crosses val="autoZero"/>
        <c:crossBetween val="midCat"/>
        <c:majorUnit val="3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relativní korekce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rgbClr val="00B0F0"/>
              </a:solidFill>
              <a:ln w="9525">
                <a:solidFill>
                  <a:srgbClr val="0070C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dash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2.5630833333333332E-2"/>
                  <c:y val="0.14992833333333333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</c:trendlineLbl>
          </c:trendline>
          <c:xVal>
            <c:numRef>
              <c:f>test1a!$S$41:$S$59</c:f>
              <c:numCache>
                <c:formatCode>General</c:formatCode>
                <c:ptCount val="19"/>
                <c:pt idx="0">
                  <c:v>3.5</c:v>
                </c:pt>
                <c:pt idx="1">
                  <c:v>7.5</c:v>
                </c:pt>
                <c:pt idx="2">
                  <c:v>9</c:v>
                </c:pt>
                <c:pt idx="3">
                  <c:v>7.5</c:v>
                </c:pt>
                <c:pt idx="4">
                  <c:v>13</c:v>
                </c:pt>
                <c:pt idx="5">
                  <c:v>6.5</c:v>
                </c:pt>
                <c:pt idx="6">
                  <c:v>11.5</c:v>
                </c:pt>
                <c:pt idx="7">
                  <c:v>5</c:v>
                </c:pt>
                <c:pt idx="8">
                  <c:v>3</c:v>
                </c:pt>
                <c:pt idx="9">
                  <c:v>7.5</c:v>
                </c:pt>
                <c:pt idx="10">
                  <c:v>8</c:v>
                </c:pt>
                <c:pt idx="11">
                  <c:v>7.5</c:v>
                </c:pt>
                <c:pt idx="12">
                  <c:v>9.5</c:v>
                </c:pt>
                <c:pt idx="13">
                  <c:v>15</c:v>
                </c:pt>
                <c:pt idx="14">
                  <c:v>13</c:v>
                </c:pt>
                <c:pt idx="15">
                  <c:v>2</c:v>
                </c:pt>
                <c:pt idx="16">
                  <c:v>8</c:v>
                </c:pt>
                <c:pt idx="17">
                  <c:v>1.5</c:v>
                </c:pt>
                <c:pt idx="18">
                  <c:v>9</c:v>
                </c:pt>
              </c:numCache>
            </c:numRef>
          </c:xVal>
          <c:yVal>
            <c:numRef>
              <c:f>test1a!$AA$41:$AA$59</c:f>
              <c:numCache>
                <c:formatCode>General</c:formatCode>
                <c:ptCount val="19"/>
                <c:pt idx="0">
                  <c:v>0.42857142857142855</c:v>
                </c:pt>
                <c:pt idx="1">
                  <c:v>1.4</c:v>
                </c:pt>
                <c:pt idx="2">
                  <c:v>0.61111111111111116</c:v>
                </c:pt>
                <c:pt idx="3">
                  <c:v>0.33333333333333331</c:v>
                </c:pt>
                <c:pt idx="4">
                  <c:v>0.73076923076923073</c:v>
                </c:pt>
                <c:pt idx="5">
                  <c:v>1.4615384615384615</c:v>
                </c:pt>
                <c:pt idx="6">
                  <c:v>0.91304347826086951</c:v>
                </c:pt>
                <c:pt idx="7">
                  <c:v>1.3</c:v>
                </c:pt>
                <c:pt idx="8">
                  <c:v>0.83333333333333337</c:v>
                </c:pt>
                <c:pt idx="9">
                  <c:v>1.0666666666666667</c:v>
                </c:pt>
                <c:pt idx="10">
                  <c:v>1.5</c:v>
                </c:pt>
                <c:pt idx="11">
                  <c:v>0.8666666666666667</c:v>
                </c:pt>
                <c:pt idx="12">
                  <c:v>0.68421052631578949</c:v>
                </c:pt>
                <c:pt idx="13">
                  <c:v>1</c:v>
                </c:pt>
                <c:pt idx="14">
                  <c:v>1.0384615384615385</c:v>
                </c:pt>
                <c:pt idx="15">
                  <c:v>0</c:v>
                </c:pt>
                <c:pt idx="16">
                  <c:v>1</c:v>
                </c:pt>
                <c:pt idx="17">
                  <c:v>2.6666666666666665</c:v>
                </c:pt>
                <c:pt idx="18">
                  <c:v>1.1666666666666667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06-4598-B193-CB842FA22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697984"/>
        <c:axId val="825699952"/>
      </c:scatterChart>
      <c:valAx>
        <c:axId val="825697984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9952"/>
        <c:crosses val="autoZero"/>
        <c:crossBetween val="midCat"/>
        <c:majorUnit val="3"/>
        <c:minorUnit val="1"/>
      </c:valAx>
      <c:valAx>
        <c:axId val="825699952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relativní korekce/výsledky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7984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absolutní korekce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rgbClr val="00B0F0"/>
              </a:solidFill>
              <a:ln w="9525">
                <a:solidFill>
                  <a:srgbClr val="0070C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sysDash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2.2103055555555556E-2"/>
                  <c:y val="3.604527777777778E-2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</c:trendlineLbl>
          </c:trendline>
          <c:xVal>
            <c:numRef>
              <c:f>test1a!$S$41:$S$59</c:f>
              <c:numCache>
                <c:formatCode>General</c:formatCode>
                <c:ptCount val="19"/>
                <c:pt idx="0">
                  <c:v>3.5</c:v>
                </c:pt>
                <c:pt idx="1">
                  <c:v>7.5</c:v>
                </c:pt>
                <c:pt idx="2">
                  <c:v>9</c:v>
                </c:pt>
                <c:pt idx="3">
                  <c:v>7.5</c:v>
                </c:pt>
                <c:pt idx="4">
                  <c:v>13</c:v>
                </c:pt>
                <c:pt idx="5">
                  <c:v>6.5</c:v>
                </c:pt>
                <c:pt idx="6">
                  <c:v>11.5</c:v>
                </c:pt>
                <c:pt idx="7">
                  <c:v>5</c:v>
                </c:pt>
                <c:pt idx="8">
                  <c:v>3</c:v>
                </c:pt>
                <c:pt idx="9">
                  <c:v>7.5</c:v>
                </c:pt>
                <c:pt idx="10">
                  <c:v>8</c:v>
                </c:pt>
                <c:pt idx="11">
                  <c:v>7.5</c:v>
                </c:pt>
                <c:pt idx="12">
                  <c:v>9.5</c:v>
                </c:pt>
                <c:pt idx="13">
                  <c:v>15</c:v>
                </c:pt>
                <c:pt idx="14">
                  <c:v>13</c:v>
                </c:pt>
                <c:pt idx="15">
                  <c:v>2</c:v>
                </c:pt>
                <c:pt idx="16">
                  <c:v>8</c:v>
                </c:pt>
                <c:pt idx="17">
                  <c:v>1.5</c:v>
                </c:pt>
                <c:pt idx="18">
                  <c:v>9</c:v>
                </c:pt>
              </c:numCache>
            </c:numRef>
          </c:xVal>
          <c:yVal>
            <c:numRef>
              <c:f>test1a!$Z$41:$Z$59</c:f>
              <c:numCache>
                <c:formatCode>General</c:formatCode>
                <c:ptCount val="19"/>
                <c:pt idx="0">
                  <c:v>-0.5</c:v>
                </c:pt>
                <c:pt idx="1">
                  <c:v>2.5</c:v>
                </c:pt>
                <c:pt idx="2">
                  <c:v>-3</c:v>
                </c:pt>
                <c:pt idx="3">
                  <c:v>-3.5</c:v>
                </c:pt>
                <c:pt idx="4">
                  <c:v>-4</c:v>
                </c:pt>
                <c:pt idx="5">
                  <c:v>2.5</c:v>
                </c:pt>
                <c:pt idx="6">
                  <c:v>-1.5</c:v>
                </c:pt>
                <c:pt idx="7">
                  <c:v>2</c:v>
                </c:pt>
                <c:pt idx="8">
                  <c:v>1</c:v>
                </c:pt>
                <c:pt idx="9">
                  <c:v>0.5</c:v>
                </c:pt>
                <c:pt idx="10">
                  <c:v>3</c:v>
                </c:pt>
                <c:pt idx="11">
                  <c:v>-0.5</c:v>
                </c:pt>
                <c:pt idx="12">
                  <c:v>-2.5</c:v>
                </c:pt>
                <c:pt idx="13">
                  <c:v>-1</c:v>
                </c:pt>
                <c:pt idx="14">
                  <c:v>-1</c:v>
                </c:pt>
                <c:pt idx="15">
                  <c:v>0</c:v>
                </c:pt>
                <c:pt idx="16">
                  <c:v>0</c:v>
                </c:pt>
                <c:pt idx="17">
                  <c:v>3.5</c:v>
                </c:pt>
                <c:pt idx="1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81F-49D4-94E0-0B081378AD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697984"/>
        <c:axId val="825699952"/>
      </c:scatterChart>
      <c:valAx>
        <c:axId val="825697984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9952"/>
        <c:crossesAt val="-4"/>
        <c:crossBetween val="midCat"/>
        <c:majorUnit val="3"/>
        <c:minorUnit val="1"/>
      </c:valAx>
      <c:valAx>
        <c:axId val="825699952"/>
        <c:scaling>
          <c:orientation val="minMax"/>
          <c:max val="4"/>
          <c:min val="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absolutní korekce - 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7984"/>
        <c:crosses val="autoZero"/>
        <c:crossBetween val="midCat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 sz="1600">
                <a:solidFill>
                  <a:schemeClr val="tx1"/>
                </a:solidFill>
              </a:rPr>
              <a:t>Výsledky</a:t>
            </a:r>
            <a:r>
              <a:rPr lang="cs-CZ" sz="1600" baseline="0">
                <a:solidFill>
                  <a:schemeClr val="tx1"/>
                </a:solidFill>
              </a:rPr>
              <a:t> testu 1</a:t>
            </a:r>
            <a:endParaRPr lang="cs-CZ" sz="160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test 1a</c:v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test1!$C$1:$E$2</c:f>
              <c:strCache>
                <c:ptCount val="3"/>
                <c:pt idx="0">
                  <c:v>příklad 1</c:v>
                </c:pt>
                <c:pt idx="1">
                  <c:v>příklad 2</c:v>
                </c:pt>
                <c:pt idx="2">
                  <c:v>celkem</c:v>
                </c:pt>
              </c:strCache>
            </c:strRef>
          </c:cat>
          <c:val>
            <c:numRef>
              <c:f>test1!$C$26:$E$26</c:f>
              <c:numCache>
                <c:formatCode>0.0</c:formatCode>
                <c:ptCount val="3"/>
                <c:pt idx="0">
                  <c:v>6.2631578947368425</c:v>
                </c:pt>
                <c:pt idx="1">
                  <c:v>1.5</c:v>
                </c:pt>
                <c:pt idx="2">
                  <c:v>7.7631578947368425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B9-4571-ABE1-E33F5CB6F4F1}"/>
            </c:ext>
          </c:extLst>
        </c:ser>
        <c:ser>
          <c:idx val="2"/>
          <c:order val="2"/>
          <c:tx>
            <c:v>test 1b</c:v>
          </c:tx>
          <c:spPr>
            <a:solidFill>
              <a:srgbClr val="00FF00"/>
            </a:solidFill>
            <a:ln w="25400">
              <a:noFill/>
            </a:ln>
            <a:effectLst/>
          </c:spPr>
          <c:invertIfNegative val="0"/>
          <c:val>
            <c:numRef>
              <c:f>test1!$I$22:$K$22</c:f>
              <c:numCache>
                <c:formatCode>0.0</c:formatCode>
                <c:ptCount val="3"/>
                <c:pt idx="0">
                  <c:v>4.4285714285714288</c:v>
                </c:pt>
                <c:pt idx="1">
                  <c:v>3.1071428571428572</c:v>
                </c:pt>
                <c:pt idx="2">
                  <c:v>7.5357142857142856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B9-4571-ABE1-E33F5CB6F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02717520"/>
        <c:axId val="602714256"/>
      </c:barChart>
      <c:scatterChart>
        <c:scatterStyle val="lineMarker"/>
        <c:varyColors val="0"/>
        <c:ser>
          <c:idx val="1"/>
          <c:order val="1"/>
          <c:tx>
            <c:v>test 1a - rozptyl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000096"/>
              </a:solidFill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test1!$C$27:$E$27</c:f>
                <c:numCache>
                  <c:formatCode>General</c:formatCode>
                  <c:ptCount val="3"/>
                  <c:pt idx="0">
                    <c:v>2.7252340422054258</c:v>
                  </c:pt>
                  <c:pt idx="1">
                    <c:v>1.6749792701868149</c:v>
                  </c:pt>
                  <c:pt idx="2">
                    <c:v>3.7281527338639906</c:v>
                  </c:pt>
                </c:numCache>
              </c:numRef>
            </c:plus>
            <c:minus>
              <c:numRef>
                <c:f>test1!$C$27:$E$27</c:f>
                <c:numCache>
                  <c:formatCode>General</c:formatCode>
                  <c:ptCount val="3"/>
                  <c:pt idx="0">
                    <c:v>2.7252340422054258</c:v>
                  </c:pt>
                  <c:pt idx="1">
                    <c:v>1.6749792701868149</c:v>
                  </c:pt>
                  <c:pt idx="2">
                    <c:v>3.7281527338639906</c:v>
                  </c:pt>
                </c:numCache>
              </c:numRef>
            </c:minus>
            <c:spPr>
              <a:noFill/>
              <a:ln w="19050" cap="flat" cmpd="sng" algn="ctr">
                <a:solidFill>
                  <a:srgbClr val="000096"/>
                </a:solidFill>
                <a:round/>
              </a:ln>
              <a:effectLst/>
            </c:spPr>
          </c:errBars>
          <c:xVal>
            <c:numRef>
              <c:f>test1!$C$24:$E$24</c:f>
              <c:numCache>
                <c:formatCode>0.00</c:formatCode>
                <c:ptCount val="3"/>
                <c:pt idx="0">
                  <c:v>0.83333333333333337</c:v>
                </c:pt>
                <c:pt idx="1">
                  <c:v>1.8333333333333333</c:v>
                </c:pt>
                <c:pt idx="2">
                  <c:v>2.8333333333333335</c:v>
                </c:pt>
              </c:numCache>
            </c:numRef>
          </c:xVal>
          <c:yVal>
            <c:numRef>
              <c:f>test1!$C$26:$E$26</c:f>
              <c:numCache>
                <c:formatCode>0.0</c:formatCode>
                <c:ptCount val="3"/>
                <c:pt idx="0">
                  <c:v>6.2631578947368425</c:v>
                </c:pt>
                <c:pt idx="1">
                  <c:v>1.5</c:v>
                </c:pt>
                <c:pt idx="2">
                  <c:v>7.7631578947368425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B9-4571-ABE1-E33F5CB6F4F1}"/>
            </c:ext>
          </c:extLst>
        </c:ser>
        <c:ser>
          <c:idx val="3"/>
          <c:order val="3"/>
          <c:tx>
            <c:v>test 1b - rozptyl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009600"/>
              </a:solidFill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test1!$I$23:$K$23</c:f>
                <c:numCache>
                  <c:formatCode>General</c:formatCode>
                  <c:ptCount val="3"/>
                  <c:pt idx="0">
                    <c:v>3.8021104607893705</c:v>
                  </c:pt>
                  <c:pt idx="1">
                    <c:v>2.1409790304417298</c:v>
                  </c:pt>
                  <c:pt idx="2">
                    <c:v>5.0171409484589224</c:v>
                  </c:pt>
                </c:numCache>
              </c:numRef>
            </c:plus>
            <c:minus>
              <c:numRef>
                <c:f>test1!$I$23:$K$23</c:f>
                <c:numCache>
                  <c:formatCode>General</c:formatCode>
                  <c:ptCount val="3"/>
                  <c:pt idx="0">
                    <c:v>3.8021104607893705</c:v>
                  </c:pt>
                  <c:pt idx="1">
                    <c:v>2.1409790304417298</c:v>
                  </c:pt>
                  <c:pt idx="2">
                    <c:v>5.0171409484589224</c:v>
                  </c:pt>
                </c:numCache>
              </c:numRef>
            </c:minus>
            <c:spPr>
              <a:noFill/>
              <a:ln w="19050" cap="flat" cmpd="sng" algn="ctr">
                <a:solidFill>
                  <a:srgbClr val="009600"/>
                </a:solidFill>
                <a:round/>
              </a:ln>
              <a:effectLst/>
            </c:spPr>
          </c:errBars>
          <c:xVal>
            <c:numRef>
              <c:f>test1!$I$20:$K$20</c:f>
              <c:numCache>
                <c:formatCode>0.00</c:formatCode>
                <c:ptCount val="3"/>
                <c:pt idx="0">
                  <c:v>1.1666666666666667</c:v>
                </c:pt>
                <c:pt idx="1">
                  <c:v>2.1666666666666665</c:v>
                </c:pt>
                <c:pt idx="2">
                  <c:v>3.1666666666666665</c:v>
                </c:pt>
              </c:numCache>
            </c:numRef>
          </c:xVal>
          <c:yVal>
            <c:numRef>
              <c:f>test1!$I$22:$K$22</c:f>
              <c:numCache>
                <c:formatCode>0.0</c:formatCode>
                <c:ptCount val="3"/>
                <c:pt idx="0">
                  <c:v>4.4285714285714288</c:v>
                </c:pt>
                <c:pt idx="1">
                  <c:v>3.1071428571428572</c:v>
                </c:pt>
                <c:pt idx="2">
                  <c:v>7.5357142857142856</c:v>
                </c:pt>
              </c:numCache>
              <c:extLst xmlns:c15="http://schemas.microsoft.com/office/drawing/2012/chart"/>
            </c:numRef>
          </c:yVal>
          <c:smooth val="0"/>
          <c:extLst>
            <c:ext xmlns:c16="http://schemas.microsoft.com/office/drawing/2014/chart" uri="{C3380CC4-5D6E-409C-BE32-E72D297353CC}">
              <c16:uniqueId val="{00000003-9BB9-4571-ABE1-E33F5CB6F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2717520"/>
        <c:axId val="602714256"/>
        <c:extLst/>
      </c:scatterChart>
      <c:catAx>
        <c:axId val="60271752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02714256"/>
        <c:crosses val="autoZero"/>
        <c:auto val="1"/>
        <c:lblAlgn val="ctr"/>
        <c:lblOffset val="100"/>
        <c:noMultiLvlLbl val="0"/>
      </c:catAx>
      <c:valAx>
        <c:axId val="602714256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počet bodů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0.0" sourceLinked="1"/>
        <c:majorTickMark val="in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02717520"/>
        <c:crosses val="autoZero"/>
        <c:crossBetween val="between"/>
        <c:majorUnit val="3"/>
        <c:minorUnit val="1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 sz="1600">
                <a:solidFill>
                  <a:schemeClr val="tx1"/>
                </a:solidFill>
              </a:rPr>
              <a:t>Výsledky</a:t>
            </a:r>
            <a:r>
              <a:rPr lang="cs-CZ" sz="1600" baseline="0">
                <a:solidFill>
                  <a:schemeClr val="tx1"/>
                </a:solidFill>
              </a:rPr>
              <a:t> testu 1</a:t>
            </a:r>
            <a:endParaRPr lang="cs-CZ" sz="160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test 1a</c:v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test1!$C$1:$E$2</c:f>
              <c:strCache>
                <c:ptCount val="3"/>
                <c:pt idx="0">
                  <c:v>příklad 1</c:v>
                </c:pt>
                <c:pt idx="1">
                  <c:v>příklad 2</c:v>
                </c:pt>
                <c:pt idx="2">
                  <c:v>celkem</c:v>
                </c:pt>
              </c:strCache>
            </c:strRef>
          </c:cat>
          <c:val>
            <c:numRef>
              <c:f>test1!$C$29:$E$29</c:f>
              <c:numCache>
                <c:formatCode>0.0</c:formatCode>
                <c:ptCount val="3"/>
                <c:pt idx="0">
                  <c:v>62.631578947368425</c:v>
                </c:pt>
                <c:pt idx="1">
                  <c:v>30</c:v>
                </c:pt>
                <c:pt idx="2">
                  <c:v>51.754385964912288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C9-49E5-B0EF-9406A1B911A4}"/>
            </c:ext>
          </c:extLst>
        </c:ser>
        <c:ser>
          <c:idx val="2"/>
          <c:order val="2"/>
          <c:tx>
            <c:v>test 1b</c:v>
          </c:tx>
          <c:spPr>
            <a:solidFill>
              <a:srgbClr val="00FF00"/>
            </a:solidFill>
            <a:ln w="25400">
              <a:noFill/>
            </a:ln>
            <a:effectLst/>
          </c:spPr>
          <c:invertIfNegative val="0"/>
          <c:val>
            <c:numRef>
              <c:f>test1!$I$25:$K$25</c:f>
              <c:numCache>
                <c:formatCode>0.0</c:formatCode>
                <c:ptCount val="3"/>
                <c:pt idx="0">
                  <c:v>44.285714285714292</c:v>
                </c:pt>
                <c:pt idx="1">
                  <c:v>62.142857142857146</c:v>
                </c:pt>
                <c:pt idx="2">
                  <c:v>50.238095238095241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C9-49E5-B0EF-9406A1B911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02715344"/>
        <c:axId val="617635248"/>
      </c:barChart>
      <c:scatterChart>
        <c:scatterStyle val="lineMarker"/>
        <c:varyColors val="0"/>
        <c:ser>
          <c:idx val="1"/>
          <c:order val="1"/>
          <c:tx>
            <c:v>test 1a - rozptyl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000096"/>
              </a:solidFill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test1!$C$30:$E$30</c:f>
                <c:numCache>
                  <c:formatCode>General</c:formatCode>
                  <c:ptCount val="3"/>
                  <c:pt idx="0">
                    <c:v>27.252340422054257</c:v>
                  </c:pt>
                  <c:pt idx="1">
                    <c:v>33.499585403736297</c:v>
                  </c:pt>
                  <c:pt idx="2">
                    <c:v>24.854351559093271</c:v>
                  </c:pt>
                </c:numCache>
              </c:numRef>
            </c:plus>
            <c:minus>
              <c:numRef>
                <c:f>test1!$C$30:$E$30</c:f>
                <c:numCache>
                  <c:formatCode>General</c:formatCode>
                  <c:ptCount val="3"/>
                  <c:pt idx="0">
                    <c:v>27.252340422054257</c:v>
                  </c:pt>
                  <c:pt idx="1">
                    <c:v>33.499585403736297</c:v>
                  </c:pt>
                  <c:pt idx="2">
                    <c:v>24.854351559093271</c:v>
                  </c:pt>
                </c:numCache>
              </c:numRef>
            </c:minus>
            <c:spPr>
              <a:noFill/>
              <a:ln w="19050" cap="flat" cmpd="sng" algn="ctr">
                <a:solidFill>
                  <a:srgbClr val="000096"/>
                </a:solidFill>
                <a:round/>
              </a:ln>
              <a:effectLst/>
            </c:spPr>
          </c:errBars>
          <c:xVal>
            <c:numRef>
              <c:f>test1!$C$24:$E$24</c:f>
              <c:numCache>
                <c:formatCode>0.00</c:formatCode>
                <c:ptCount val="3"/>
                <c:pt idx="0">
                  <c:v>0.83333333333333337</c:v>
                </c:pt>
                <c:pt idx="1">
                  <c:v>1.8333333333333333</c:v>
                </c:pt>
                <c:pt idx="2">
                  <c:v>2.8333333333333335</c:v>
                </c:pt>
              </c:numCache>
            </c:numRef>
          </c:xVal>
          <c:yVal>
            <c:numRef>
              <c:f>test1!$C$29:$E$29</c:f>
              <c:numCache>
                <c:formatCode>0.0</c:formatCode>
                <c:ptCount val="3"/>
                <c:pt idx="0">
                  <c:v>62.631578947368425</c:v>
                </c:pt>
                <c:pt idx="1">
                  <c:v>30</c:v>
                </c:pt>
                <c:pt idx="2">
                  <c:v>51.754385964912288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2C9-49E5-B0EF-9406A1B911A4}"/>
            </c:ext>
          </c:extLst>
        </c:ser>
        <c:ser>
          <c:idx val="3"/>
          <c:order val="3"/>
          <c:tx>
            <c:v>test 1b - rozptyl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009600"/>
              </a:solidFill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test1!$I$26:$K$26</c:f>
                <c:numCache>
                  <c:formatCode>General</c:formatCode>
                  <c:ptCount val="3"/>
                  <c:pt idx="0">
                    <c:v>38.021104607893712</c:v>
                  </c:pt>
                  <c:pt idx="1">
                    <c:v>42.819580608834599</c:v>
                  </c:pt>
                  <c:pt idx="2">
                    <c:v>33.447606323059482</c:v>
                  </c:pt>
                </c:numCache>
              </c:numRef>
            </c:plus>
            <c:minus>
              <c:numRef>
                <c:f>test1!$I$26:$K$26</c:f>
                <c:numCache>
                  <c:formatCode>General</c:formatCode>
                  <c:ptCount val="3"/>
                  <c:pt idx="0">
                    <c:v>38.021104607893712</c:v>
                  </c:pt>
                  <c:pt idx="1">
                    <c:v>42.819580608834599</c:v>
                  </c:pt>
                  <c:pt idx="2">
                    <c:v>33.447606323059482</c:v>
                  </c:pt>
                </c:numCache>
              </c:numRef>
            </c:minus>
            <c:spPr>
              <a:noFill/>
              <a:ln w="19050" cap="flat" cmpd="sng" algn="ctr">
                <a:solidFill>
                  <a:srgbClr val="009600"/>
                </a:solidFill>
                <a:round/>
              </a:ln>
              <a:effectLst/>
            </c:spPr>
          </c:errBars>
          <c:xVal>
            <c:numRef>
              <c:f>test1!$I$20:$K$20</c:f>
              <c:numCache>
                <c:formatCode>0.00</c:formatCode>
                <c:ptCount val="3"/>
                <c:pt idx="0">
                  <c:v>1.1666666666666667</c:v>
                </c:pt>
                <c:pt idx="1">
                  <c:v>2.1666666666666665</c:v>
                </c:pt>
                <c:pt idx="2">
                  <c:v>3.1666666666666665</c:v>
                </c:pt>
              </c:numCache>
            </c:numRef>
          </c:xVal>
          <c:yVal>
            <c:numRef>
              <c:f>test1!$I$25:$K$25</c:f>
              <c:numCache>
                <c:formatCode>0.0</c:formatCode>
                <c:ptCount val="3"/>
                <c:pt idx="0">
                  <c:v>44.285714285714292</c:v>
                </c:pt>
                <c:pt idx="1">
                  <c:v>62.142857142857146</c:v>
                </c:pt>
                <c:pt idx="2">
                  <c:v>50.238095238095241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2C9-49E5-B0EF-9406A1B911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2715344"/>
        <c:axId val="617635248"/>
        <c:extLst/>
      </c:scatterChart>
      <c:catAx>
        <c:axId val="60271534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17635248"/>
        <c:crosses val="autoZero"/>
        <c:auto val="1"/>
        <c:lblAlgn val="ctr"/>
        <c:lblOffset val="100"/>
        <c:noMultiLvlLbl val="0"/>
      </c:catAx>
      <c:valAx>
        <c:axId val="617635248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úspěšnost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0.0" sourceLinked="1"/>
        <c:majorTickMark val="in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02715344"/>
        <c:crosses val="autoZero"/>
        <c:crossBetween val="between"/>
        <c:majorUnit val="20"/>
        <c:minorUnit val="5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 sz="1600">
                <a:solidFill>
                  <a:schemeClr val="tx1"/>
                </a:solidFill>
              </a:rPr>
              <a:t>odhad výsledků testu 1b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>
        <c:manualLayout>
          <c:layoutTarget val="inner"/>
          <c:xMode val="edge"/>
          <c:yMode val="edge"/>
          <c:x val="0.13337003968253969"/>
          <c:y val="0.15057746913580247"/>
          <c:w val="0.83891170634920631"/>
          <c:h val="0.63439753086419748"/>
        </c:manualLayout>
      </c:layout>
      <c:barChart>
        <c:barDir val="col"/>
        <c:grouping val="clustered"/>
        <c:varyColors val="0"/>
        <c:ser>
          <c:idx val="0"/>
          <c:order val="0"/>
          <c:tx>
            <c:v>data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test1b!$C$41:$C$56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test1b!$D$41:$D$56</c:f>
              <c:numCache>
                <c:formatCode>General</c:formatCode>
                <c:ptCount val="16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8E-4ED3-BF6E-9D40FE46B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617632528"/>
        <c:axId val="617638512"/>
      </c:barChart>
      <c:scatterChart>
        <c:scatterStyle val="smoothMarker"/>
        <c:varyColors val="0"/>
        <c:ser>
          <c:idx val="1"/>
          <c:order val="1"/>
          <c:tx>
            <c:v>hustota pravděpodobnosti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test1b!$G$41:$G$58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</c:numCache>
            </c:numRef>
          </c:xVal>
          <c:yVal>
            <c:numRef>
              <c:f>test1b!$H$41:$H$58</c:f>
              <c:numCache>
                <c:formatCode>General</c:formatCode>
                <c:ptCount val="18"/>
                <c:pt idx="0">
                  <c:v>0.40570484658799344</c:v>
                </c:pt>
                <c:pt idx="1">
                  <c:v>0.5028550465448729</c:v>
                </c:pt>
                <c:pt idx="2">
                  <c:v>0.60222421105254154</c:v>
                </c:pt>
                <c:pt idx="3">
                  <c:v>0.69687741696603833</c:v>
                </c:pt>
                <c:pt idx="4">
                  <c:v>0.77917920223525439</c:v>
                </c:pt>
                <c:pt idx="5">
                  <c:v>0.84178482822755041</c:v>
                </c:pt>
                <c:pt idx="6">
                  <c:v>0.87871414501237388</c:v>
                </c:pt>
                <c:pt idx="7">
                  <c:v>0.88629218965759149</c:v>
                </c:pt>
                <c:pt idx="8">
                  <c:v>0.86375188487802179</c:v>
                </c:pt>
                <c:pt idx="9">
                  <c:v>0.81336199411578636</c:v>
                </c:pt>
                <c:pt idx="10">
                  <c:v>0.7400507852444046</c:v>
                </c:pt>
                <c:pt idx="11">
                  <c:v>0.65061182665175465</c:v>
                </c:pt>
                <c:pt idx="12">
                  <c:v>0.55266907564167977</c:v>
                </c:pt>
                <c:pt idx="13">
                  <c:v>0.45361891634208995</c:v>
                </c:pt>
                <c:pt idx="14">
                  <c:v>0.35974927739777945</c:v>
                </c:pt>
                <c:pt idx="15">
                  <c:v>0.27567125605725917</c:v>
                </c:pt>
                <c:pt idx="16">
                  <c:v>0.20411072301137395</c:v>
                </c:pt>
                <c:pt idx="17">
                  <c:v>0.14602356209211792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88E-4ED3-BF6E-9D40FE46B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632528"/>
        <c:axId val="617638512"/>
      </c:scatterChart>
      <c:catAx>
        <c:axId val="61763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počet bodů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17638512"/>
        <c:crosses val="autoZero"/>
        <c:auto val="1"/>
        <c:lblAlgn val="ctr"/>
        <c:lblOffset val="100"/>
        <c:noMultiLvlLbl val="1"/>
      </c:catAx>
      <c:valAx>
        <c:axId val="61763851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četnosti</a:t>
                </a:r>
              </a:p>
            </c:rich>
          </c:tx>
          <c:layout>
            <c:manualLayout>
              <c:xMode val="edge"/>
              <c:yMode val="edge"/>
              <c:x val="2.3334722222222222E-2"/>
              <c:y val="0.366911111111111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1763252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 sz="1600">
                <a:solidFill>
                  <a:schemeClr val="tx1"/>
                </a:solidFill>
              </a:rPr>
              <a:t>Výsledky</a:t>
            </a:r>
            <a:r>
              <a:rPr lang="cs-CZ" sz="1600" baseline="0">
                <a:solidFill>
                  <a:schemeClr val="tx1"/>
                </a:solidFill>
              </a:rPr>
              <a:t> testu 1</a:t>
            </a:r>
            <a:endParaRPr lang="cs-CZ" sz="160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test 1a</c:v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test1!$C$1:$E$2</c:f>
              <c:strCache>
                <c:ptCount val="3"/>
                <c:pt idx="0">
                  <c:v>příklad 1</c:v>
                </c:pt>
                <c:pt idx="1">
                  <c:v>příklad 2</c:v>
                </c:pt>
                <c:pt idx="2">
                  <c:v>celkem</c:v>
                </c:pt>
              </c:strCache>
            </c:strRef>
          </c:cat>
          <c:val>
            <c:numRef>
              <c:f>test1!$C$29:$E$29</c:f>
              <c:numCache>
                <c:formatCode>0.0</c:formatCode>
                <c:ptCount val="3"/>
                <c:pt idx="0">
                  <c:v>62.631578947368425</c:v>
                </c:pt>
                <c:pt idx="1">
                  <c:v>30</c:v>
                </c:pt>
                <c:pt idx="2">
                  <c:v>51.754385964912288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C9-49E5-B0EF-9406A1B911A4}"/>
            </c:ext>
          </c:extLst>
        </c:ser>
        <c:ser>
          <c:idx val="2"/>
          <c:order val="2"/>
          <c:tx>
            <c:v>test 1b</c:v>
          </c:tx>
          <c:spPr>
            <a:solidFill>
              <a:srgbClr val="00FF00"/>
            </a:solidFill>
            <a:ln w="25400">
              <a:noFill/>
            </a:ln>
            <a:effectLst/>
          </c:spPr>
          <c:invertIfNegative val="0"/>
          <c:val>
            <c:numRef>
              <c:f>test1!$I$25:$K$25</c:f>
              <c:numCache>
                <c:formatCode>0.0</c:formatCode>
                <c:ptCount val="3"/>
                <c:pt idx="0">
                  <c:v>44.285714285714292</c:v>
                </c:pt>
                <c:pt idx="1">
                  <c:v>62.142857142857146</c:v>
                </c:pt>
                <c:pt idx="2">
                  <c:v>50.238095238095241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C9-49E5-B0EF-9406A1B911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02715344"/>
        <c:axId val="617635248"/>
      </c:barChart>
      <c:scatterChart>
        <c:scatterStyle val="lineMarker"/>
        <c:varyColors val="0"/>
        <c:ser>
          <c:idx val="1"/>
          <c:order val="1"/>
          <c:tx>
            <c:v>test 1a - rozptyl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000096"/>
              </a:solidFill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test1!$C$30:$E$30</c:f>
                <c:numCache>
                  <c:formatCode>General</c:formatCode>
                  <c:ptCount val="3"/>
                  <c:pt idx="0">
                    <c:v>27.252340422054257</c:v>
                  </c:pt>
                  <c:pt idx="1">
                    <c:v>33.499585403736297</c:v>
                  </c:pt>
                  <c:pt idx="2">
                    <c:v>24.854351559093271</c:v>
                  </c:pt>
                </c:numCache>
              </c:numRef>
            </c:plus>
            <c:minus>
              <c:numRef>
                <c:f>test1!$C$30:$E$30</c:f>
                <c:numCache>
                  <c:formatCode>General</c:formatCode>
                  <c:ptCount val="3"/>
                  <c:pt idx="0">
                    <c:v>27.252340422054257</c:v>
                  </c:pt>
                  <c:pt idx="1">
                    <c:v>33.499585403736297</c:v>
                  </c:pt>
                  <c:pt idx="2">
                    <c:v>24.854351559093271</c:v>
                  </c:pt>
                </c:numCache>
              </c:numRef>
            </c:minus>
            <c:spPr>
              <a:noFill/>
              <a:ln w="19050" cap="flat" cmpd="sng" algn="ctr">
                <a:solidFill>
                  <a:srgbClr val="000096"/>
                </a:solidFill>
                <a:round/>
              </a:ln>
              <a:effectLst/>
            </c:spPr>
          </c:errBars>
          <c:xVal>
            <c:numRef>
              <c:f>test1!$C$24:$E$24</c:f>
              <c:numCache>
                <c:formatCode>0.00</c:formatCode>
                <c:ptCount val="3"/>
                <c:pt idx="0">
                  <c:v>0.83333333333333337</c:v>
                </c:pt>
                <c:pt idx="1">
                  <c:v>1.8333333333333333</c:v>
                </c:pt>
                <c:pt idx="2">
                  <c:v>2.8333333333333335</c:v>
                </c:pt>
              </c:numCache>
            </c:numRef>
          </c:xVal>
          <c:yVal>
            <c:numRef>
              <c:f>test1!$C$29:$E$29</c:f>
              <c:numCache>
                <c:formatCode>0.0</c:formatCode>
                <c:ptCount val="3"/>
                <c:pt idx="0">
                  <c:v>62.631578947368425</c:v>
                </c:pt>
                <c:pt idx="1">
                  <c:v>30</c:v>
                </c:pt>
                <c:pt idx="2">
                  <c:v>51.754385964912288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2C9-49E5-B0EF-9406A1B911A4}"/>
            </c:ext>
          </c:extLst>
        </c:ser>
        <c:ser>
          <c:idx val="3"/>
          <c:order val="3"/>
          <c:tx>
            <c:v>test 1b - rozptyl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009600"/>
              </a:solidFill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test1!$I$26:$K$26</c:f>
                <c:numCache>
                  <c:formatCode>General</c:formatCode>
                  <c:ptCount val="3"/>
                  <c:pt idx="0">
                    <c:v>38.021104607893712</c:v>
                  </c:pt>
                  <c:pt idx="1">
                    <c:v>42.819580608834599</c:v>
                  </c:pt>
                  <c:pt idx="2">
                    <c:v>33.447606323059482</c:v>
                  </c:pt>
                </c:numCache>
              </c:numRef>
            </c:plus>
            <c:minus>
              <c:numRef>
                <c:f>test1!$I$26:$K$26</c:f>
                <c:numCache>
                  <c:formatCode>General</c:formatCode>
                  <c:ptCount val="3"/>
                  <c:pt idx="0">
                    <c:v>38.021104607893712</c:v>
                  </c:pt>
                  <c:pt idx="1">
                    <c:v>42.819580608834599</c:v>
                  </c:pt>
                  <c:pt idx="2">
                    <c:v>33.447606323059482</c:v>
                  </c:pt>
                </c:numCache>
              </c:numRef>
            </c:minus>
            <c:spPr>
              <a:noFill/>
              <a:ln w="19050" cap="flat" cmpd="sng" algn="ctr">
                <a:solidFill>
                  <a:srgbClr val="009600"/>
                </a:solidFill>
                <a:round/>
              </a:ln>
              <a:effectLst/>
            </c:spPr>
          </c:errBars>
          <c:xVal>
            <c:numRef>
              <c:f>test1!$I$20:$K$20</c:f>
              <c:numCache>
                <c:formatCode>0.00</c:formatCode>
                <c:ptCount val="3"/>
                <c:pt idx="0">
                  <c:v>1.1666666666666667</c:v>
                </c:pt>
                <c:pt idx="1">
                  <c:v>2.1666666666666665</c:v>
                </c:pt>
                <c:pt idx="2">
                  <c:v>3.1666666666666665</c:v>
                </c:pt>
              </c:numCache>
            </c:numRef>
          </c:xVal>
          <c:yVal>
            <c:numRef>
              <c:f>test1!$I$25:$K$25</c:f>
              <c:numCache>
                <c:formatCode>0.0</c:formatCode>
                <c:ptCount val="3"/>
                <c:pt idx="0">
                  <c:v>44.285714285714292</c:v>
                </c:pt>
                <c:pt idx="1">
                  <c:v>62.142857142857146</c:v>
                </c:pt>
                <c:pt idx="2">
                  <c:v>50.238095238095241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2C9-49E5-B0EF-9406A1B911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2715344"/>
        <c:axId val="617635248"/>
        <c:extLst/>
      </c:scatterChart>
      <c:catAx>
        <c:axId val="60271534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17635248"/>
        <c:crosses val="autoZero"/>
        <c:auto val="1"/>
        <c:lblAlgn val="ctr"/>
        <c:lblOffset val="100"/>
        <c:noMultiLvlLbl val="0"/>
      </c:catAx>
      <c:valAx>
        <c:axId val="617635248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úspěšnost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0.0" sourceLinked="1"/>
        <c:majorTickMark val="in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02715344"/>
        <c:crosses val="autoZero"/>
        <c:crossBetween val="between"/>
        <c:majorUnit val="20"/>
        <c:minorUnit val="5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 sz="1600">
                <a:solidFill>
                  <a:schemeClr val="tx1"/>
                </a:solidFill>
              </a:rPr>
              <a:t>odhad výsledků testu 1b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>
        <c:manualLayout>
          <c:layoutTarget val="inner"/>
          <c:xMode val="edge"/>
          <c:yMode val="edge"/>
          <c:x val="0.13337003968253969"/>
          <c:y val="0.15057746913580247"/>
          <c:w val="0.83891170634920631"/>
          <c:h val="0.63439753086419748"/>
        </c:manualLayout>
      </c:layout>
      <c:barChart>
        <c:barDir val="col"/>
        <c:grouping val="clustered"/>
        <c:varyColors val="0"/>
        <c:ser>
          <c:idx val="0"/>
          <c:order val="0"/>
          <c:tx>
            <c:v>data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test1b!$C$41:$C$56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test1b!$D$41:$D$56</c:f>
              <c:numCache>
                <c:formatCode>General</c:formatCode>
                <c:ptCount val="16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D4-4476-A5C5-C8396F421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617632528"/>
        <c:axId val="617638512"/>
      </c:barChart>
      <c:scatterChart>
        <c:scatterStyle val="smoothMarker"/>
        <c:varyColors val="0"/>
        <c:ser>
          <c:idx val="1"/>
          <c:order val="1"/>
          <c:tx>
            <c:v>hustota pravděpodobnosti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test1b!$G$41:$G$58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</c:numCache>
            </c:numRef>
          </c:xVal>
          <c:yVal>
            <c:numRef>
              <c:f>test1b!$H$41:$H$58</c:f>
              <c:numCache>
                <c:formatCode>General</c:formatCode>
                <c:ptCount val="18"/>
                <c:pt idx="0">
                  <c:v>0.40570484658799344</c:v>
                </c:pt>
                <c:pt idx="1">
                  <c:v>0.5028550465448729</c:v>
                </c:pt>
                <c:pt idx="2">
                  <c:v>0.60222421105254154</c:v>
                </c:pt>
                <c:pt idx="3">
                  <c:v>0.69687741696603833</c:v>
                </c:pt>
                <c:pt idx="4">
                  <c:v>0.77917920223525439</c:v>
                </c:pt>
                <c:pt idx="5">
                  <c:v>0.84178482822755041</c:v>
                </c:pt>
                <c:pt idx="6">
                  <c:v>0.87871414501237388</c:v>
                </c:pt>
                <c:pt idx="7">
                  <c:v>0.88629218965759149</c:v>
                </c:pt>
                <c:pt idx="8">
                  <c:v>0.86375188487802179</c:v>
                </c:pt>
                <c:pt idx="9">
                  <c:v>0.81336199411578636</c:v>
                </c:pt>
                <c:pt idx="10">
                  <c:v>0.7400507852444046</c:v>
                </c:pt>
                <c:pt idx="11">
                  <c:v>0.65061182665175465</c:v>
                </c:pt>
                <c:pt idx="12">
                  <c:v>0.55266907564167977</c:v>
                </c:pt>
                <c:pt idx="13">
                  <c:v>0.45361891634208995</c:v>
                </c:pt>
                <c:pt idx="14">
                  <c:v>0.35974927739777945</c:v>
                </c:pt>
                <c:pt idx="15">
                  <c:v>0.27567125605725917</c:v>
                </c:pt>
                <c:pt idx="16">
                  <c:v>0.20411072301137395</c:v>
                </c:pt>
                <c:pt idx="17">
                  <c:v>0.14602356209211792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6D4-4476-A5C5-C8396F42176B}"/>
            </c:ext>
          </c:extLst>
        </c:ser>
        <c:ser>
          <c:idx val="2"/>
          <c:order val="2"/>
          <c:tx>
            <c:v>mu-sigma</c:v>
          </c:tx>
          <c:spPr>
            <a:ln w="19050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test1b!$D$61:$D$62</c:f>
              <c:numCache>
                <c:formatCode>0.0</c:formatCode>
                <c:ptCount val="2"/>
                <c:pt idx="0">
                  <c:v>3.5185733372553631</c:v>
                </c:pt>
                <c:pt idx="1">
                  <c:v>3.5185733372553631</c:v>
                </c:pt>
              </c:numCache>
            </c:numRef>
          </c:xVal>
          <c:yVal>
            <c:numRef>
              <c:f>test1b!$E$61:$E$62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6D4-4476-A5C5-C8396F42176B}"/>
            </c:ext>
          </c:extLst>
        </c:ser>
        <c:ser>
          <c:idx val="3"/>
          <c:order val="3"/>
          <c:tx>
            <c:v>mu</c:v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test1b!$D$63:$D$64</c:f>
              <c:numCache>
                <c:formatCode>0.0</c:formatCode>
                <c:ptCount val="2"/>
                <c:pt idx="0">
                  <c:v>8.5357142857142847</c:v>
                </c:pt>
                <c:pt idx="1">
                  <c:v>8.5357142857142847</c:v>
                </c:pt>
              </c:numCache>
            </c:numRef>
          </c:xVal>
          <c:yVal>
            <c:numRef>
              <c:f>test1b!$E$63:$E$64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6D4-4476-A5C5-C8396F42176B}"/>
            </c:ext>
          </c:extLst>
        </c:ser>
        <c:ser>
          <c:idx val="4"/>
          <c:order val="4"/>
          <c:tx>
            <c:v>mu+sigma</c:v>
          </c:tx>
          <c:spPr>
            <a:ln w="19050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test1b!$D$65:$D$66</c:f>
              <c:numCache>
                <c:formatCode>0.0</c:formatCode>
                <c:ptCount val="2"/>
                <c:pt idx="0">
                  <c:v>13.552855234173208</c:v>
                </c:pt>
                <c:pt idx="1">
                  <c:v>13.552855234173208</c:v>
                </c:pt>
              </c:numCache>
            </c:numRef>
          </c:xVal>
          <c:yVal>
            <c:numRef>
              <c:f>test1b!$E$65:$E$66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E6D4-4476-A5C5-C8396F421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632528"/>
        <c:axId val="617638512"/>
      </c:scatterChart>
      <c:catAx>
        <c:axId val="61763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počet bodů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17638512"/>
        <c:crosses val="autoZero"/>
        <c:auto val="1"/>
        <c:lblAlgn val="ctr"/>
        <c:lblOffset val="100"/>
        <c:noMultiLvlLbl val="1"/>
      </c:catAx>
      <c:valAx>
        <c:axId val="61763851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četnosti</a:t>
                </a:r>
              </a:p>
            </c:rich>
          </c:tx>
          <c:layout>
            <c:manualLayout>
              <c:xMode val="edge"/>
              <c:yMode val="edge"/>
              <c:x val="2.3334722222222222E-2"/>
              <c:y val="0.366911111111111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1763252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600">
                <a:solidFill>
                  <a:schemeClr val="tx1"/>
                </a:solidFill>
              </a:rPr>
              <a:t>Test bodování testu 1b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průměrný výsledek (studenti)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test1b!$I$41:$I$191</c:f>
              <c:numCache>
                <c:formatCode>General</c:formatCode>
                <c:ptCount val="1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</c:numCache>
            </c:numRef>
          </c:xVal>
          <c:yVal>
            <c:numRef>
              <c:f>test1b!$J$41:$J$191</c:f>
              <c:numCache>
                <c:formatCode>General</c:formatCode>
                <c:ptCount val="151"/>
                <c:pt idx="0">
                  <c:v>2.8135147415809245E-4</c:v>
                </c:pt>
                <c:pt idx="1">
                  <c:v>3.5586311107179785E-4</c:v>
                </c:pt>
                <c:pt idx="2">
                  <c:v>4.4825658801906303E-4</c:v>
                </c:pt>
                <c:pt idx="3">
                  <c:v>5.6231584951980517E-4</c:v>
                </c:pt>
                <c:pt idx="4">
                  <c:v>7.0249607517951077E-4</c:v>
                </c:pt>
                <c:pt idx="5">
                  <c:v>8.7401203607354256E-4</c:v>
                </c:pt>
                <c:pt idx="6">
                  <c:v>1.0829311802486501E-3</c:v>
                </c:pt>
                <c:pt idx="7">
                  <c:v>1.3362700572624722E-3</c:v>
                </c:pt>
                <c:pt idx="8">
                  <c:v>1.6420922424346029E-3</c:v>
                </c:pt>
                <c:pt idx="9">
                  <c:v>2.0096054302559179E-3</c:v>
                </c:pt>
                <c:pt idx="10">
                  <c:v>2.4492548432946486E-3</c:v>
                </c:pt>
                <c:pt idx="11">
                  <c:v>2.9728095619057779E-3</c:v>
                </c:pt>
                <c:pt idx="12">
                  <c:v>3.5934378391206255E-3</c:v>
                </c:pt>
                <c:pt idx="13">
                  <c:v>4.3257669463977787E-3</c:v>
                </c:pt>
                <c:pt idx="14">
                  <c:v>5.1859226255128151E-3</c:v>
                </c:pt>
                <c:pt idx="15">
                  <c:v>6.1915428293046705E-3</c:v>
                </c:pt>
                <c:pt idx="16">
                  <c:v>7.3617601516151295E-3</c:v>
                </c:pt>
                <c:pt idx="17">
                  <c:v>8.7171472086463361E-3</c:v>
                </c:pt>
                <c:pt idx="18">
                  <c:v>1.0279619274653729E-2</c:v>
                </c:pt>
                <c:pt idx="19">
                  <c:v>1.2072288727738639E-2</c:v>
                </c:pt>
                <c:pt idx="20">
                  <c:v>1.4119266356806475E-2</c:v>
                </c:pt>
                <c:pt idx="21">
                  <c:v>1.6445405343689174E-2</c:v>
                </c:pt>
                <c:pt idx="22">
                  <c:v>1.9075984782859681E-2</c:v>
                </c:pt>
                <c:pt idx="23">
                  <c:v>2.2036330943449485E-2</c:v>
                </c:pt>
                <c:pt idx="24">
                  <c:v>2.535137611118746E-2</c:v>
                </c:pt>
                <c:pt idx="25">
                  <c:v>2.904515675475831E-2</c:v>
                </c:pt>
                <c:pt idx="26">
                  <c:v>3.3140254910444512E-2</c:v>
                </c:pt>
                <c:pt idx="27">
                  <c:v>3.7657189023560467E-2</c:v>
                </c:pt>
                <c:pt idx="28">
                  <c:v>4.2613762962020331E-2</c:v>
                </c:pt>
                <c:pt idx="29">
                  <c:v>4.8024384448038672E-2</c:v>
                </c:pt>
                <c:pt idx="30">
                  <c:v>5.3899366646359324E-2</c:v>
                </c:pt>
                <c:pt idx="31">
                  <c:v>6.0244228998182971E-2</c:v>
                </c:pt>
                <c:pt idx="32">
                  <c:v>6.7059015487910198E-2</c:v>
                </c:pt>
                <c:pt idx="33">
                  <c:v>7.4337650260149782E-2</c:v>
                </c:pt>
                <c:pt idx="34">
                  <c:v>8.206735175383234E-2</c:v>
                </c:pt>
                <c:pt idx="35">
                  <c:v>9.0228127182433532E-2</c:v>
                </c:pt>
                <c:pt idx="36">
                  <c:v>9.8792369170911845E-2</c:v>
                </c:pt>
                <c:pt idx="37">
                  <c:v>0.10772457558653685</c:v>
                </c:pt>
                <c:pt idx="38">
                  <c:v>0.11698121202234932</c:v>
                </c:pt>
                <c:pt idx="39">
                  <c:v>0.12651073398801385</c:v>
                </c:pt>
                <c:pt idx="40">
                  <c:v>0.13625378264616222</c:v>
                </c:pt>
                <c:pt idx="41">
                  <c:v>0.14614356395186076</c:v>
                </c:pt>
                <c:pt idx="42">
                  <c:v>0.15610641639449774</c:v>
                </c:pt>
                <c:pt idx="43">
                  <c:v>0.16606256732737376</c:v>
                </c:pt>
                <c:pt idx="44">
                  <c:v>0.17592707225636509</c:v>
                </c:pt>
                <c:pt idx="45">
                  <c:v>0.18561092562990683</c:v>
                </c:pt>
                <c:pt idx="46">
                  <c:v>0.19502232583542101</c:v>
                </c:pt>
                <c:pt idx="47">
                  <c:v>0.20406807148376624</c:v>
                </c:pt>
                <c:pt idx="48">
                  <c:v>0.21265506088000341</c:v>
                </c:pt>
                <c:pt idx="49">
                  <c:v>0.22069186205728011</c:v>
                </c:pt>
                <c:pt idx="50">
                  <c:v>0.22809031709681485</c:v>
                </c:pt>
                <c:pt idx="51">
                  <c:v>0.23476714185069411</c:v>
                </c:pt>
                <c:pt idx="52">
                  <c:v>0.24064548076981396</c:v>
                </c:pt>
                <c:pt idx="53">
                  <c:v>0.24565637641742002</c:v>
                </c:pt>
                <c:pt idx="54">
                  <c:v>0.24974011446982489</c:v>
                </c:pt>
                <c:pt idx="55">
                  <c:v>0.25284740756634827</c:v>
                </c:pt>
                <c:pt idx="56">
                  <c:v>0.25494038521094264</c:v>
                </c:pt>
                <c:pt idx="57">
                  <c:v>0.25599336193444266</c:v>
                </c:pt>
                <c:pt idx="58">
                  <c:v>0.25599336193444266</c:v>
                </c:pt>
                <c:pt idx="59">
                  <c:v>0.25494038521094264</c:v>
                </c:pt>
                <c:pt idx="60">
                  <c:v>0.25284740756634827</c:v>
                </c:pt>
                <c:pt idx="61">
                  <c:v>0.24974011446982489</c:v>
                </c:pt>
                <c:pt idx="62">
                  <c:v>0.24565637641742002</c:v>
                </c:pt>
                <c:pt idx="63">
                  <c:v>0.24064548076981396</c:v>
                </c:pt>
                <c:pt idx="64">
                  <c:v>0.23476714185069411</c:v>
                </c:pt>
                <c:pt idx="65">
                  <c:v>0.22809031709681485</c:v>
                </c:pt>
                <c:pt idx="66">
                  <c:v>0.22069186205728011</c:v>
                </c:pt>
                <c:pt idx="67">
                  <c:v>0.21265506088000341</c:v>
                </c:pt>
                <c:pt idx="68">
                  <c:v>0.20406807148376624</c:v>
                </c:pt>
                <c:pt idx="69">
                  <c:v>0.19502232583542101</c:v>
                </c:pt>
                <c:pt idx="70">
                  <c:v>0.18561092562990683</c:v>
                </c:pt>
                <c:pt idx="71">
                  <c:v>0.17592707225636509</c:v>
                </c:pt>
                <c:pt idx="72">
                  <c:v>0.16606256732737376</c:v>
                </c:pt>
                <c:pt idx="73">
                  <c:v>0.15610641639449774</c:v>
                </c:pt>
                <c:pt idx="74">
                  <c:v>0.14614356395186076</c:v>
                </c:pt>
                <c:pt idx="75">
                  <c:v>0.13625378264616222</c:v>
                </c:pt>
                <c:pt idx="76">
                  <c:v>0.12651073398801391</c:v>
                </c:pt>
                <c:pt idx="77">
                  <c:v>0.11698121202234932</c:v>
                </c:pt>
                <c:pt idx="78">
                  <c:v>0.10772457558653685</c:v>
                </c:pt>
                <c:pt idx="79">
                  <c:v>9.879236917091179E-2</c:v>
                </c:pt>
                <c:pt idx="80">
                  <c:v>9.0228127182433532E-2</c:v>
                </c:pt>
                <c:pt idx="81">
                  <c:v>8.2067351753832396E-2</c:v>
                </c:pt>
                <c:pt idx="82">
                  <c:v>7.4337650260149865E-2</c:v>
                </c:pt>
                <c:pt idx="83">
                  <c:v>6.7059015487910156E-2</c:v>
                </c:pt>
                <c:pt idx="84">
                  <c:v>6.0244228998182936E-2</c:v>
                </c:pt>
                <c:pt idx="85">
                  <c:v>5.3899366646359324E-2</c:v>
                </c:pt>
                <c:pt idx="86">
                  <c:v>4.8024384448038693E-2</c:v>
                </c:pt>
                <c:pt idx="87">
                  <c:v>4.2613762962020366E-2</c:v>
                </c:pt>
                <c:pt idx="88">
                  <c:v>3.7657189023560418E-2</c:v>
                </c:pt>
                <c:pt idx="89">
                  <c:v>3.3140254910444478E-2</c:v>
                </c:pt>
                <c:pt idx="90">
                  <c:v>2.904515675475831E-2</c:v>
                </c:pt>
                <c:pt idx="91">
                  <c:v>2.535137611118746E-2</c:v>
                </c:pt>
                <c:pt idx="92">
                  <c:v>2.2036330943449499E-2</c:v>
                </c:pt>
                <c:pt idx="93">
                  <c:v>1.9075984782859663E-2</c:v>
                </c:pt>
                <c:pt idx="94">
                  <c:v>1.6445405343689174E-2</c:v>
                </c:pt>
                <c:pt idx="95">
                  <c:v>1.4119266356806475E-2</c:v>
                </c:pt>
                <c:pt idx="96">
                  <c:v>1.2072288727738649E-2</c:v>
                </c:pt>
                <c:pt idx="97">
                  <c:v>1.0279619274653743E-2</c:v>
                </c:pt>
                <c:pt idx="98">
                  <c:v>8.7171472086463257E-3</c:v>
                </c:pt>
                <c:pt idx="99">
                  <c:v>7.3617601516151295E-3</c:v>
                </c:pt>
                <c:pt idx="100">
                  <c:v>6.1915428293046705E-3</c:v>
                </c:pt>
                <c:pt idx="101">
                  <c:v>5.1859226255128151E-3</c:v>
                </c:pt>
                <c:pt idx="102">
                  <c:v>4.3257669463977909E-3</c:v>
                </c:pt>
                <c:pt idx="103">
                  <c:v>3.593437839120616E-3</c:v>
                </c:pt>
                <c:pt idx="104">
                  <c:v>2.9728095619057779E-3</c:v>
                </c:pt>
                <c:pt idx="105">
                  <c:v>2.4492548432946486E-3</c:v>
                </c:pt>
                <c:pt idx="106">
                  <c:v>2.0096054302559179E-3</c:v>
                </c:pt>
                <c:pt idx="107">
                  <c:v>1.6420922424346058E-3</c:v>
                </c:pt>
                <c:pt idx="108">
                  <c:v>1.3362700572624711E-3</c:v>
                </c:pt>
                <c:pt idx="109">
                  <c:v>1.0829311802486501E-3</c:v>
                </c:pt>
                <c:pt idx="110">
                  <c:v>8.7401203607354256E-4</c:v>
                </c:pt>
                <c:pt idx="111">
                  <c:v>7.0249607517951077E-4</c:v>
                </c:pt>
                <c:pt idx="112">
                  <c:v>5.6231584951980614E-4</c:v>
                </c:pt>
                <c:pt idx="113">
                  <c:v>4.4825658801906271E-4</c:v>
                </c:pt>
                <c:pt idx="114">
                  <c:v>3.5586311107179785E-4</c:v>
                </c:pt>
                <c:pt idx="115">
                  <c:v>2.8135147415809245E-4</c:v>
                </c:pt>
                <c:pt idx="116">
                  <c:v>2.215263299670135E-4</c:v>
                </c:pt>
                <c:pt idx="117">
                  <c:v>1.7370464977618582E-4</c:v>
                </c:pt>
                <c:pt idx="118">
                  <c:v>1.3564614911663298E-4</c:v>
                </c:pt>
                <c:pt idx="119">
                  <c:v>1.0549051871696665E-4</c:v>
                </c:pt>
                <c:pt idx="120">
                  <c:v>8.1701366504565638E-5</c:v>
                </c:pt>
                <c:pt idx="121">
                  <c:v>6.3016626007808844E-5</c:v>
                </c:pt>
                <c:pt idx="122">
                  <c:v>4.8405076057943548E-5</c:v>
                </c:pt>
                <c:pt idx="123">
                  <c:v>3.7028541034209572E-5</c:v>
                </c:pt>
                <c:pt idx="124">
                  <c:v>2.8209294726295324E-5</c:v>
                </c:pt>
                <c:pt idx="125">
                  <c:v>2.1402169026617846E-5</c:v>
                </c:pt>
                <c:pt idx="126">
                  <c:v>1.6170866237838742E-5</c:v>
                </c:pt>
                <c:pt idx="127">
                  <c:v>1.21679863422697E-5</c:v>
                </c:pt>
                <c:pt idx="128">
                  <c:v>9.1183041867603325E-6</c:v>
                </c:pt>
                <c:pt idx="129">
                  <c:v>6.8048627869653187E-6</c:v>
                </c:pt>
                <c:pt idx="130">
                  <c:v>5.0574849913659027E-6</c:v>
                </c:pt>
                <c:pt idx="131">
                  <c:v>3.7433442362990604E-6</c:v>
                </c:pt>
                <c:pt idx="132">
                  <c:v>2.7592742247784153E-6</c:v>
                </c:pt>
                <c:pt idx="133">
                  <c:v>2.0255356693482136E-6</c:v>
                </c:pt>
                <c:pt idx="134">
                  <c:v>1.4807947314004466E-6</c:v>
                </c:pt>
                <c:pt idx="135">
                  <c:v>1.0781017708736456E-6</c:v>
                </c:pt>
                <c:pt idx="136">
                  <c:v>7.8169006455075557E-7</c:v>
                </c:pt>
                <c:pt idx="137">
                  <c:v>5.6444204722906778E-7</c:v>
                </c:pt>
                <c:pt idx="138">
                  <c:v>4.0589533363340961E-7</c:v>
                </c:pt>
                <c:pt idx="139">
                  <c:v>2.9068236994308529E-7</c:v>
                </c:pt>
                <c:pt idx="140">
                  <c:v>2.0731620960637884E-7</c:v>
                </c:pt>
                <c:pt idx="141">
                  <c:v>1.4725083335908583E-7</c:v>
                </c:pt>
                <c:pt idx="142">
                  <c:v>1.0415789550420339E-7</c:v>
                </c:pt>
                <c:pt idx="143">
                  <c:v>7.3373048808515772E-8</c:v>
                </c:pt>
                <c:pt idx="144">
                  <c:v>5.1474349613245465E-8</c:v>
                </c:pt>
                <c:pt idx="145">
                  <c:v>3.5962933033495161E-8</c:v>
                </c:pt>
                <c:pt idx="146">
                  <c:v>2.5022417984152528E-8</c:v>
                </c:pt>
                <c:pt idx="147">
                  <c:v>1.7338574079025111E-8</c:v>
                </c:pt>
                <c:pt idx="148">
                  <c:v>1.1964854341531858E-8</c:v>
                </c:pt>
                <c:pt idx="149">
                  <c:v>8.2226420965502088E-9</c:v>
                </c:pt>
                <c:pt idx="150">
                  <c:v>5.6276268424062762E-9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86-4108-A2B6-9FB1E5E5FAFC}"/>
            </c:ext>
          </c:extLst>
        </c:ser>
        <c:ser>
          <c:idx val="2"/>
          <c:order val="1"/>
          <c:tx>
            <c:v>průměrný výsledek (vyučující)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test1b!$D$70:$D$71</c:f>
              <c:numCache>
                <c:formatCode>0.0</c:formatCode>
                <c:ptCount val="2"/>
                <c:pt idx="0">
                  <c:v>7.5357142857142856</c:v>
                </c:pt>
                <c:pt idx="1">
                  <c:v>7.5357142857142856</c:v>
                </c:pt>
              </c:numCache>
            </c:numRef>
          </c:xVal>
          <c:yVal>
            <c:numRef>
              <c:f>test1b!$E$70:$E$71</c:f>
              <c:numCache>
                <c:formatCode>General</c:formatCode>
                <c:ptCount val="2"/>
                <c:pt idx="0">
                  <c:v>0</c:v>
                </c:pt>
                <c:pt idx="1">
                  <c:v>0.55000000000000004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886-4108-A2B6-9FB1E5E5FAFC}"/>
            </c:ext>
          </c:extLst>
        </c:ser>
        <c:ser>
          <c:idx val="1"/>
          <c:order val="2"/>
          <c:tx>
            <c:strRef>
              <c:f>test1a!$C$68</c:f>
              <c:strCache>
                <c:ptCount val="1"/>
                <c:pt idx="0">
                  <c:v>µ - σ</c:v>
                </c:pt>
              </c:strCache>
            </c:strRef>
          </c:tx>
          <c:spPr>
            <a:ln w="19050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test1b!$D$68:$D$69</c:f>
              <c:numCache>
                <c:formatCode>0.0</c:formatCode>
                <c:ptCount val="2"/>
                <c:pt idx="0">
                  <c:v>6.0873904471367588</c:v>
                </c:pt>
                <c:pt idx="1">
                  <c:v>6.0873904471367588</c:v>
                </c:pt>
              </c:numCache>
            </c:numRef>
          </c:xVal>
          <c:yVal>
            <c:numRef>
              <c:f>test1b!$E$68:$E$69</c:f>
              <c:numCache>
                <c:formatCode>General</c:formatCode>
                <c:ptCount val="2"/>
                <c:pt idx="0">
                  <c:v>0</c:v>
                </c:pt>
                <c:pt idx="1">
                  <c:v>0.53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886-4108-A2B6-9FB1E5E5FAFC}"/>
            </c:ext>
          </c:extLst>
        </c:ser>
        <c:ser>
          <c:idx val="3"/>
          <c:order val="3"/>
          <c:tx>
            <c:strRef>
              <c:f>test1a!$C$72</c:f>
              <c:strCache>
                <c:ptCount val="1"/>
                <c:pt idx="0">
                  <c:v>µ + σ</c:v>
                </c:pt>
              </c:strCache>
            </c:strRef>
          </c:tx>
          <c:spPr>
            <a:ln w="19050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test1b!$D$72:$D$73</c:f>
              <c:numCache>
                <c:formatCode>0.0</c:formatCode>
                <c:ptCount val="2"/>
                <c:pt idx="0">
                  <c:v>8.9840381242918124</c:v>
                </c:pt>
                <c:pt idx="1">
                  <c:v>8.9840381242918124</c:v>
                </c:pt>
              </c:numCache>
            </c:numRef>
          </c:xVal>
          <c:yVal>
            <c:numRef>
              <c:f>test1b!$E$72:$E$73</c:f>
              <c:numCache>
                <c:formatCode>General</c:formatCode>
                <c:ptCount val="2"/>
                <c:pt idx="0">
                  <c:v>0</c:v>
                </c:pt>
                <c:pt idx="1">
                  <c:v>0.53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886-4108-A2B6-9FB1E5E5FA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7799288"/>
        <c:axId val="827795680"/>
      </c:scatterChart>
      <c:valAx>
        <c:axId val="827799288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průměrný počet bodů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7795680"/>
        <c:crosses val="autoZero"/>
        <c:crossBetween val="midCat"/>
        <c:majorUnit val="1"/>
        <c:minorUnit val="0.5"/>
      </c:valAx>
      <c:valAx>
        <c:axId val="82779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f(t|H</a:t>
                </a:r>
                <a:r>
                  <a:rPr lang="cs-CZ" sz="1400" baseline="-25000">
                    <a:solidFill>
                      <a:schemeClr val="tx1"/>
                    </a:solidFill>
                  </a:rPr>
                  <a:t>0</a:t>
                </a:r>
                <a:r>
                  <a:rPr lang="cs-CZ" sz="140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7799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600">
                <a:solidFill>
                  <a:schemeClr val="tx1"/>
                </a:solidFill>
              </a:rPr>
              <a:t>Test bodování testu 1b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průměrný výsledek (studenti)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test1b!$I$41:$I$191</c:f>
              <c:numCache>
                <c:formatCode>General</c:formatCode>
                <c:ptCount val="1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</c:numCache>
            </c:numRef>
          </c:xVal>
          <c:yVal>
            <c:numRef>
              <c:f>test1b!$J$41:$J$191</c:f>
              <c:numCache>
                <c:formatCode>General</c:formatCode>
                <c:ptCount val="151"/>
                <c:pt idx="0">
                  <c:v>2.8135147415809245E-4</c:v>
                </c:pt>
                <c:pt idx="1">
                  <c:v>3.5586311107179785E-4</c:v>
                </c:pt>
                <c:pt idx="2">
                  <c:v>4.4825658801906303E-4</c:v>
                </c:pt>
                <c:pt idx="3">
                  <c:v>5.6231584951980517E-4</c:v>
                </c:pt>
                <c:pt idx="4">
                  <c:v>7.0249607517951077E-4</c:v>
                </c:pt>
                <c:pt idx="5">
                  <c:v>8.7401203607354256E-4</c:v>
                </c:pt>
                <c:pt idx="6">
                  <c:v>1.0829311802486501E-3</c:v>
                </c:pt>
                <c:pt idx="7">
                  <c:v>1.3362700572624722E-3</c:v>
                </c:pt>
                <c:pt idx="8">
                  <c:v>1.6420922424346029E-3</c:v>
                </c:pt>
                <c:pt idx="9">
                  <c:v>2.0096054302559179E-3</c:v>
                </c:pt>
                <c:pt idx="10">
                  <c:v>2.4492548432946486E-3</c:v>
                </c:pt>
                <c:pt idx="11">
                  <c:v>2.9728095619057779E-3</c:v>
                </c:pt>
                <c:pt idx="12">
                  <c:v>3.5934378391206255E-3</c:v>
                </c:pt>
                <c:pt idx="13">
                  <c:v>4.3257669463977787E-3</c:v>
                </c:pt>
                <c:pt idx="14">
                  <c:v>5.1859226255128151E-3</c:v>
                </c:pt>
                <c:pt idx="15">
                  <c:v>6.1915428293046705E-3</c:v>
                </c:pt>
                <c:pt idx="16">
                  <c:v>7.3617601516151295E-3</c:v>
                </c:pt>
                <c:pt idx="17">
                  <c:v>8.7171472086463361E-3</c:v>
                </c:pt>
                <c:pt idx="18">
                  <c:v>1.0279619274653729E-2</c:v>
                </c:pt>
                <c:pt idx="19">
                  <c:v>1.2072288727738639E-2</c:v>
                </c:pt>
                <c:pt idx="20">
                  <c:v>1.4119266356806475E-2</c:v>
                </c:pt>
                <c:pt idx="21">
                  <c:v>1.6445405343689174E-2</c:v>
                </c:pt>
                <c:pt idx="22">
                  <c:v>1.9075984782859681E-2</c:v>
                </c:pt>
                <c:pt idx="23">
                  <c:v>2.2036330943449485E-2</c:v>
                </c:pt>
                <c:pt idx="24">
                  <c:v>2.535137611118746E-2</c:v>
                </c:pt>
                <c:pt idx="25">
                  <c:v>2.904515675475831E-2</c:v>
                </c:pt>
                <c:pt idx="26">
                  <c:v>3.3140254910444512E-2</c:v>
                </c:pt>
                <c:pt idx="27">
                  <c:v>3.7657189023560467E-2</c:v>
                </c:pt>
                <c:pt idx="28">
                  <c:v>4.2613762962020331E-2</c:v>
                </c:pt>
                <c:pt idx="29">
                  <c:v>4.8024384448038672E-2</c:v>
                </c:pt>
                <c:pt idx="30">
                  <c:v>5.3899366646359324E-2</c:v>
                </c:pt>
                <c:pt idx="31">
                  <c:v>6.0244228998182971E-2</c:v>
                </c:pt>
                <c:pt idx="32">
                  <c:v>6.7059015487910198E-2</c:v>
                </c:pt>
                <c:pt idx="33">
                  <c:v>7.4337650260149782E-2</c:v>
                </c:pt>
                <c:pt idx="34">
                  <c:v>8.206735175383234E-2</c:v>
                </c:pt>
                <c:pt idx="35">
                  <c:v>9.0228127182433532E-2</c:v>
                </c:pt>
                <c:pt idx="36">
                  <c:v>9.8792369170911845E-2</c:v>
                </c:pt>
                <c:pt idx="37">
                  <c:v>0.10772457558653685</c:v>
                </c:pt>
                <c:pt idx="38">
                  <c:v>0.11698121202234932</c:v>
                </c:pt>
                <c:pt idx="39">
                  <c:v>0.12651073398801385</c:v>
                </c:pt>
                <c:pt idx="40">
                  <c:v>0.13625378264616222</c:v>
                </c:pt>
                <c:pt idx="41">
                  <c:v>0.14614356395186076</c:v>
                </c:pt>
                <c:pt idx="42">
                  <c:v>0.15610641639449774</c:v>
                </c:pt>
                <c:pt idx="43">
                  <c:v>0.16606256732737376</c:v>
                </c:pt>
                <c:pt idx="44">
                  <c:v>0.17592707225636509</c:v>
                </c:pt>
                <c:pt idx="45">
                  <c:v>0.18561092562990683</c:v>
                </c:pt>
                <c:pt idx="46">
                  <c:v>0.19502232583542101</c:v>
                </c:pt>
                <c:pt idx="47">
                  <c:v>0.20406807148376624</c:v>
                </c:pt>
                <c:pt idx="48">
                  <c:v>0.21265506088000341</c:v>
                </c:pt>
                <c:pt idx="49">
                  <c:v>0.22069186205728011</c:v>
                </c:pt>
                <c:pt idx="50">
                  <c:v>0.22809031709681485</c:v>
                </c:pt>
                <c:pt idx="51">
                  <c:v>0.23476714185069411</c:v>
                </c:pt>
                <c:pt idx="52">
                  <c:v>0.24064548076981396</c:v>
                </c:pt>
                <c:pt idx="53">
                  <c:v>0.24565637641742002</c:v>
                </c:pt>
                <c:pt idx="54">
                  <c:v>0.24974011446982489</c:v>
                </c:pt>
                <c:pt idx="55">
                  <c:v>0.25284740756634827</c:v>
                </c:pt>
                <c:pt idx="56">
                  <c:v>0.25494038521094264</c:v>
                </c:pt>
                <c:pt idx="57">
                  <c:v>0.25599336193444266</c:v>
                </c:pt>
                <c:pt idx="58">
                  <c:v>0.25599336193444266</c:v>
                </c:pt>
                <c:pt idx="59">
                  <c:v>0.25494038521094264</c:v>
                </c:pt>
                <c:pt idx="60">
                  <c:v>0.25284740756634827</c:v>
                </c:pt>
                <c:pt idx="61">
                  <c:v>0.24974011446982489</c:v>
                </c:pt>
                <c:pt idx="62">
                  <c:v>0.24565637641742002</c:v>
                </c:pt>
                <c:pt idx="63">
                  <c:v>0.24064548076981396</c:v>
                </c:pt>
                <c:pt idx="64">
                  <c:v>0.23476714185069411</c:v>
                </c:pt>
                <c:pt idx="65">
                  <c:v>0.22809031709681485</c:v>
                </c:pt>
                <c:pt idx="66">
                  <c:v>0.22069186205728011</c:v>
                </c:pt>
                <c:pt idx="67">
                  <c:v>0.21265506088000341</c:v>
                </c:pt>
                <c:pt idx="68">
                  <c:v>0.20406807148376624</c:v>
                </c:pt>
                <c:pt idx="69">
                  <c:v>0.19502232583542101</c:v>
                </c:pt>
                <c:pt idx="70">
                  <c:v>0.18561092562990683</c:v>
                </c:pt>
                <c:pt idx="71">
                  <c:v>0.17592707225636509</c:v>
                </c:pt>
                <c:pt idx="72">
                  <c:v>0.16606256732737376</c:v>
                </c:pt>
                <c:pt idx="73">
                  <c:v>0.15610641639449774</c:v>
                </c:pt>
                <c:pt idx="74">
                  <c:v>0.14614356395186076</c:v>
                </c:pt>
                <c:pt idx="75">
                  <c:v>0.13625378264616222</c:v>
                </c:pt>
                <c:pt idx="76">
                  <c:v>0.12651073398801391</c:v>
                </c:pt>
                <c:pt idx="77">
                  <c:v>0.11698121202234932</c:v>
                </c:pt>
                <c:pt idx="78">
                  <c:v>0.10772457558653685</c:v>
                </c:pt>
                <c:pt idx="79">
                  <c:v>9.879236917091179E-2</c:v>
                </c:pt>
                <c:pt idx="80">
                  <c:v>9.0228127182433532E-2</c:v>
                </c:pt>
                <c:pt idx="81">
                  <c:v>8.2067351753832396E-2</c:v>
                </c:pt>
                <c:pt idx="82">
                  <c:v>7.4337650260149865E-2</c:v>
                </c:pt>
                <c:pt idx="83">
                  <c:v>6.7059015487910156E-2</c:v>
                </c:pt>
                <c:pt idx="84">
                  <c:v>6.0244228998182936E-2</c:v>
                </c:pt>
                <c:pt idx="85">
                  <c:v>5.3899366646359324E-2</c:v>
                </c:pt>
                <c:pt idx="86">
                  <c:v>4.8024384448038693E-2</c:v>
                </c:pt>
                <c:pt idx="87">
                  <c:v>4.2613762962020366E-2</c:v>
                </c:pt>
                <c:pt idx="88">
                  <c:v>3.7657189023560418E-2</c:v>
                </c:pt>
                <c:pt idx="89">
                  <c:v>3.3140254910444478E-2</c:v>
                </c:pt>
                <c:pt idx="90">
                  <c:v>2.904515675475831E-2</c:v>
                </c:pt>
                <c:pt idx="91">
                  <c:v>2.535137611118746E-2</c:v>
                </c:pt>
                <c:pt idx="92">
                  <c:v>2.2036330943449499E-2</c:v>
                </c:pt>
                <c:pt idx="93">
                  <c:v>1.9075984782859663E-2</c:v>
                </c:pt>
                <c:pt idx="94">
                  <c:v>1.6445405343689174E-2</c:v>
                </c:pt>
                <c:pt idx="95">
                  <c:v>1.4119266356806475E-2</c:v>
                </c:pt>
                <c:pt idx="96">
                  <c:v>1.2072288727738649E-2</c:v>
                </c:pt>
                <c:pt idx="97">
                  <c:v>1.0279619274653743E-2</c:v>
                </c:pt>
                <c:pt idx="98">
                  <c:v>8.7171472086463257E-3</c:v>
                </c:pt>
                <c:pt idx="99">
                  <c:v>7.3617601516151295E-3</c:v>
                </c:pt>
                <c:pt idx="100">
                  <c:v>6.1915428293046705E-3</c:v>
                </c:pt>
                <c:pt idx="101">
                  <c:v>5.1859226255128151E-3</c:v>
                </c:pt>
                <c:pt idx="102">
                  <c:v>4.3257669463977909E-3</c:v>
                </c:pt>
                <c:pt idx="103">
                  <c:v>3.593437839120616E-3</c:v>
                </c:pt>
                <c:pt idx="104">
                  <c:v>2.9728095619057779E-3</c:v>
                </c:pt>
                <c:pt idx="105">
                  <c:v>2.4492548432946486E-3</c:v>
                </c:pt>
                <c:pt idx="106">
                  <c:v>2.0096054302559179E-3</c:v>
                </c:pt>
                <c:pt idx="107">
                  <c:v>1.6420922424346058E-3</c:v>
                </c:pt>
                <c:pt idx="108">
                  <c:v>1.3362700572624711E-3</c:v>
                </c:pt>
                <c:pt idx="109">
                  <c:v>1.0829311802486501E-3</c:v>
                </c:pt>
                <c:pt idx="110">
                  <c:v>8.7401203607354256E-4</c:v>
                </c:pt>
                <c:pt idx="111">
                  <c:v>7.0249607517951077E-4</c:v>
                </c:pt>
                <c:pt idx="112">
                  <c:v>5.6231584951980614E-4</c:v>
                </c:pt>
                <c:pt idx="113">
                  <c:v>4.4825658801906271E-4</c:v>
                </c:pt>
                <c:pt idx="114">
                  <c:v>3.5586311107179785E-4</c:v>
                </c:pt>
                <c:pt idx="115">
                  <c:v>2.8135147415809245E-4</c:v>
                </c:pt>
                <c:pt idx="116">
                  <c:v>2.215263299670135E-4</c:v>
                </c:pt>
                <c:pt idx="117">
                  <c:v>1.7370464977618582E-4</c:v>
                </c:pt>
                <c:pt idx="118">
                  <c:v>1.3564614911663298E-4</c:v>
                </c:pt>
                <c:pt idx="119">
                  <c:v>1.0549051871696665E-4</c:v>
                </c:pt>
                <c:pt idx="120">
                  <c:v>8.1701366504565638E-5</c:v>
                </c:pt>
                <c:pt idx="121">
                  <c:v>6.3016626007808844E-5</c:v>
                </c:pt>
                <c:pt idx="122">
                  <c:v>4.8405076057943548E-5</c:v>
                </c:pt>
                <c:pt idx="123">
                  <c:v>3.7028541034209572E-5</c:v>
                </c:pt>
                <c:pt idx="124">
                  <c:v>2.8209294726295324E-5</c:v>
                </c:pt>
                <c:pt idx="125">
                  <c:v>2.1402169026617846E-5</c:v>
                </c:pt>
                <c:pt idx="126">
                  <c:v>1.6170866237838742E-5</c:v>
                </c:pt>
                <c:pt idx="127">
                  <c:v>1.21679863422697E-5</c:v>
                </c:pt>
                <c:pt idx="128">
                  <c:v>9.1183041867603325E-6</c:v>
                </c:pt>
                <c:pt idx="129">
                  <c:v>6.8048627869653187E-6</c:v>
                </c:pt>
                <c:pt idx="130">
                  <c:v>5.0574849913659027E-6</c:v>
                </c:pt>
                <c:pt idx="131">
                  <c:v>3.7433442362990604E-6</c:v>
                </c:pt>
                <c:pt idx="132">
                  <c:v>2.7592742247784153E-6</c:v>
                </c:pt>
                <c:pt idx="133">
                  <c:v>2.0255356693482136E-6</c:v>
                </c:pt>
                <c:pt idx="134">
                  <c:v>1.4807947314004466E-6</c:v>
                </c:pt>
                <c:pt idx="135">
                  <c:v>1.0781017708736456E-6</c:v>
                </c:pt>
                <c:pt idx="136">
                  <c:v>7.8169006455075557E-7</c:v>
                </c:pt>
                <c:pt idx="137">
                  <c:v>5.6444204722906778E-7</c:v>
                </c:pt>
                <c:pt idx="138">
                  <c:v>4.0589533363340961E-7</c:v>
                </c:pt>
                <c:pt idx="139">
                  <c:v>2.9068236994308529E-7</c:v>
                </c:pt>
                <c:pt idx="140">
                  <c:v>2.0731620960637884E-7</c:v>
                </c:pt>
                <c:pt idx="141">
                  <c:v>1.4725083335908583E-7</c:v>
                </c:pt>
                <c:pt idx="142">
                  <c:v>1.0415789550420339E-7</c:v>
                </c:pt>
                <c:pt idx="143">
                  <c:v>7.3373048808515772E-8</c:v>
                </c:pt>
                <c:pt idx="144">
                  <c:v>5.1474349613245465E-8</c:v>
                </c:pt>
                <c:pt idx="145">
                  <c:v>3.5962933033495161E-8</c:v>
                </c:pt>
                <c:pt idx="146">
                  <c:v>2.5022417984152528E-8</c:v>
                </c:pt>
                <c:pt idx="147">
                  <c:v>1.7338574079025111E-8</c:v>
                </c:pt>
                <c:pt idx="148">
                  <c:v>1.1964854341531858E-8</c:v>
                </c:pt>
                <c:pt idx="149">
                  <c:v>8.2226420965502088E-9</c:v>
                </c:pt>
                <c:pt idx="150">
                  <c:v>5.6276268424062762E-9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44-486C-B615-B82B5451A2DE}"/>
            </c:ext>
          </c:extLst>
        </c:ser>
        <c:ser>
          <c:idx val="2"/>
          <c:order val="1"/>
          <c:tx>
            <c:v>průměrný výsledek (vyučující)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test1b!$D$70:$D$71</c:f>
              <c:numCache>
                <c:formatCode>0.0</c:formatCode>
                <c:ptCount val="2"/>
                <c:pt idx="0">
                  <c:v>7.5357142857142856</c:v>
                </c:pt>
                <c:pt idx="1">
                  <c:v>7.5357142857142856</c:v>
                </c:pt>
              </c:numCache>
            </c:numRef>
          </c:xVal>
          <c:yVal>
            <c:numRef>
              <c:f>test1b!$E$70:$E$71</c:f>
              <c:numCache>
                <c:formatCode>General</c:formatCode>
                <c:ptCount val="2"/>
                <c:pt idx="0">
                  <c:v>0</c:v>
                </c:pt>
                <c:pt idx="1">
                  <c:v>0.55000000000000004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44-486C-B615-B82B5451A2DE}"/>
            </c:ext>
          </c:extLst>
        </c:ser>
        <c:ser>
          <c:idx val="1"/>
          <c:order val="2"/>
          <c:tx>
            <c:strRef>
              <c:f>test1a!$C$68</c:f>
              <c:strCache>
                <c:ptCount val="1"/>
                <c:pt idx="0">
                  <c:v>µ - σ</c:v>
                </c:pt>
              </c:strCache>
            </c:strRef>
          </c:tx>
          <c:spPr>
            <a:ln w="19050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test1b!$D$68:$D$69</c:f>
              <c:numCache>
                <c:formatCode>0.0</c:formatCode>
                <c:ptCount val="2"/>
                <c:pt idx="0">
                  <c:v>6.0873904471367588</c:v>
                </c:pt>
                <c:pt idx="1">
                  <c:v>6.0873904471367588</c:v>
                </c:pt>
              </c:numCache>
            </c:numRef>
          </c:xVal>
          <c:yVal>
            <c:numRef>
              <c:f>test1b!$E$68:$E$69</c:f>
              <c:numCache>
                <c:formatCode>General</c:formatCode>
                <c:ptCount val="2"/>
                <c:pt idx="0">
                  <c:v>0</c:v>
                </c:pt>
                <c:pt idx="1">
                  <c:v>0.53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44-486C-B615-B82B5451A2DE}"/>
            </c:ext>
          </c:extLst>
        </c:ser>
        <c:ser>
          <c:idx val="3"/>
          <c:order val="3"/>
          <c:tx>
            <c:strRef>
              <c:f>test1a!$C$72</c:f>
              <c:strCache>
                <c:ptCount val="1"/>
                <c:pt idx="0">
                  <c:v>µ + σ</c:v>
                </c:pt>
              </c:strCache>
            </c:strRef>
          </c:tx>
          <c:spPr>
            <a:ln w="19050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test1b!$D$72:$D$73</c:f>
              <c:numCache>
                <c:formatCode>0.0</c:formatCode>
                <c:ptCount val="2"/>
                <c:pt idx="0">
                  <c:v>8.9840381242918124</c:v>
                </c:pt>
                <c:pt idx="1">
                  <c:v>8.9840381242918124</c:v>
                </c:pt>
              </c:numCache>
            </c:numRef>
          </c:xVal>
          <c:yVal>
            <c:numRef>
              <c:f>test1b!$E$72:$E$73</c:f>
              <c:numCache>
                <c:formatCode>General</c:formatCode>
                <c:ptCount val="2"/>
                <c:pt idx="0">
                  <c:v>0</c:v>
                </c:pt>
                <c:pt idx="1">
                  <c:v>0.53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44-486C-B615-B82B5451A2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7799288"/>
        <c:axId val="827795680"/>
      </c:scatterChart>
      <c:valAx>
        <c:axId val="827799288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průměrný počet bodů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7795680"/>
        <c:crosses val="autoZero"/>
        <c:crossBetween val="midCat"/>
        <c:majorUnit val="1"/>
        <c:minorUnit val="0.5"/>
      </c:valAx>
      <c:valAx>
        <c:axId val="82779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f(t|H</a:t>
                </a:r>
                <a:r>
                  <a:rPr lang="cs-CZ" sz="1400" baseline="-25000">
                    <a:solidFill>
                      <a:schemeClr val="tx1"/>
                    </a:solidFill>
                  </a:rPr>
                  <a:t>0</a:t>
                </a:r>
                <a:r>
                  <a:rPr lang="cs-CZ" sz="140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7799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výsledky vs datum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test1b!$U$41:$U$53</c:f>
              <c:numCache>
                <c:formatCode>General</c:formatCode>
                <c:ptCount val="13"/>
                <c:pt idx="0">
                  <c:v>8</c:v>
                </c:pt>
                <c:pt idx="1">
                  <c:v>6</c:v>
                </c:pt>
                <c:pt idx="2">
                  <c:v>28</c:v>
                </c:pt>
                <c:pt idx="3">
                  <c:v>14</c:v>
                </c:pt>
                <c:pt idx="4">
                  <c:v>26</c:v>
                </c:pt>
                <c:pt idx="5">
                  <c:v>10</c:v>
                </c:pt>
                <c:pt idx="6">
                  <c:v>17</c:v>
                </c:pt>
                <c:pt idx="7">
                  <c:v>21</c:v>
                </c:pt>
                <c:pt idx="8">
                  <c:v>15</c:v>
                </c:pt>
                <c:pt idx="9">
                  <c:v>21</c:v>
                </c:pt>
                <c:pt idx="10">
                  <c:v>20</c:v>
                </c:pt>
                <c:pt idx="11">
                  <c:v>4</c:v>
                </c:pt>
                <c:pt idx="12">
                  <c:v>13</c:v>
                </c:pt>
              </c:numCache>
            </c:numRef>
          </c:xVal>
          <c:yVal>
            <c:numRef>
              <c:f>test1b!$S$41:$S$53</c:f>
              <c:numCache>
                <c:formatCode>General</c:formatCode>
                <c:ptCount val="13"/>
                <c:pt idx="0">
                  <c:v>2.5</c:v>
                </c:pt>
                <c:pt idx="1">
                  <c:v>14</c:v>
                </c:pt>
                <c:pt idx="2">
                  <c:v>7.5</c:v>
                </c:pt>
                <c:pt idx="3">
                  <c:v>8</c:v>
                </c:pt>
                <c:pt idx="4">
                  <c:v>14</c:v>
                </c:pt>
                <c:pt idx="5">
                  <c:v>3</c:v>
                </c:pt>
                <c:pt idx="6">
                  <c:v>15</c:v>
                </c:pt>
                <c:pt idx="7">
                  <c:v>6</c:v>
                </c:pt>
                <c:pt idx="8">
                  <c:v>15</c:v>
                </c:pt>
                <c:pt idx="9">
                  <c:v>4</c:v>
                </c:pt>
                <c:pt idx="10">
                  <c:v>5.5</c:v>
                </c:pt>
                <c:pt idx="11">
                  <c:v>7.5</c:v>
                </c:pt>
                <c:pt idx="12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E4-44F6-83E9-F63F234AD7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697984"/>
        <c:axId val="825699952"/>
      </c:scatterChart>
      <c:valAx>
        <c:axId val="825697984"/>
        <c:scaling>
          <c:orientation val="minMax"/>
          <c:max val="31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datum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9952"/>
        <c:crosses val="autoZero"/>
        <c:crossBetween val="midCat"/>
        <c:majorUnit val="3"/>
        <c:minorUnit val="1"/>
      </c:valAx>
      <c:valAx>
        <c:axId val="825699952"/>
        <c:scaling>
          <c:orientation val="minMax"/>
          <c:max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7984"/>
        <c:crosses val="autoZero"/>
        <c:crossBetween val="midCat"/>
        <c:majorUnit val="3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odhady vs datum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xVal>
            <c:numRef>
              <c:f>test1b!$U$41:$U$53</c:f>
              <c:numCache>
                <c:formatCode>General</c:formatCode>
                <c:ptCount val="13"/>
                <c:pt idx="0">
                  <c:v>8</c:v>
                </c:pt>
                <c:pt idx="1">
                  <c:v>6</c:v>
                </c:pt>
                <c:pt idx="2">
                  <c:v>28</c:v>
                </c:pt>
                <c:pt idx="3">
                  <c:v>14</c:v>
                </c:pt>
                <c:pt idx="4">
                  <c:v>26</c:v>
                </c:pt>
                <c:pt idx="5">
                  <c:v>10</c:v>
                </c:pt>
                <c:pt idx="6">
                  <c:v>17</c:v>
                </c:pt>
                <c:pt idx="7">
                  <c:v>21</c:v>
                </c:pt>
                <c:pt idx="8">
                  <c:v>15</c:v>
                </c:pt>
                <c:pt idx="9">
                  <c:v>21</c:v>
                </c:pt>
                <c:pt idx="10">
                  <c:v>20</c:v>
                </c:pt>
                <c:pt idx="11">
                  <c:v>4</c:v>
                </c:pt>
                <c:pt idx="12">
                  <c:v>13</c:v>
                </c:pt>
              </c:numCache>
            </c:numRef>
          </c:xVal>
          <c:yVal>
            <c:numRef>
              <c:f>test1b!$T$41:$T$53</c:f>
              <c:numCache>
                <c:formatCode>General</c:formatCode>
                <c:ptCount val="13"/>
                <c:pt idx="1">
                  <c:v>11</c:v>
                </c:pt>
                <c:pt idx="2">
                  <c:v>8</c:v>
                </c:pt>
                <c:pt idx="3">
                  <c:v>5</c:v>
                </c:pt>
                <c:pt idx="4">
                  <c:v>13</c:v>
                </c:pt>
                <c:pt idx="5">
                  <c:v>3</c:v>
                </c:pt>
                <c:pt idx="6">
                  <c:v>12</c:v>
                </c:pt>
                <c:pt idx="7">
                  <c:v>0</c:v>
                </c:pt>
                <c:pt idx="8">
                  <c:v>13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20-4C6B-9E6D-437574744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697984"/>
        <c:axId val="825699952"/>
      </c:scatterChart>
      <c:valAx>
        <c:axId val="825697984"/>
        <c:scaling>
          <c:orientation val="minMax"/>
          <c:max val="31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datum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9952"/>
        <c:crosses val="autoZero"/>
        <c:crossBetween val="midCat"/>
        <c:majorUnit val="3"/>
        <c:minorUnit val="1"/>
      </c:valAx>
      <c:valAx>
        <c:axId val="825699952"/>
        <c:scaling>
          <c:orientation val="minMax"/>
          <c:max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odhady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7984"/>
        <c:crosses val="autoZero"/>
        <c:crossBetween val="midCat"/>
        <c:majorUnit val="3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 sz="1600" b="0" i="0" baseline="0">
                <a:solidFill>
                  <a:schemeClr val="tx1"/>
                </a:solidFill>
                <a:effectLst/>
              </a:rPr>
              <a:t>výsledky vs odhady</a:t>
            </a:r>
            <a:endParaRPr lang="cs-CZ" sz="160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test1b!$T$41:$T$53</c:f>
              <c:numCache>
                <c:formatCode>General</c:formatCode>
                <c:ptCount val="13"/>
                <c:pt idx="1">
                  <c:v>11</c:v>
                </c:pt>
                <c:pt idx="2">
                  <c:v>8</c:v>
                </c:pt>
                <c:pt idx="3">
                  <c:v>5</c:v>
                </c:pt>
                <c:pt idx="4">
                  <c:v>13</c:v>
                </c:pt>
                <c:pt idx="5">
                  <c:v>3</c:v>
                </c:pt>
                <c:pt idx="6">
                  <c:v>12</c:v>
                </c:pt>
                <c:pt idx="7">
                  <c:v>0</c:v>
                </c:pt>
                <c:pt idx="8">
                  <c:v>13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</c:numCache>
            </c:numRef>
          </c:xVal>
          <c:yVal>
            <c:numRef>
              <c:f>test1b!$S$41:$S$53</c:f>
              <c:numCache>
                <c:formatCode>General</c:formatCode>
                <c:ptCount val="13"/>
                <c:pt idx="0">
                  <c:v>2.5</c:v>
                </c:pt>
                <c:pt idx="1">
                  <c:v>14</c:v>
                </c:pt>
                <c:pt idx="2">
                  <c:v>7.5</c:v>
                </c:pt>
                <c:pt idx="3">
                  <c:v>8</c:v>
                </c:pt>
                <c:pt idx="4">
                  <c:v>14</c:v>
                </c:pt>
                <c:pt idx="5">
                  <c:v>3</c:v>
                </c:pt>
                <c:pt idx="6">
                  <c:v>15</c:v>
                </c:pt>
                <c:pt idx="7">
                  <c:v>6</c:v>
                </c:pt>
                <c:pt idx="8">
                  <c:v>15</c:v>
                </c:pt>
                <c:pt idx="9">
                  <c:v>4</c:v>
                </c:pt>
                <c:pt idx="10">
                  <c:v>5.5</c:v>
                </c:pt>
                <c:pt idx="11">
                  <c:v>7.5</c:v>
                </c:pt>
                <c:pt idx="12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48-4258-B0BD-57C7091C1D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697984"/>
        <c:axId val="825699952"/>
      </c:scatterChart>
      <c:valAx>
        <c:axId val="825697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odhady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9952"/>
        <c:crosses val="autoZero"/>
        <c:crossBetween val="midCat"/>
        <c:majorUnit val="3"/>
        <c:minorUnit val="1"/>
      </c:valAx>
      <c:valAx>
        <c:axId val="825699952"/>
        <c:scaling>
          <c:orientation val="minMax"/>
          <c:max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7984"/>
        <c:crosses val="autoZero"/>
        <c:crossBetween val="midCat"/>
        <c:majorUnit val="3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 sz="1600" b="0" i="0" baseline="0">
                <a:solidFill>
                  <a:schemeClr val="tx1"/>
                </a:solidFill>
                <a:effectLst/>
              </a:rPr>
              <a:t>výsledky vs odhady</a:t>
            </a:r>
            <a:endParaRPr lang="cs-CZ" sz="160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sysDash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3.6486666666666667E-2"/>
                  <c:y val="0.44148361111111112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</c:trendlineLbl>
          </c:trendline>
          <c:xVal>
            <c:numRef>
              <c:f>test1b!$T$41:$T$53</c:f>
              <c:numCache>
                <c:formatCode>General</c:formatCode>
                <c:ptCount val="13"/>
                <c:pt idx="1">
                  <c:v>11</c:v>
                </c:pt>
                <c:pt idx="2">
                  <c:v>8</c:v>
                </c:pt>
                <c:pt idx="3">
                  <c:v>5</c:v>
                </c:pt>
                <c:pt idx="4">
                  <c:v>13</c:v>
                </c:pt>
                <c:pt idx="5">
                  <c:v>3</c:v>
                </c:pt>
                <c:pt idx="6">
                  <c:v>12</c:v>
                </c:pt>
                <c:pt idx="7">
                  <c:v>0</c:v>
                </c:pt>
                <c:pt idx="8">
                  <c:v>13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</c:numCache>
            </c:numRef>
          </c:xVal>
          <c:yVal>
            <c:numRef>
              <c:f>test1b!$S$41:$S$53</c:f>
              <c:numCache>
                <c:formatCode>General</c:formatCode>
                <c:ptCount val="13"/>
                <c:pt idx="0">
                  <c:v>2.5</c:v>
                </c:pt>
                <c:pt idx="1">
                  <c:v>14</c:v>
                </c:pt>
                <c:pt idx="2">
                  <c:v>7.5</c:v>
                </c:pt>
                <c:pt idx="3">
                  <c:v>8</c:v>
                </c:pt>
                <c:pt idx="4">
                  <c:v>14</c:v>
                </c:pt>
                <c:pt idx="5">
                  <c:v>3</c:v>
                </c:pt>
                <c:pt idx="6">
                  <c:v>15</c:v>
                </c:pt>
                <c:pt idx="7">
                  <c:v>6</c:v>
                </c:pt>
                <c:pt idx="8">
                  <c:v>15</c:v>
                </c:pt>
                <c:pt idx="9">
                  <c:v>4</c:v>
                </c:pt>
                <c:pt idx="10">
                  <c:v>5.5</c:v>
                </c:pt>
                <c:pt idx="11">
                  <c:v>7.5</c:v>
                </c:pt>
                <c:pt idx="12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27-4258-95CE-DC0195610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697984"/>
        <c:axId val="825699952"/>
      </c:scatterChart>
      <c:valAx>
        <c:axId val="825697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odhady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9952"/>
        <c:crosses val="autoZero"/>
        <c:crossBetween val="midCat"/>
        <c:majorUnit val="3"/>
        <c:minorUnit val="1"/>
      </c:valAx>
      <c:valAx>
        <c:axId val="825699952"/>
        <c:scaling>
          <c:orientation val="minMax"/>
          <c:max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7984"/>
        <c:crosses val="autoZero"/>
        <c:crossBetween val="midCat"/>
        <c:majorUnit val="3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výsledky vs korigované odhady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rgbClr val="00B0F0"/>
              </a:solidFill>
              <a:ln w="9525">
                <a:solidFill>
                  <a:srgbClr val="0070C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sysDash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-8.5993611111111118E-2"/>
                  <c:y val="0.44148361111111112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</c:trendlineLbl>
          </c:trendline>
          <c:xVal>
            <c:numRef>
              <c:f>test1b!$W$41:$W$53</c:f>
              <c:numCache>
                <c:formatCode>General</c:formatCode>
                <c:ptCount val="13"/>
                <c:pt idx="1">
                  <c:v>13</c:v>
                </c:pt>
                <c:pt idx="2">
                  <c:v>10</c:v>
                </c:pt>
                <c:pt idx="3">
                  <c:v>7</c:v>
                </c:pt>
                <c:pt idx="4">
                  <c:v>15</c:v>
                </c:pt>
                <c:pt idx="5">
                  <c:v>5</c:v>
                </c:pt>
                <c:pt idx="6">
                  <c:v>14</c:v>
                </c:pt>
                <c:pt idx="7">
                  <c:v>2</c:v>
                </c:pt>
                <c:pt idx="8">
                  <c:v>15</c:v>
                </c:pt>
                <c:pt idx="9">
                  <c:v>2</c:v>
                </c:pt>
                <c:pt idx="10">
                  <c:v>2</c:v>
                </c:pt>
                <c:pt idx="11">
                  <c:v>6</c:v>
                </c:pt>
                <c:pt idx="12">
                  <c:v>2</c:v>
                </c:pt>
              </c:numCache>
            </c:numRef>
          </c:xVal>
          <c:yVal>
            <c:numRef>
              <c:f>test1b!$S$41:$S$53</c:f>
              <c:numCache>
                <c:formatCode>General</c:formatCode>
                <c:ptCount val="13"/>
                <c:pt idx="0">
                  <c:v>2.5</c:v>
                </c:pt>
                <c:pt idx="1">
                  <c:v>14</c:v>
                </c:pt>
                <c:pt idx="2">
                  <c:v>7.5</c:v>
                </c:pt>
                <c:pt idx="3">
                  <c:v>8</c:v>
                </c:pt>
                <c:pt idx="4">
                  <c:v>14</c:v>
                </c:pt>
                <c:pt idx="5">
                  <c:v>3</c:v>
                </c:pt>
                <c:pt idx="6">
                  <c:v>15</c:v>
                </c:pt>
                <c:pt idx="7">
                  <c:v>6</c:v>
                </c:pt>
                <c:pt idx="8">
                  <c:v>15</c:v>
                </c:pt>
                <c:pt idx="9">
                  <c:v>4</c:v>
                </c:pt>
                <c:pt idx="10">
                  <c:v>5.5</c:v>
                </c:pt>
                <c:pt idx="11">
                  <c:v>7.5</c:v>
                </c:pt>
                <c:pt idx="12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15-4BB2-97B0-83A9D5272E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697984"/>
        <c:axId val="825699952"/>
      </c:scatterChart>
      <c:valAx>
        <c:axId val="825697984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absolutní korekce (+2b)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9952"/>
        <c:crosses val="autoZero"/>
        <c:crossBetween val="midCat"/>
        <c:majorUnit val="3"/>
        <c:minorUnit val="1"/>
      </c:valAx>
      <c:valAx>
        <c:axId val="825699952"/>
        <c:scaling>
          <c:orientation val="minMax"/>
          <c:max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7984"/>
        <c:crosses val="autoZero"/>
        <c:crossBetween val="midCat"/>
        <c:majorUnit val="3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výsledky vs korigované odhady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rgbClr val="00B0F0"/>
              </a:solidFill>
              <a:ln w="9525">
                <a:solidFill>
                  <a:srgbClr val="0070C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sysDash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-0.13197249999999999"/>
                  <c:y val="0.42251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</c:trendlineLbl>
          </c:trendline>
          <c:xVal>
            <c:numRef>
              <c:f>test1b!$Y$41:$Y$53</c:f>
              <c:numCache>
                <c:formatCode>General</c:formatCode>
                <c:ptCount val="13"/>
                <c:pt idx="1">
                  <c:v>14.5</c:v>
                </c:pt>
                <c:pt idx="2">
                  <c:v>10.5</c:v>
                </c:pt>
                <c:pt idx="3">
                  <c:v>6.5</c:v>
                </c:pt>
                <c:pt idx="4">
                  <c:v>15</c:v>
                </c:pt>
                <c:pt idx="5">
                  <c:v>4</c:v>
                </c:pt>
                <c:pt idx="6">
                  <c:v>15</c:v>
                </c:pt>
                <c:pt idx="7">
                  <c:v>0</c:v>
                </c:pt>
                <c:pt idx="8">
                  <c:v>15</c:v>
                </c:pt>
                <c:pt idx="9">
                  <c:v>0</c:v>
                </c:pt>
                <c:pt idx="10">
                  <c:v>0</c:v>
                </c:pt>
                <c:pt idx="11">
                  <c:v>5</c:v>
                </c:pt>
                <c:pt idx="12">
                  <c:v>0</c:v>
                </c:pt>
              </c:numCache>
            </c:numRef>
          </c:xVal>
          <c:yVal>
            <c:numRef>
              <c:f>test1b!$S$41:$S$53</c:f>
              <c:numCache>
                <c:formatCode>General</c:formatCode>
                <c:ptCount val="13"/>
                <c:pt idx="0">
                  <c:v>2.5</c:v>
                </c:pt>
                <c:pt idx="1">
                  <c:v>14</c:v>
                </c:pt>
                <c:pt idx="2">
                  <c:v>7.5</c:v>
                </c:pt>
                <c:pt idx="3">
                  <c:v>8</c:v>
                </c:pt>
                <c:pt idx="4">
                  <c:v>14</c:v>
                </c:pt>
                <c:pt idx="5">
                  <c:v>3</c:v>
                </c:pt>
                <c:pt idx="6">
                  <c:v>15</c:v>
                </c:pt>
                <c:pt idx="7">
                  <c:v>6</c:v>
                </c:pt>
                <c:pt idx="8">
                  <c:v>15</c:v>
                </c:pt>
                <c:pt idx="9">
                  <c:v>4</c:v>
                </c:pt>
                <c:pt idx="10">
                  <c:v>5.5</c:v>
                </c:pt>
                <c:pt idx="11">
                  <c:v>7.5</c:v>
                </c:pt>
                <c:pt idx="12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691-438E-AD26-6A0AF1C86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697984"/>
        <c:axId val="825699952"/>
      </c:scatterChart>
      <c:valAx>
        <c:axId val="825697984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relativní korekce (+30%)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9952"/>
        <c:crosses val="autoZero"/>
        <c:crossBetween val="midCat"/>
        <c:majorUnit val="3"/>
        <c:minorUnit val="1"/>
      </c:valAx>
      <c:valAx>
        <c:axId val="825699952"/>
        <c:scaling>
          <c:orientation val="minMax"/>
          <c:max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7984"/>
        <c:crosses val="autoZero"/>
        <c:crossBetween val="midCat"/>
        <c:majorUnit val="3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 sz="1600" b="0" i="0" baseline="0">
                <a:solidFill>
                  <a:schemeClr val="tx1"/>
                </a:solidFill>
                <a:effectLst/>
              </a:rPr>
              <a:t>výsledky vs odhady</a:t>
            </a:r>
            <a:endParaRPr lang="cs-CZ" sz="160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sysDash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-3.6486666666666667E-2"/>
                  <c:y val="0.44148361111111112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</c:trendlineLbl>
          </c:trendline>
          <c:xVal>
            <c:numRef>
              <c:f>test1b!$T$41:$T$53</c:f>
              <c:numCache>
                <c:formatCode>General</c:formatCode>
                <c:ptCount val="13"/>
                <c:pt idx="1">
                  <c:v>11</c:v>
                </c:pt>
                <c:pt idx="2">
                  <c:v>8</c:v>
                </c:pt>
                <c:pt idx="3">
                  <c:v>5</c:v>
                </c:pt>
                <c:pt idx="4">
                  <c:v>13</c:v>
                </c:pt>
                <c:pt idx="5">
                  <c:v>3</c:v>
                </c:pt>
                <c:pt idx="6">
                  <c:v>12</c:v>
                </c:pt>
                <c:pt idx="7">
                  <c:v>0</c:v>
                </c:pt>
                <c:pt idx="8">
                  <c:v>13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</c:numCache>
            </c:numRef>
          </c:xVal>
          <c:yVal>
            <c:numRef>
              <c:f>test1b!$S$41:$S$53</c:f>
              <c:numCache>
                <c:formatCode>General</c:formatCode>
                <c:ptCount val="13"/>
                <c:pt idx="0">
                  <c:v>2.5</c:v>
                </c:pt>
                <c:pt idx="1">
                  <c:v>14</c:v>
                </c:pt>
                <c:pt idx="2">
                  <c:v>7.5</c:v>
                </c:pt>
                <c:pt idx="3">
                  <c:v>8</c:v>
                </c:pt>
                <c:pt idx="4">
                  <c:v>14</c:v>
                </c:pt>
                <c:pt idx="5">
                  <c:v>3</c:v>
                </c:pt>
                <c:pt idx="6">
                  <c:v>15</c:v>
                </c:pt>
                <c:pt idx="7">
                  <c:v>6</c:v>
                </c:pt>
                <c:pt idx="8">
                  <c:v>15</c:v>
                </c:pt>
                <c:pt idx="9">
                  <c:v>4</c:v>
                </c:pt>
                <c:pt idx="10">
                  <c:v>5.5</c:v>
                </c:pt>
                <c:pt idx="11">
                  <c:v>7.5</c:v>
                </c:pt>
                <c:pt idx="12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FE4-417E-A1E0-4613F3AF6E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697984"/>
        <c:axId val="825699952"/>
      </c:scatterChart>
      <c:valAx>
        <c:axId val="825697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odhady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9952"/>
        <c:crosses val="autoZero"/>
        <c:crossBetween val="midCat"/>
        <c:majorUnit val="3"/>
        <c:minorUnit val="1"/>
      </c:valAx>
      <c:valAx>
        <c:axId val="825699952"/>
        <c:scaling>
          <c:orientation val="minMax"/>
          <c:max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7984"/>
        <c:crosses val="autoZero"/>
        <c:crossBetween val="midCat"/>
        <c:majorUnit val="3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 sz="1600">
                <a:solidFill>
                  <a:schemeClr val="tx1"/>
                </a:solidFill>
              </a:rPr>
              <a:t>odhad výsledků testu 1a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>
        <c:manualLayout>
          <c:layoutTarget val="inner"/>
          <c:xMode val="edge"/>
          <c:yMode val="edge"/>
          <c:x val="0.13337003968253969"/>
          <c:y val="0.15057746913580247"/>
          <c:w val="0.83891170634920631"/>
          <c:h val="0.63439753086419748"/>
        </c:manualLayout>
      </c:layout>
      <c:barChart>
        <c:barDir val="col"/>
        <c:grouping val="clustered"/>
        <c:varyColors val="0"/>
        <c:ser>
          <c:idx val="0"/>
          <c:order val="0"/>
          <c:tx>
            <c:v>data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test1a!$C$41:$C$56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test1a!$D$41:$D$56</c:f>
              <c:numCache>
                <c:formatCode>General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AD-4825-AEE9-F6FA5BB2B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617632528"/>
        <c:axId val="617638512"/>
      </c:barChart>
      <c:scatterChart>
        <c:scatterStyle val="smoothMarker"/>
        <c:varyColors val="0"/>
        <c:ser>
          <c:idx val="1"/>
          <c:order val="1"/>
          <c:tx>
            <c:v>hustota pravděpodobnosti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test1a!$G$41:$G$58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</c:numCache>
            </c:numRef>
          </c:xVal>
          <c:yVal>
            <c:numRef>
              <c:f>test1a!$H$41:$H$58</c:f>
              <c:numCache>
                <c:formatCode>General</c:formatCode>
                <c:ptCount val="18"/>
                <c:pt idx="0">
                  <c:v>0.26192061520846632</c:v>
                </c:pt>
                <c:pt idx="1">
                  <c:v>0.48266032180608354</c:v>
                </c:pt>
                <c:pt idx="2">
                  <c:v>0.8057237037553272</c:v>
                </c:pt>
                <c:pt idx="3">
                  <c:v>1.2184376465518321</c:v>
                </c:pt>
                <c:pt idx="4">
                  <c:v>1.6691413038328149</c:v>
                </c:pt>
                <c:pt idx="5">
                  <c:v>2.0713597146671781</c:v>
                </c:pt>
                <c:pt idx="6">
                  <c:v>2.3285768378201332</c:v>
                </c:pt>
                <c:pt idx="7">
                  <c:v>2.3713641356649973</c:v>
                </c:pt>
                <c:pt idx="8">
                  <c:v>2.1876535609565639</c:v>
                </c:pt>
                <c:pt idx="9">
                  <c:v>1.8282327087220855</c:v>
                </c:pt>
                <c:pt idx="10">
                  <c:v>1.3840667251848848</c:v>
                </c:pt>
                <c:pt idx="11">
                  <c:v>0.9491944872853173</c:v>
                </c:pt>
                <c:pt idx="12">
                  <c:v>0.58969305520081006</c:v>
                </c:pt>
                <c:pt idx="13">
                  <c:v>0.33187110805072834</c:v>
                </c:pt>
                <c:pt idx="14">
                  <c:v>0.16919421272056731</c:v>
                </c:pt>
                <c:pt idx="15">
                  <c:v>7.8140140697442115E-2</c:v>
                </c:pt>
                <c:pt idx="16">
                  <c:v>3.269154909268341E-2</c:v>
                </c:pt>
                <c:pt idx="17">
                  <c:v>1.2389946691594184E-2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BAD-4825-AEE9-F6FA5BB2B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632528"/>
        <c:axId val="617638512"/>
      </c:scatterChart>
      <c:catAx>
        <c:axId val="61763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počet bodů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17638512"/>
        <c:crosses val="autoZero"/>
        <c:auto val="1"/>
        <c:lblAlgn val="ctr"/>
        <c:lblOffset val="100"/>
        <c:noMultiLvlLbl val="1"/>
      </c:catAx>
      <c:valAx>
        <c:axId val="61763851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četnosti</a:t>
                </a:r>
              </a:p>
            </c:rich>
          </c:tx>
          <c:layout>
            <c:manualLayout>
              <c:xMode val="edge"/>
              <c:yMode val="edge"/>
              <c:x val="2.3334722222222222E-2"/>
              <c:y val="0.366911111111111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1763252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 sz="1600">
                <a:solidFill>
                  <a:schemeClr val="tx1"/>
                </a:solidFill>
              </a:rPr>
              <a:t>výsledky vs odhady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sysDash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280911111111111"/>
                  <c:y val="0.43775750000000002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</c:trendlineLbl>
          </c:trendline>
          <c:xVal>
            <c:numRef>
              <c:f>test1a!$T$41:$T$59</c:f>
              <c:numCache>
                <c:formatCode>General</c:formatCode>
                <c:ptCount val="19"/>
                <c:pt idx="0">
                  <c:v>1</c:v>
                </c:pt>
                <c:pt idx="1">
                  <c:v>8</c:v>
                </c:pt>
                <c:pt idx="2">
                  <c:v>4</c:v>
                </c:pt>
                <c:pt idx="3">
                  <c:v>2</c:v>
                </c:pt>
                <c:pt idx="4">
                  <c:v>7</c:v>
                </c:pt>
                <c:pt idx="5">
                  <c:v>7</c:v>
                </c:pt>
                <c:pt idx="6">
                  <c:v>8</c:v>
                </c:pt>
                <c:pt idx="7">
                  <c:v>5</c:v>
                </c:pt>
                <c:pt idx="8">
                  <c:v>2</c:v>
                </c:pt>
                <c:pt idx="9">
                  <c:v>6</c:v>
                </c:pt>
                <c:pt idx="10">
                  <c:v>9</c:v>
                </c:pt>
                <c:pt idx="11">
                  <c:v>5</c:v>
                </c:pt>
                <c:pt idx="12">
                  <c:v>5</c:v>
                </c:pt>
                <c:pt idx="13">
                  <c:v>12</c:v>
                </c:pt>
                <c:pt idx="14">
                  <c:v>10</c:v>
                </c:pt>
                <c:pt idx="15">
                  <c:v>0</c:v>
                </c:pt>
                <c:pt idx="16">
                  <c:v>6</c:v>
                </c:pt>
                <c:pt idx="17">
                  <c:v>3</c:v>
                </c:pt>
                <c:pt idx="18">
                  <c:v>8</c:v>
                </c:pt>
              </c:numCache>
            </c:numRef>
          </c:xVal>
          <c:yVal>
            <c:numRef>
              <c:f>test1a!$S$41:$S$59</c:f>
              <c:numCache>
                <c:formatCode>General</c:formatCode>
                <c:ptCount val="19"/>
                <c:pt idx="0">
                  <c:v>3.5</c:v>
                </c:pt>
                <c:pt idx="1">
                  <c:v>7.5</c:v>
                </c:pt>
                <c:pt idx="2">
                  <c:v>9</c:v>
                </c:pt>
                <c:pt idx="3">
                  <c:v>7.5</c:v>
                </c:pt>
                <c:pt idx="4">
                  <c:v>13</c:v>
                </c:pt>
                <c:pt idx="5">
                  <c:v>6.5</c:v>
                </c:pt>
                <c:pt idx="6">
                  <c:v>11.5</c:v>
                </c:pt>
                <c:pt idx="7">
                  <c:v>5</c:v>
                </c:pt>
                <c:pt idx="8">
                  <c:v>3</c:v>
                </c:pt>
                <c:pt idx="9">
                  <c:v>7.5</c:v>
                </c:pt>
                <c:pt idx="10">
                  <c:v>8</c:v>
                </c:pt>
                <c:pt idx="11">
                  <c:v>7.5</c:v>
                </c:pt>
                <c:pt idx="12">
                  <c:v>9.5</c:v>
                </c:pt>
                <c:pt idx="13">
                  <c:v>15</c:v>
                </c:pt>
                <c:pt idx="14">
                  <c:v>13</c:v>
                </c:pt>
                <c:pt idx="15">
                  <c:v>2</c:v>
                </c:pt>
                <c:pt idx="16">
                  <c:v>8</c:v>
                </c:pt>
                <c:pt idx="17">
                  <c:v>1.5</c:v>
                </c:pt>
                <c:pt idx="18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A66-4EFF-9818-ABE350C52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697984"/>
        <c:axId val="825699952"/>
      </c:scatterChart>
      <c:valAx>
        <c:axId val="825697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odhady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9952"/>
        <c:crosses val="autoZero"/>
        <c:crossBetween val="midCat"/>
        <c:majorUnit val="3"/>
        <c:minorUnit val="1"/>
      </c:valAx>
      <c:valAx>
        <c:axId val="825699952"/>
        <c:scaling>
          <c:orientation val="minMax"/>
          <c:max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7984"/>
        <c:crosses val="autoZero"/>
        <c:crossBetween val="midCat"/>
        <c:majorUnit val="3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absolutní korekce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rgbClr val="00B0F0"/>
              </a:solidFill>
              <a:ln w="9525">
                <a:solidFill>
                  <a:srgbClr val="0070C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sysDash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953088888888889"/>
                  <c:y val="-1.4910555555555555E-2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</c:trendlineLbl>
          </c:trendline>
          <c:xVal>
            <c:numRef>
              <c:f>test1b!$S$41:$S$53</c:f>
              <c:numCache>
                <c:formatCode>General</c:formatCode>
                <c:ptCount val="13"/>
                <c:pt idx="0">
                  <c:v>2.5</c:v>
                </c:pt>
                <c:pt idx="1">
                  <c:v>14</c:v>
                </c:pt>
                <c:pt idx="2">
                  <c:v>7.5</c:v>
                </c:pt>
                <c:pt idx="3">
                  <c:v>8</c:v>
                </c:pt>
                <c:pt idx="4">
                  <c:v>14</c:v>
                </c:pt>
                <c:pt idx="5">
                  <c:v>3</c:v>
                </c:pt>
                <c:pt idx="6">
                  <c:v>15</c:v>
                </c:pt>
                <c:pt idx="7">
                  <c:v>6</c:v>
                </c:pt>
                <c:pt idx="8">
                  <c:v>15</c:v>
                </c:pt>
                <c:pt idx="9">
                  <c:v>4</c:v>
                </c:pt>
                <c:pt idx="10">
                  <c:v>5.5</c:v>
                </c:pt>
                <c:pt idx="11">
                  <c:v>7.5</c:v>
                </c:pt>
                <c:pt idx="12">
                  <c:v>1.5</c:v>
                </c:pt>
              </c:numCache>
            </c:numRef>
          </c:xVal>
          <c:yVal>
            <c:numRef>
              <c:f>test1b!$Z$41:$Z$53</c:f>
              <c:numCache>
                <c:formatCode>General</c:formatCode>
                <c:ptCount val="13"/>
                <c:pt idx="1">
                  <c:v>-1</c:v>
                </c:pt>
                <c:pt idx="2">
                  <c:v>2.5</c:v>
                </c:pt>
                <c:pt idx="3">
                  <c:v>-1</c:v>
                </c:pt>
                <c:pt idx="4">
                  <c:v>1</c:v>
                </c:pt>
                <c:pt idx="5">
                  <c:v>2</c:v>
                </c:pt>
                <c:pt idx="6">
                  <c:v>-1</c:v>
                </c:pt>
                <c:pt idx="7">
                  <c:v>-4</c:v>
                </c:pt>
                <c:pt idx="8">
                  <c:v>0</c:v>
                </c:pt>
                <c:pt idx="9">
                  <c:v>-2</c:v>
                </c:pt>
                <c:pt idx="10">
                  <c:v>-3.5</c:v>
                </c:pt>
                <c:pt idx="11">
                  <c:v>-1.5</c:v>
                </c:pt>
                <c:pt idx="12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37-449B-BEDD-CDC67305AC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697984"/>
        <c:axId val="825699952"/>
      </c:scatterChart>
      <c:valAx>
        <c:axId val="825697984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9952"/>
        <c:crossesAt val="-4"/>
        <c:crossBetween val="midCat"/>
        <c:majorUnit val="3"/>
        <c:minorUnit val="1"/>
      </c:valAx>
      <c:valAx>
        <c:axId val="825699952"/>
        <c:scaling>
          <c:orientation val="minMax"/>
          <c:max val="4"/>
          <c:min val="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absolutní korekce - 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7984"/>
        <c:crosses val="autoZero"/>
        <c:crossBetween val="midCat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relativní korekce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rgbClr val="00B0F0"/>
              </a:solidFill>
              <a:ln w="9525">
                <a:solidFill>
                  <a:srgbClr val="0070C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sysDash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1786166666666667"/>
                  <c:y val="0.23572611111111111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</c:trendlineLbl>
          </c:trendline>
          <c:xVal>
            <c:numRef>
              <c:f>test1b!$S$41:$S$53</c:f>
              <c:numCache>
                <c:formatCode>General</c:formatCode>
                <c:ptCount val="13"/>
                <c:pt idx="0">
                  <c:v>2.5</c:v>
                </c:pt>
                <c:pt idx="1">
                  <c:v>14</c:v>
                </c:pt>
                <c:pt idx="2">
                  <c:v>7.5</c:v>
                </c:pt>
                <c:pt idx="3">
                  <c:v>8</c:v>
                </c:pt>
                <c:pt idx="4">
                  <c:v>14</c:v>
                </c:pt>
                <c:pt idx="5">
                  <c:v>3</c:v>
                </c:pt>
                <c:pt idx="6">
                  <c:v>15</c:v>
                </c:pt>
                <c:pt idx="7">
                  <c:v>6</c:v>
                </c:pt>
                <c:pt idx="8">
                  <c:v>15</c:v>
                </c:pt>
                <c:pt idx="9">
                  <c:v>4</c:v>
                </c:pt>
                <c:pt idx="10">
                  <c:v>5.5</c:v>
                </c:pt>
                <c:pt idx="11">
                  <c:v>7.5</c:v>
                </c:pt>
                <c:pt idx="12">
                  <c:v>1.5</c:v>
                </c:pt>
              </c:numCache>
            </c:numRef>
          </c:xVal>
          <c:yVal>
            <c:numRef>
              <c:f>test1b!$AA$41:$AA$53</c:f>
              <c:numCache>
                <c:formatCode>General</c:formatCode>
                <c:ptCount val="13"/>
                <c:pt idx="1">
                  <c:v>1.0357142857142858</c:v>
                </c:pt>
                <c:pt idx="2">
                  <c:v>1.4</c:v>
                </c:pt>
                <c:pt idx="3">
                  <c:v>0.8125</c:v>
                </c:pt>
                <c:pt idx="4">
                  <c:v>1.0714285714285714</c:v>
                </c:pt>
                <c:pt idx="5">
                  <c:v>1.3333333333333333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0.66666666666666663</c:v>
                </c:pt>
                <c:pt idx="1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00D-459A-97DE-716051B18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697984"/>
        <c:axId val="825699952"/>
      </c:scatterChart>
      <c:valAx>
        <c:axId val="825697984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9952"/>
        <c:crosses val="autoZero"/>
        <c:crossBetween val="midCat"/>
        <c:majorUnit val="3"/>
        <c:minorUnit val="1"/>
      </c:valAx>
      <c:valAx>
        <c:axId val="825699952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relativní korekce/výsledky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7984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 sz="1600">
                <a:solidFill>
                  <a:schemeClr val="tx1"/>
                </a:solidFill>
              </a:rPr>
              <a:t>odhad výsledků testu 1a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>
        <c:manualLayout>
          <c:layoutTarget val="inner"/>
          <c:xMode val="edge"/>
          <c:yMode val="edge"/>
          <c:x val="0.13337003968253969"/>
          <c:y val="0.15057746913580247"/>
          <c:w val="0.83891170634920631"/>
          <c:h val="0.63439753086419748"/>
        </c:manualLayout>
      </c:layout>
      <c:barChart>
        <c:barDir val="col"/>
        <c:grouping val="clustered"/>
        <c:varyColors val="0"/>
        <c:ser>
          <c:idx val="0"/>
          <c:order val="0"/>
          <c:tx>
            <c:v>data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test1a!$C$41:$C$56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test1a!$D$41:$D$56</c:f>
              <c:numCache>
                <c:formatCode>General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3B-404F-A62C-719F7FC1D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617632528"/>
        <c:axId val="617638512"/>
      </c:barChart>
      <c:scatterChart>
        <c:scatterStyle val="smoothMarker"/>
        <c:varyColors val="0"/>
        <c:ser>
          <c:idx val="1"/>
          <c:order val="1"/>
          <c:tx>
            <c:v>hustota pravděpodobnosti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test1a!$G$41:$G$58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</c:numCache>
            </c:numRef>
          </c:xVal>
          <c:yVal>
            <c:numRef>
              <c:f>test1a!$H$41:$H$58</c:f>
              <c:numCache>
                <c:formatCode>General</c:formatCode>
                <c:ptCount val="18"/>
                <c:pt idx="0">
                  <c:v>0.26192061520846632</c:v>
                </c:pt>
                <c:pt idx="1">
                  <c:v>0.48266032180608354</c:v>
                </c:pt>
                <c:pt idx="2">
                  <c:v>0.8057237037553272</c:v>
                </c:pt>
                <c:pt idx="3">
                  <c:v>1.2184376465518321</c:v>
                </c:pt>
                <c:pt idx="4">
                  <c:v>1.6691413038328149</c:v>
                </c:pt>
                <c:pt idx="5">
                  <c:v>2.0713597146671781</c:v>
                </c:pt>
                <c:pt idx="6">
                  <c:v>2.3285768378201332</c:v>
                </c:pt>
                <c:pt idx="7">
                  <c:v>2.3713641356649973</c:v>
                </c:pt>
                <c:pt idx="8">
                  <c:v>2.1876535609565639</c:v>
                </c:pt>
                <c:pt idx="9">
                  <c:v>1.8282327087220855</c:v>
                </c:pt>
                <c:pt idx="10">
                  <c:v>1.3840667251848848</c:v>
                </c:pt>
                <c:pt idx="11">
                  <c:v>0.9491944872853173</c:v>
                </c:pt>
                <c:pt idx="12">
                  <c:v>0.58969305520081006</c:v>
                </c:pt>
                <c:pt idx="13">
                  <c:v>0.33187110805072834</c:v>
                </c:pt>
                <c:pt idx="14">
                  <c:v>0.16919421272056731</c:v>
                </c:pt>
                <c:pt idx="15">
                  <c:v>7.8140140697442115E-2</c:v>
                </c:pt>
                <c:pt idx="16">
                  <c:v>3.269154909268341E-2</c:v>
                </c:pt>
                <c:pt idx="17">
                  <c:v>1.2389946691594184E-2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13B-404F-A62C-719F7FC1D7EF}"/>
            </c:ext>
          </c:extLst>
        </c:ser>
        <c:ser>
          <c:idx val="2"/>
          <c:order val="2"/>
          <c:tx>
            <c:v>mu-sigma</c:v>
          </c:tx>
          <c:spPr>
            <a:ln w="19050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test1a!$D$61:$D$62</c:f>
              <c:numCache>
                <c:formatCode>0.0</c:formatCode>
                <c:ptCount val="2"/>
                <c:pt idx="0">
                  <c:v>5.0350051608728519</c:v>
                </c:pt>
                <c:pt idx="1">
                  <c:v>5.0350051608728519</c:v>
                </c:pt>
              </c:numCache>
            </c:numRef>
          </c:xVal>
          <c:yVal>
            <c:numRef>
              <c:f>test1a!$E$61:$E$62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13B-404F-A62C-719F7FC1D7EF}"/>
            </c:ext>
          </c:extLst>
        </c:ser>
        <c:ser>
          <c:idx val="3"/>
          <c:order val="3"/>
          <c:tx>
            <c:v>mu</c:v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test1a!$D$63:$D$64</c:f>
              <c:numCache>
                <c:formatCode>0.0</c:formatCode>
                <c:ptCount val="2"/>
                <c:pt idx="0">
                  <c:v>8.7631578947368425</c:v>
                </c:pt>
                <c:pt idx="1">
                  <c:v>8.7631578947368425</c:v>
                </c:pt>
              </c:numCache>
            </c:numRef>
          </c:xVal>
          <c:yVal>
            <c:numRef>
              <c:f>test1a!$E$63:$E$64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13B-404F-A62C-719F7FC1D7EF}"/>
            </c:ext>
          </c:extLst>
        </c:ser>
        <c:ser>
          <c:idx val="4"/>
          <c:order val="4"/>
          <c:tx>
            <c:v>mu+sigma</c:v>
          </c:tx>
          <c:spPr>
            <a:ln w="19050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test1a!$D$65:$D$66</c:f>
              <c:numCache>
                <c:formatCode>0.0</c:formatCode>
                <c:ptCount val="2"/>
                <c:pt idx="0">
                  <c:v>12.491310628600832</c:v>
                </c:pt>
                <c:pt idx="1">
                  <c:v>12.491310628600832</c:v>
                </c:pt>
              </c:numCache>
            </c:numRef>
          </c:xVal>
          <c:yVal>
            <c:numRef>
              <c:f>test1a!$E$65:$E$66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13B-404F-A62C-719F7FC1D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632528"/>
        <c:axId val="617638512"/>
      </c:scatterChart>
      <c:catAx>
        <c:axId val="61763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počet bodů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17638512"/>
        <c:crosses val="autoZero"/>
        <c:auto val="1"/>
        <c:lblAlgn val="ctr"/>
        <c:lblOffset val="100"/>
        <c:noMultiLvlLbl val="1"/>
      </c:catAx>
      <c:valAx>
        <c:axId val="61763851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četnosti</a:t>
                </a:r>
              </a:p>
            </c:rich>
          </c:tx>
          <c:layout>
            <c:manualLayout>
              <c:xMode val="edge"/>
              <c:yMode val="edge"/>
              <c:x val="2.3334722222222222E-2"/>
              <c:y val="0.366911111111111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1763252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600">
                <a:solidFill>
                  <a:schemeClr val="tx1"/>
                </a:solidFill>
              </a:rPr>
              <a:t>Test bodování testu 1a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Průměrný výsledek (studenti)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test1a!$I$41:$I$191</c:f>
              <c:numCache>
                <c:formatCode>General</c:formatCode>
                <c:ptCount val="1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</c:numCache>
            </c:numRef>
          </c:xVal>
          <c:yVal>
            <c:numRef>
              <c:f>test1a!$J$41:$J$191</c:f>
              <c:numCache>
                <c:formatCode>General</c:formatCode>
                <c:ptCount val="151"/>
                <c:pt idx="0">
                  <c:v>3.6418117805916156E-14</c:v>
                </c:pt>
                <c:pt idx="1">
                  <c:v>1.0491921469657135E-13</c:v>
                </c:pt>
                <c:pt idx="2">
                  <c:v>2.9664454409864081E-13</c:v>
                </c:pt>
                <c:pt idx="3">
                  <c:v>8.2311686109631685E-13</c:v>
                </c:pt>
                <c:pt idx="4">
                  <c:v>2.241457093701268E-12</c:v>
                </c:pt>
                <c:pt idx="5">
                  <c:v>5.99022535221218E-12</c:v>
                </c:pt>
                <c:pt idx="6">
                  <c:v>1.5710850309623309E-11</c:v>
                </c:pt>
                <c:pt idx="7">
                  <c:v>4.0438963882085754E-11</c:v>
                </c:pt>
                <c:pt idx="8">
                  <c:v>1.0215135872210228E-10</c:v>
                </c:pt>
                <c:pt idx="9">
                  <c:v>2.5323986569007198E-10</c:v>
                </c:pt>
                <c:pt idx="10">
                  <c:v>6.1611786306709619E-10</c:v>
                </c:pt>
                <c:pt idx="11">
                  <c:v>1.4710902780785392E-9</c:v>
                </c:pt>
                <c:pt idx="12">
                  <c:v>3.4471378363536973E-9</c:v>
                </c:pt>
                <c:pt idx="13">
                  <c:v>7.9272357193898492E-9</c:v>
                </c:pt>
                <c:pt idx="14">
                  <c:v>1.7890756064292298E-8</c:v>
                </c:pt>
                <c:pt idx="15">
                  <c:v>3.9625925184576109E-8</c:v>
                </c:pt>
                <c:pt idx="16">
                  <c:v>8.6133864978822041E-8</c:v>
                </c:pt>
                <c:pt idx="17">
                  <c:v>1.8374361402796811E-7</c:v>
                </c:pt>
                <c:pt idx="18">
                  <c:v>3.8467536292533118E-7</c:v>
                </c:pt>
                <c:pt idx="19">
                  <c:v>7.9035151333304464E-7</c:v>
                </c:pt>
                <c:pt idx="20">
                  <c:v>1.5936392048201295E-6</c:v>
                </c:pt>
                <c:pt idx="21">
                  <c:v>3.15357758614512E-6</c:v>
                </c:pt>
                <c:pt idx="22">
                  <c:v>6.1243617334913157E-6</c:v>
                </c:pt>
                <c:pt idx="23">
                  <c:v>1.1672447984652666E-5</c:v>
                </c:pt>
                <c:pt idx="24">
                  <c:v>2.1832670444702309E-5</c:v>
                </c:pt>
                <c:pt idx="25">
                  <c:v>4.0077033756161077E-5</c:v>
                </c:pt>
                <c:pt idx="26">
                  <c:v>7.21984843209987E-5</c:v>
                </c:pt>
                <c:pt idx="27">
                  <c:v>1.2764517100537145E-4</c:v>
                </c:pt>
                <c:pt idx="28">
                  <c:v>2.2147489147877948E-4</c:v>
                </c:pt>
                <c:pt idx="29">
                  <c:v>3.7712767582437205E-4</c:v>
                </c:pt>
                <c:pt idx="30">
                  <c:v>6.3022570203931469E-4</c:v>
                </c:pt>
                <c:pt idx="31">
                  <c:v>1.0335883743765985E-3</c:v>
                </c:pt>
                <c:pt idx="32">
                  <c:v>1.6635770481465925E-3</c:v>
                </c:pt>
                <c:pt idx="33">
                  <c:v>2.6277377672301546E-3</c:v>
                </c:pt>
                <c:pt idx="34">
                  <c:v>4.0734737793151317E-3</c:v>
                </c:pt>
                <c:pt idx="35">
                  <c:v>6.1971445493365111E-3</c:v>
                </c:pt>
                <c:pt idx="36">
                  <c:v>9.2525646090805772E-3</c:v>
                </c:pt>
                <c:pt idx="37">
                  <c:v>1.355740049246964E-2</c:v>
                </c:pt>
                <c:pt idx="38">
                  <c:v>1.9495506539154425E-2</c:v>
                </c:pt>
                <c:pt idx="39">
                  <c:v>2.7512903240998927E-2</c:v>
                </c:pt>
                <c:pt idx="40">
                  <c:v>3.8105013249839344E-2</c:v>
                </c:pt>
                <c:pt idx="41">
                  <c:v>5.1793064972429893E-2</c:v>
                </c:pt>
                <c:pt idx="42">
                  <c:v>6.9088363606440759E-2</c:v>
                </c:pt>
                <c:pt idx="43">
                  <c:v>9.044446611324311E-2</c:v>
                </c:pt>
                <c:pt idx="44">
                  <c:v>0.11619913407985553</c:v>
                </c:pt>
                <c:pt idx="45">
                  <c:v>0.14651010610804135</c:v>
                </c:pt>
                <c:pt idx="46">
                  <c:v>0.18129092843000974</c:v>
                </c:pt>
                <c:pt idx="47">
                  <c:v>0.22015490318441128</c:v>
                </c:pt>
                <c:pt idx="48">
                  <c:v>0.26237620763828118</c:v>
                </c:pt>
                <c:pt idx="49">
                  <c:v>0.30687699848630118</c:v>
                </c:pt>
                <c:pt idx="50">
                  <c:v>0.35224758475852025</c:v>
                </c:pt>
                <c:pt idx="51">
                  <c:v>0.39680351373869083</c:v>
                </c:pt>
                <c:pt idx="52">
                  <c:v>0.43867894816204289</c:v>
                </c:pt>
                <c:pt idx="53">
                  <c:v>0.47595059790417293</c:v>
                </c:pt>
                <c:pt idx="54">
                  <c:v>0.50678150742659278</c:v>
                </c:pt>
                <c:pt idx="55">
                  <c:v>0.52957008024243724</c:v>
                </c:pt>
                <c:pt idx="56">
                  <c:v>0.54308764205636773</c:v>
                </c:pt>
                <c:pt idx="57">
                  <c:v>0.54658813471411694</c:v>
                </c:pt>
                <c:pt idx="58">
                  <c:v>0.53987631902934807</c:v>
                </c:pt>
                <c:pt idx="59">
                  <c:v>0.52332581134251788</c:v>
                </c:pt>
                <c:pt idx="60">
                  <c:v>0.4978446354636023</c:v>
                </c:pt>
                <c:pt idx="61">
                  <c:v>0.46479270922268712</c:v>
                </c:pt>
                <c:pt idx="62">
                  <c:v>0.42586169799498147</c:v>
                </c:pt>
                <c:pt idx="63">
                  <c:v>0.3829319953302226</c:v>
                </c:pt>
                <c:pt idx="64">
                  <c:v>0.33792360298938051</c:v>
                </c:pt>
                <c:pt idx="65">
                  <c:v>0.2926571900493522</c:v>
                </c:pt>
                <c:pt idx="66">
                  <c:v>0.24873887671254924</c:v>
                </c:pt>
                <c:pt idx="67">
                  <c:v>0.20747794515013335</c:v>
                </c:pt>
                <c:pt idx="68">
                  <c:v>0.16984157419584267</c:v>
                </c:pt>
                <c:pt idx="69">
                  <c:v>0.13644570633241263</c:v>
                </c:pt>
                <c:pt idx="70">
                  <c:v>0.10757702756999168</c:v>
                </c:pt>
                <c:pt idx="71">
                  <c:v>8.3238262382143172E-2</c:v>
                </c:pt>
                <c:pt idx="72">
                  <c:v>6.3207741117771041E-2</c:v>
                </c:pt>
                <c:pt idx="73">
                  <c:v>4.7104384508914701E-2</c:v>
                </c:pt>
                <c:pt idx="74">
                  <c:v>3.4450552862479396E-2</c:v>
                </c:pt>
                <c:pt idx="75">
                  <c:v>2.4727195202641189E-2</c:v>
                </c:pt>
                <c:pt idx="76">
                  <c:v>1.7417961156698223E-2</c:v>
                </c:pt>
                <c:pt idx="77">
                  <c:v>1.2041028300795342E-2</c:v>
                </c:pt>
                <c:pt idx="78">
                  <c:v>8.1690891501812329E-3</c:v>
                </c:pt>
                <c:pt idx="79">
                  <c:v>5.4391056292532195E-3</c:v>
                </c:pt>
                <c:pt idx="80">
                  <c:v>3.5540632256701745E-3</c:v>
                </c:pt>
                <c:pt idx="81">
                  <c:v>2.2791169182182986E-3</c:v>
                </c:pt>
                <c:pt idx="82">
                  <c:v>1.4343391727338615E-3</c:v>
                </c:pt>
                <c:pt idx="83">
                  <c:v>8.8589227149041435E-4</c:v>
                </c:pt>
                <c:pt idx="84">
                  <c:v>5.3697462750683454E-4</c:v>
                </c:pt>
                <c:pt idx="85">
                  <c:v>3.1942611314480872E-4</c:v>
                </c:pt>
                <c:pt idx="86">
                  <c:v>1.8647940182366007E-4</c:v>
                </c:pt>
                <c:pt idx="87">
                  <c:v>1.0684030445424262E-4</c:v>
                </c:pt>
                <c:pt idx="88">
                  <c:v>6.0073531802319824E-5</c:v>
                </c:pt>
                <c:pt idx="89">
                  <c:v>3.3149349686432016E-5</c:v>
                </c:pt>
                <c:pt idx="90">
                  <c:v>1.7951909884805126E-5</c:v>
                </c:pt>
                <c:pt idx="91">
                  <c:v>9.5409167203708938E-6</c:v>
                </c:pt>
                <c:pt idx="92">
                  <c:v>4.9763778641785271E-6</c:v>
                </c:pt>
                <c:pt idx="93">
                  <c:v>2.5473017452566929E-6</c:v>
                </c:pt>
                <c:pt idx="94">
                  <c:v>1.2796501022588794E-6</c:v>
                </c:pt>
                <c:pt idx="95">
                  <c:v>6.3087871811981202E-7</c:v>
                </c:pt>
                <c:pt idx="96">
                  <c:v>3.0524201925881512E-7</c:v>
                </c:pt>
                <c:pt idx="97">
                  <c:v>1.4493943280633424E-7</c:v>
                </c:pt>
                <c:pt idx="98">
                  <c:v>6.7541794646367974E-8</c:v>
                </c:pt>
                <c:pt idx="99">
                  <c:v>3.0888899356356545E-8</c:v>
                </c:pt>
                <c:pt idx="100">
                  <c:v>1.3863601623856138E-8</c:v>
                </c:pt>
                <c:pt idx="101">
                  <c:v>6.1065160917018268E-9</c:v>
                </c:pt>
                <c:pt idx="102">
                  <c:v>2.6397010216139786E-9</c:v>
                </c:pt>
                <c:pt idx="103">
                  <c:v>1.1198497931907463E-9</c:v>
                </c:pt>
                <c:pt idx="104">
                  <c:v>4.6623900876505612E-10</c:v>
                </c:pt>
                <c:pt idx="105">
                  <c:v>1.9050274522224796E-10</c:v>
                </c:pt>
                <c:pt idx="106">
                  <c:v>7.6390203869659996E-11</c:v>
                </c:pt>
                <c:pt idx="107">
                  <c:v>3.0062001956733035E-11</c:v>
                </c:pt>
                <c:pt idx="108">
                  <c:v>1.1610259517993458E-11</c:v>
                </c:pt>
                <c:pt idx="109">
                  <c:v>4.4005783225936719E-12</c:v>
                </c:pt>
                <c:pt idx="110">
                  <c:v>1.6368971093362024E-12</c:v>
                </c:pt>
                <c:pt idx="111">
                  <c:v>5.9755351782638057E-13</c:v>
                </c:pt>
                <c:pt idx="112">
                  <c:v>2.1407996848430442E-13</c:v>
                </c:pt>
                <c:pt idx="113">
                  <c:v>7.5269504288829889E-14</c:v>
                </c:pt>
                <c:pt idx="114">
                  <c:v>2.5972028966853724E-14</c:v>
                </c:pt>
                <c:pt idx="115">
                  <c:v>8.7950132949836835E-15</c:v>
                </c:pt>
                <c:pt idx="116">
                  <c:v>2.9228795654555237E-15</c:v>
                </c:pt>
                <c:pt idx="117">
                  <c:v>9.5329900726234649E-16</c:v>
                </c:pt>
                <c:pt idx="118">
                  <c:v>3.0513439153753791E-16</c:v>
                </c:pt>
                <c:pt idx="119">
                  <c:v>9.5851072630842379E-17</c:v>
                </c:pt>
                <c:pt idx="120">
                  <c:v>2.9549258956777378E-17</c:v>
                </c:pt>
                <c:pt idx="121">
                  <c:v>8.940051277367212E-18</c:v>
                </c:pt>
                <c:pt idx="122">
                  <c:v>2.6544663517434569E-18</c:v>
                </c:pt>
                <c:pt idx="123">
                  <c:v>7.7349629596335829E-19</c:v>
                </c:pt>
                <c:pt idx="124">
                  <c:v>2.2119894491835263E-19</c:v>
                </c:pt>
                <c:pt idx="125">
                  <c:v>6.2079993520686205E-20</c:v>
                </c:pt>
                <c:pt idx="126">
                  <c:v>1.7098738628284199E-20</c:v>
                </c:pt>
                <c:pt idx="127">
                  <c:v>4.6218972196144977E-21</c:v>
                </c:pt>
                <c:pt idx="128">
                  <c:v>1.2260841899745076E-21</c:v>
                </c:pt>
                <c:pt idx="129">
                  <c:v>3.1920089484913565E-22</c:v>
                </c:pt>
                <c:pt idx="130">
                  <c:v>8.155520937560978E-23</c:v>
                </c:pt>
                <c:pt idx="131">
                  <c:v>2.0449519733681867E-23</c:v>
                </c:pt>
                <c:pt idx="132">
                  <c:v>5.0322049164712496E-24</c:v>
                </c:pt>
                <c:pt idx="133">
                  <c:v>1.2152827166772336E-24</c:v>
                </c:pt>
                <c:pt idx="134">
                  <c:v>2.8803159172773155E-25</c:v>
                </c:pt>
                <c:pt idx="135">
                  <c:v>6.6995668703663395E-26</c:v>
                </c:pt>
                <c:pt idx="136">
                  <c:v>1.5293156300897987E-26</c:v>
                </c:pt>
                <c:pt idx="137">
                  <c:v>3.4260313057641293E-27</c:v>
                </c:pt>
                <c:pt idx="138">
                  <c:v>7.5323297790144767E-28</c:v>
                </c:pt>
                <c:pt idx="139">
                  <c:v>1.6252161295637948E-28</c:v>
                </c:pt>
                <c:pt idx="140">
                  <c:v>3.4414124123516821E-29</c:v>
                </c:pt>
                <c:pt idx="141">
                  <c:v>7.1516477710324408E-30</c:v>
                </c:pt>
                <c:pt idx="142">
                  <c:v>1.4585432495980838E-30</c:v>
                </c:pt>
                <c:pt idx="143">
                  <c:v>2.9192837212874258E-31</c:v>
                </c:pt>
                <c:pt idx="144">
                  <c:v>5.7342562746652964E-32</c:v>
                </c:pt>
                <c:pt idx="145">
                  <c:v>1.1054056764404448E-32</c:v>
                </c:pt>
                <c:pt idx="146">
                  <c:v>2.0912698747270895E-33</c:v>
                </c:pt>
                <c:pt idx="147">
                  <c:v>3.8827754172365277E-34</c:v>
                </c:pt>
                <c:pt idx="148">
                  <c:v>7.0748666792729743E-35</c:v>
                </c:pt>
                <c:pt idx="149">
                  <c:v>1.2651384304898684E-35</c:v>
                </c:pt>
                <c:pt idx="150">
                  <c:v>2.2202487553354792E-36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46-4953-AEE4-12407F85F211}"/>
            </c:ext>
          </c:extLst>
        </c:ser>
        <c:ser>
          <c:idx val="2"/>
          <c:order val="1"/>
          <c:tx>
            <c:v>průměrný výsledek (vyučující)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test1a!$D$70:$D$71</c:f>
              <c:numCache>
                <c:formatCode>0.0</c:formatCode>
                <c:ptCount val="2"/>
                <c:pt idx="0">
                  <c:v>7.7631578947368425</c:v>
                </c:pt>
                <c:pt idx="1">
                  <c:v>7.7631578947368425</c:v>
                </c:pt>
              </c:numCache>
            </c:numRef>
          </c:xVal>
          <c:yVal>
            <c:numRef>
              <c:f>test1a!$E$70:$E$71</c:f>
              <c:numCache>
                <c:formatCode>General</c:formatCode>
                <c:ptCount val="2"/>
                <c:pt idx="0">
                  <c:v>0</c:v>
                </c:pt>
                <c:pt idx="1">
                  <c:v>0.55000000000000004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46-4953-AEE4-12407F85F211}"/>
            </c:ext>
          </c:extLst>
        </c:ser>
        <c:ser>
          <c:idx val="1"/>
          <c:order val="2"/>
          <c:tx>
            <c:strRef>
              <c:f>test1a!$C$68</c:f>
              <c:strCache>
                <c:ptCount val="1"/>
                <c:pt idx="0">
                  <c:v>µ - σ</c:v>
                </c:pt>
              </c:strCache>
            </c:strRef>
          </c:tx>
          <c:spPr>
            <a:ln w="19050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test1a!$D$68:$D$69</c:f>
              <c:numCache>
                <c:formatCode>0.0</c:formatCode>
                <c:ptCount val="2"/>
                <c:pt idx="0">
                  <c:v>6.9078609993158944</c:v>
                </c:pt>
                <c:pt idx="1">
                  <c:v>6.9078609993158944</c:v>
                </c:pt>
              </c:numCache>
            </c:numRef>
          </c:xVal>
          <c:yVal>
            <c:numRef>
              <c:f>test1a!$E$68:$E$69</c:f>
              <c:numCache>
                <c:formatCode>General</c:formatCode>
                <c:ptCount val="2"/>
                <c:pt idx="0">
                  <c:v>0</c:v>
                </c:pt>
                <c:pt idx="1">
                  <c:v>0.53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46-4953-AEE4-12407F85F211}"/>
            </c:ext>
          </c:extLst>
        </c:ser>
        <c:ser>
          <c:idx val="3"/>
          <c:order val="3"/>
          <c:tx>
            <c:strRef>
              <c:f>test1a!$C$72</c:f>
              <c:strCache>
                <c:ptCount val="1"/>
                <c:pt idx="0">
                  <c:v>µ + σ</c:v>
                </c:pt>
              </c:strCache>
            </c:strRef>
          </c:tx>
          <c:spPr>
            <a:ln w="19050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test1a!$D$72:$D$73</c:f>
              <c:numCache>
                <c:formatCode>0.0</c:formatCode>
                <c:ptCount val="2"/>
                <c:pt idx="0">
                  <c:v>8.6184547901577915</c:v>
                </c:pt>
                <c:pt idx="1">
                  <c:v>8.6184547901577915</c:v>
                </c:pt>
              </c:numCache>
            </c:numRef>
          </c:xVal>
          <c:yVal>
            <c:numRef>
              <c:f>test1a!$E$72:$E$73</c:f>
              <c:numCache>
                <c:formatCode>General</c:formatCode>
                <c:ptCount val="2"/>
                <c:pt idx="0">
                  <c:v>0</c:v>
                </c:pt>
                <c:pt idx="1">
                  <c:v>0.53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B46-4953-AEE4-12407F85F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7799288"/>
        <c:axId val="827795680"/>
      </c:scatterChart>
      <c:valAx>
        <c:axId val="827799288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průměrný počet bodů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7795680"/>
        <c:crosses val="autoZero"/>
        <c:crossBetween val="midCat"/>
        <c:majorUnit val="1"/>
        <c:minorUnit val="0.5"/>
      </c:valAx>
      <c:valAx>
        <c:axId val="82779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f(t|H</a:t>
                </a:r>
                <a:r>
                  <a:rPr lang="cs-CZ" sz="1400" baseline="-25000">
                    <a:solidFill>
                      <a:schemeClr val="tx1"/>
                    </a:solidFill>
                  </a:rPr>
                  <a:t>0</a:t>
                </a:r>
                <a:r>
                  <a:rPr lang="cs-CZ" sz="140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7799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600">
                <a:solidFill>
                  <a:schemeClr val="tx1"/>
                </a:solidFill>
              </a:rPr>
              <a:t>Test bodování testu 1a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Průměrný výsledek (studenti)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test1a!$I$41:$I$191</c:f>
              <c:numCache>
                <c:formatCode>General</c:formatCode>
                <c:ptCount val="1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</c:numCache>
            </c:numRef>
          </c:xVal>
          <c:yVal>
            <c:numRef>
              <c:f>test1a!$J$41:$J$191</c:f>
              <c:numCache>
                <c:formatCode>General</c:formatCode>
                <c:ptCount val="151"/>
                <c:pt idx="0">
                  <c:v>3.6418117805916156E-14</c:v>
                </c:pt>
                <c:pt idx="1">
                  <c:v>1.0491921469657135E-13</c:v>
                </c:pt>
                <c:pt idx="2">
                  <c:v>2.9664454409864081E-13</c:v>
                </c:pt>
                <c:pt idx="3">
                  <c:v>8.2311686109631685E-13</c:v>
                </c:pt>
                <c:pt idx="4">
                  <c:v>2.241457093701268E-12</c:v>
                </c:pt>
                <c:pt idx="5">
                  <c:v>5.99022535221218E-12</c:v>
                </c:pt>
                <c:pt idx="6">
                  <c:v>1.5710850309623309E-11</c:v>
                </c:pt>
                <c:pt idx="7">
                  <c:v>4.0438963882085754E-11</c:v>
                </c:pt>
                <c:pt idx="8">
                  <c:v>1.0215135872210228E-10</c:v>
                </c:pt>
                <c:pt idx="9">
                  <c:v>2.5323986569007198E-10</c:v>
                </c:pt>
                <c:pt idx="10">
                  <c:v>6.1611786306709619E-10</c:v>
                </c:pt>
                <c:pt idx="11">
                  <c:v>1.4710902780785392E-9</c:v>
                </c:pt>
                <c:pt idx="12">
                  <c:v>3.4471378363536973E-9</c:v>
                </c:pt>
                <c:pt idx="13">
                  <c:v>7.9272357193898492E-9</c:v>
                </c:pt>
                <c:pt idx="14">
                  <c:v>1.7890756064292298E-8</c:v>
                </c:pt>
                <c:pt idx="15">
                  <c:v>3.9625925184576109E-8</c:v>
                </c:pt>
                <c:pt idx="16">
                  <c:v>8.6133864978822041E-8</c:v>
                </c:pt>
                <c:pt idx="17">
                  <c:v>1.8374361402796811E-7</c:v>
                </c:pt>
                <c:pt idx="18">
                  <c:v>3.8467536292533118E-7</c:v>
                </c:pt>
                <c:pt idx="19">
                  <c:v>7.9035151333304464E-7</c:v>
                </c:pt>
                <c:pt idx="20">
                  <c:v>1.5936392048201295E-6</c:v>
                </c:pt>
                <c:pt idx="21">
                  <c:v>3.15357758614512E-6</c:v>
                </c:pt>
                <c:pt idx="22">
                  <c:v>6.1243617334913157E-6</c:v>
                </c:pt>
                <c:pt idx="23">
                  <c:v>1.1672447984652666E-5</c:v>
                </c:pt>
                <c:pt idx="24">
                  <c:v>2.1832670444702309E-5</c:v>
                </c:pt>
                <c:pt idx="25">
                  <c:v>4.0077033756161077E-5</c:v>
                </c:pt>
                <c:pt idx="26">
                  <c:v>7.21984843209987E-5</c:v>
                </c:pt>
                <c:pt idx="27">
                  <c:v>1.2764517100537145E-4</c:v>
                </c:pt>
                <c:pt idx="28">
                  <c:v>2.2147489147877948E-4</c:v>
                </c:pt>
                <c:pt idx="29">
                  <c:v>3.7712767582437205E-4</c:v>
                </c:pt>
                <c:pt idx="30">
                  <c:v>6.3022570203931469E-4</c:v>
                </c:pt>
                <c:pt idx="31">
                  <c:v>1.0335883743765985E-3</c:v>
                </c:pt>
                <c:pt idx="32">
                  <c:v>1.6635770481465925E-3</c:v>
                </c:pt>
                <c:pt idx="33">
                  <c:v>2.6277377672301546E-3</c:v>
                </c:pt>
                <c:pt idx="34">
                  <c:v>4.0734737793151317E-3</c:v>
                </c:pt>
                <c:pt idx="35">
                  <c:v>6.1971445493365111E-3</c:v>
                </c:pt>
                <c:pt idx="36">
                  <c:v>9.2525646090805772E-3</c:v>
                </c:pt>
                <c:pt idx="37">
                  <c:v>1.355740049246964E-2</c:v>
                </c:pt>
                <c:pt idx="38">
                  <c:v>1.9495506539154425E-2</c:v>
                </c:pt>
                <c:pt idx="39">
                  <c:v>2.7512903240998927E-2</c:v>
                </c:pt>
                <c:pt idx="40">
                  <c:v>3.8105013249839344E-2</c:v>
                </c:pt>
                <c:pt idx="41">
                  <c:v>5.1793064972429893E-2</c:v>
                </c:pt>
                <c:pt idx="42">
                  <c:v>6.9088363606440759E-2</c:v>
                </c:pt>
                <c:pt idx="43">
                  <c:v>9.044446611324311E-2</c:v>
                </c:pt>
                <c:pt idx="44">
                  <c:v>0.11619913407985553</c:v>
                </c:pt>
                <c:pt idx="45">
                  <c:v>0.14651010610804135</c:v>
                </c:pt>
                <c:pt idx="46">
                  <c:v>0.18129092843000974</c:v>
                </c:pt>
                <c:pt idx="47">
                  <c:v>0.22015490318441128</c:v>
                </c:pt>
                <c:pt idx="48">
                  <c:v>0.26237620763828118</c:v>
                </c:pt>
                <c:pt idx="49">
                  <c:v>0.30687699848630118</c:v>
                </c:pt>
                <c:pt idx="50">
                  <c:v>0.35224758475852025</c:v>
                </c:pt>
                <c:pt idx="51">
                  <c:v>0.39680351373869083</c:v>
                </c:pt>
                <c:pt idx="52">
                  <c:v>0.43867894816204289</c:v>
                </c:pt>
                <c:pt idx="53">
                  <c:v>0.47595059790417293</c:v>
                </c:pt>
                <c:pt idx="54">
                  <c:v>0.50678150742659278</c:v>
                </c:pt>
                <c:pt idx="55">
                  <c:v>0.52957008024243724</c:v>
                </c:pt>
                <c:pt idx="56">
                  <c:v>0.54308764205636773</c:v>
                </c:pt>
                <c:pt idx="57">
                  <c:v>0.54658813471411694</c:v>
                </c:pt>
                <c:pt idx="58">
                  <c:v>0.53987631902934807</c:v>
                </c:pt>
                <c:pt idx="59">
                  <c:v>0.52332581134251788</c:v>
                </c:pt>
                <c:pt idx="60">
                  <c:v>0.4978446354636023</c:v>
                </c:pt>
                <c:pt idx="61">
                  <c:v>0.46479270922268712</c:v>
                </c:pt>
                <c:pt idx="62">
                  <c:v>0.42586169799498147</c:v>
                </c:pt>
                <c:pt idx="63">
                  <c:v>0.3829319953302226</c:v>
                </c:pt>
                <c:pt idx="64">
                  <c:v>0.33792360298938051</c:v>
                </c:pt>
                <c:pt idx="65">
                  <c:v>0.2926571900493522</c:v>
                </c:pt>
                <c:pt idx="66">
                  <c:v>0.24873887671254924</c:v>
                </c:pt>
                <c:pt idx="67">
                  <c:v>0.20747794515013335</c:v>
                </c:pt>
                <c:pt idx="68">
                  <c:v>0.16984157419584267</c:v>
                </c:pt>
                <c:pt idx="69">
                  <c:v>0.13644570633241263</c:v>
                </c:pt>
                <c:pt idx="70">
                  <c:v>0.10757702756999168</c:v>
                </c:pt>
                <c:pt idx="71">
                  <c:v>8.3238262382143172E-2</c:v>
                </c:pt>
                <c:pt idx="72">
                  <c:v>6.3207741117771041E-2</c:v>
                </c:pt>
                <c:pt idx="73">
                  <c:v>4.7104384508914701E-2</c:v>
                </c:pt>
                <c:pt idx="74">
                  <c:v>3.4450552862479396E-2</c:v>
                </c:pt>
                <c:pt idx="75">
                  <c:v>2.4727195202641189E-2</c:v>
                </c:pt>
                <c:pt idx="76">
                  <c:v>1.7417961156698223E-2</c:v>
                </c:pt>
                <c:pt idx="77">
                  <c:v>1.2041028300795342E-2</c:v>
                </c:pt>
                <c:pt idx="78">
                  <c:v>8.1690891501812329E-3</c:v>
                </c:pt>
                <c:pt idx="79">
                  <c:v>5.4391056292532195E-3</c:v>
                </c:pt>
                <c:pt idx="80">
                  <c:v>3.5540632256701745E-3</c:v>
                </c:pt>
                <c:pt idx="81">
                  <c:v>2.2791169182182986E-3</c:v>
                </c:pt>
                <c:pt idx="82">
                  <c:v>1.4343391727338615E-3</c:v>
                </c:pt>
                <c:pt idx="83">
                  <c:v>8.8589227149041435E-4</c:v>
                </c:pt>
                <c:pt idx="84">
                  <c:v>5.3697462750683454E-4</c:v>
                </c:pt>
                <c:pt idx="85">
                  <c:v>3.1942611314480872E-4</c:v>
                </c:pt>
                <c:pt idx="86">
                  <c:v>1.8647940182366007E-4</c:v>
                </c:pt>
                <c:pt idx="87">
                  <c:v>1.0684030445424262E-4</c:v>
                </c:pt>
                <c:pt idx="88">
                  <c:v>6.0073531802319824E-5</c:v>
                </c:pt>
                <c:pt idx="89">
                  <c:v>3.3149349686432016E-5</c:v>
                </c:pt>
                <c:pt idx="90">
                  <c:v>1.7951909884805126E-5</c:v>
                </c:pt>
                <c:pt idx="91">
                  <c:v>9.5409167203708938E-6</c:v>
                </c:pt>
                <c:pt idx="92">
                  <c:v>4.9763778641785271E-6</c:v>
                </c:pt>
                <c:pt idx="93">
                  <c:v>2.5473017452566929E-6</c:v>
                </c:pt>
                <c:pt idx="94">
                  <c:v>1.2796501022588794E-6</c:v>
                </c:pt>
                <c:pt idx="95">
                  <c:v>6.3087871811981202E-7</c:v>
                </c:pt>
                <c:pt idx="96">
                  <c:v>3.0524201925881512E-7</c:v>
                </c:pt>
                <c:pt idx="97">
                  <c:v>1.4493943280633424E-7</c:v>
                </c:pt>
                <c:pt idx="98">
                  <c:v>6.7541794646367974E-8</c:v>
                </c:pt>
                <c:pt idx="99">
                  <c:v>3.0888899356356545E-8</c:v>
                </c:pt>
                <c:pt idx="100">
                  <c:v>1.3863601623856138E-8</c:v>
                </c:pt>
                <c:pt idx="101">
                  <c:v>6.1065160917018268E-9</c:v>
                </c:pt>
                <c:pt idx="102">
                  <c:v>2.6397010216139786E-9</c:v>
                </c:pt>
                <c:pt idx="103">
                  <c:v>1.1198497931907463E-9</c:v>
                </c:pt>
                <c:pt idx="104">
                  <c:v>4.6623900876505612E-10</c:v>
                </c:pt>
                <c:pt idx="105">
                  <c:v>1.9050274522224796E-10</c:v>
                </c:pt>
                <c:pt idx="106">
                  <c:v>7.6390203869659996E-11</c:v>
                </c:pt>
                <c:pt idx="107">
                  <c:v>3.0062001956733035E-11</c:v>
                </c:pt>
                <c:pt idx="108">
                  <c:v>1.1610259517993458E-11</c:v>
                </c:pt>
                <c:pt idx="109">
                  <c:v>4.4005783225936719E-12</c:v>
                </c:pt>
                <c:pt idx="110">
                  <c:v>1.6368971093362024E-12</c:v>
                </c:pt>
                <c:pt idx="111">
                  <c:v>5.9755351782638057E-13</c:v>
                </c:pt>
                <c:pt idx="112">
                  <c:v>2.1407996848430442E-13</c:v>
                </c:pt>
                <c:pt idx="113">
                  <c:v>7.5269504288829889E-14</c:v>
                </c:pt>
                <c:pt idx="114">
                  <c:v>2.5972028966853724E-14</c:v>
                </c:pt>
                <c:pt idx="115">
                  <c:v>8.7950132949836835E-15</c:v>
                </c:pt>
                <c:pt idx="116">
                  <c:v>2.9228795654555237E-15</c:v>
                </c:pt>
                <c:pt idx="117">
                  <c:v>9.5329900726234649E-16</c:v>
                </c:pt>
                <c:pt idx="118">
                  <c:v>3.0513439153753791E-16</c:v>
                </c:pt>
                <c:pt idx="119">
                  <c:v>9.5851072630842379E-17</c:v>
                </c:pt>
                <c:pt idx="120">
                  <c:v>2.9549258956777378E-17</c:v>
                </c:pt>
                <c:pt idx="121">
                  <c:v>8.940051277367212E-18</c:v>
                </c:pt>
                <c:pt idx="122">
                  <c:v>2.6544663517434569E-18</c:v>
                </c:pt>
                <c:pt idx="123">
                  <c:v>7.7349629596335829E-19</c:v>
                </c:pt>
                <c:pt idx="124">
                  <c:v>2.2119894491835263E-19</c:v>
                </c:pt>
                <c:pt idx="125">
                  <c:v>6.2079993520686205E-20</c:v>
                </c:pt>
                <c:pt idx="126">
                  <c:v>1.7098738628284199E-20</c:v>
                </c:pt>
                <c:pt idx="127">
                  <c:v>4.6218972196144977E-21</c:v>
                </c:pt>
                <c:pt idx="128">
                  <c:v>1.2260841899745076E-21</c:v>
                </c:pt>
                <c:pt idx="129">
                  <c:v>3.1920089484913565E-22</c:v>
                </c:pt>
                <c:pt idx="130">
                  <c:v>8.155520937560978E-23</c:v>
                </c:pt>
                <c:pt idx="131">
                  <c:v>2.0449519733681867E-23</c:v>
                </c:pt>
                <c:pt idx="132">
                  <c:v>5.0322049164712496E-24</c:v>
                </c:pt>
                <c:pt idx="133">
                  <c:v>1.2152827166772336E-24</c:v>
                </c:pt>
                <c:pt idx="134">
                  <c:v>2.8803159172773155E-25</c:v>
                </c:pt>
                <c:pt idx="135">
                  <c:v>6.6995668703663395E-26</c:v>
                </c:pt>
                <c:pt idx="136">
                  <c:v>1.5293156300897987E-26</c:v>
                </c:pt>
                <c:pt idx="137">
                  <c:v>3.4260313057641293E-27</c:v>
                </c:pt>
                <c:pt idx="138">
                  <c:v>7.5323297790144767E-28</c:v>
                </c:pt>
                <c:pt idx="139">
                  <c:v>1.6252161295637948E-28</c:v>
                </c:pt>
                <c:pt idx="140">
                  <c:v>3.4414124123516821E-29</c:v>
                </c:pt>
                <c:pt idx="141">
                  <c:v>7.1516477710324408E-30</c:v>
                </c:pt>
                <c:pt idx="142">
                  <c:v>1.4585432495980838E-30</c:v>
                </c:pt>
                <c:pt idx="143">
                  <c:v>2.9192837212874258E-31</c:v>
                </c:pt>
                <c:pt idx="144">
                  <c:v>5.7342562746652964E-32</c:v>
                </c:pt>
                <c:pt idx="145">
                  <c:v>1.1054056764404448E-32</c:v>
                </c:pt>
                <c:pt idx="146">
                  <c:v>2.0912698747270895E-33</c:v>
                </c:pt>
                <c:pt idx="147">
                  <c:v>3.8827754172365277E-34</c:v>
                </c:pt>
                <c:pt idx="148">
                  <c:v>7.0748666792729743E-35</c:v>
                </c:pt>
                <c:pt idx="149">
                  <c:v>1.2651384304898684E-35</c:v>
                </c:pt>
                <c:pt idx="150">
                  <c:v>2.2202487553354792E-36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46-4953-AEE4-12407F85F211}"/>
            </c:ext>
          </c:extLst>
        </c:ser>
        <c:ser>
          <c:idx val="2"/>
          <c:order val="1"/>
          <c:tx>
            <c:v>průměrný výsledek (vyučující)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test1a!$D$70:$D$71</c:f>
              <c:numCache>
                <c:formatCode>0.0</c:formatCode>
                <c:ptCount val="2"/>
                <c:pt idx="0">
                  <c:v>7.7631578947368425</c:v>
                </c:pt>
                <c:pt idx="1">
                  <c:v>7.7631578947368425</c:v>
                </c:pt>
              </c:numCache>
            </c:numRef>
          </c:xVal>
          <c:yVal>
            <c:numRef>
              <c:f>test1a!$E$70:$E$71</c:f>
              <c:numCache>
                <c:formatCode>General</c:formatCode>
                <c:ptCount val="2"/>
                <c:pt idx="0">
                  <c:v>0</c:v>
                </c:pt>
                <c:pt idx="1">
                  <c:v>0.55000000000000004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46-4953-AEE4-12407F85F211}"/>
            </c:ext>
          </c:extLst>
        </c:ser>
        <c:ser>
          <c:idx val="1"/>
          <c:order val="2"/>
          <c:tx>
            <c:strRef>
              <c:f>test1a!$C$68</c:f>
              <c:strCache>
                <c:ptCount val="1"/>
                <c:pt idx="0">
                  <c:v>µ - σ</c:v>
                </c:pt>
              </c:strCache>
            </c:strRef>
          </c:tx>
          <c:spPr>
            <a:ln w="19050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test1a!$D$68:$D$69</c:f>
              <c:numCache>
                <c:formatCode>0.0</c:formatCode>
                <c:ptCount val="2"/>
                <c:pt idx="0">
                  <c:v>6.9078609993158944</c:v>
                </c:pt>
                <c:pt idx="1">
                  <c:v>6.9078609993158944</c:v>
                </c:pt>
              </c:numCache>
            </c:numRef>
          </c:xVal>
          <c:yVal>
            <c:numRef>
              <c:f>test1a!$E$68:$E$69</c:f>
              <c:numCache>
                <c:formatCode>General</c:formatCode>
                <c:ptCount val="2"/>
                <c:pt idx="0">
                  <c:v>0</c:v>
                </c:pt>
                <c:pt idx="1">
                  <c:v>0.53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46-4953-AEE4-12407F85F211}"/>
            </c:ext>
          </c:extLst>
        </c:ser>
        <c:ser>
          <c:idx val="3"/>
          <c:order val="3"/>
          <c:tx>
            <c:strRef>
              <c:f>test1a!$C$72</c:f>
              <c:strCache>
                <c:ptCount val="1"/>
                <c:pt idx="0">
                  <c:v>µ + σ</c:v>
                </c:pt>
              </c:strCache>
            </c:strRef>
          </c:tx>
          <c:spPr>
            <a:ln w="19050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test1a!$D$72:$D$73</c:f>
              <c:numCache>
                <c:formatCode>0.0</c:formatCode>
                <c:ptCount val="2"/>
                <c:pt idx="0">
                  <c:v>8.6184547901577915</c:v>
                </c:pt>
                <c:pt idx="1">
                  <c:v>8.6184547901577915</c:v>
                </c:pt>
              </c:numCache>
            </c:numRef>
          </c:xVal>
          <c:yVal>
            <c:numRef>
              <c:f>test1a!$E$72:$E$73</c:f>
              <c:numCache>
                <c:formatCode>General</c:formatCode>
                <c:ptCount val="2"/>
                <c:pt idx="0">
                  <c:v>0</c:v>
                </c:pt>
                <c:pt idx="1">
                  <c:v>0.53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B46-4953-AEE4-12407F85F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7799288"/>
        <c:axId val="827795680"/>
      </c:scatterChart>
      <c:valAx>
        <c:axId val="827799288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průměrný počet bodů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7795680"/>
        <c:crosses val="autoZero"/>
        <c:crossBetween val="midCat"/>
        <c:majorUnit val="1"/>
        <c:minorUnit val="0.5"/>
      </c:valAx>
      <c:valAx>
        <c:axId val="82779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f(t|H</a:t>
                </a:r>
                <a:r>
                  <a:rPr lang="cs-CZ" sz="1400" baseline="-25000">
                    <a:solidFill>
                      <a:schemeClr val="tx1"/>
                    </a:solidFill>
                  </a:rPr>
                  <a:t>0</a:t>
                </a:r>
                <a:r>
                  <a:rPr lang="cs-CZ" sz="140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7799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 sz="1600">
                <a:solidFill>
                  <a:schemeClr val="tx1"/>
                </a:solidFill>
              </a:rPr>
              <a:t>výsledky vs odhady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test1a!$T$41:$T$59</c:f>
              <c:numCache>
                <c:formatCode>General</c:formatCode>
                <c:ptCount val="19"/>
                <c:pt idx="0">
                  <c:v>1</c:v>
                </c:pt>
                <c:pt idx="1">
                  <c:v>8</c:v>
                </c:pt>
                <c:pt idx="2">
                  <c:v>4</c:v>
                </c:pt>
                <c:pt idx="3">
                  <c:v>2</c:v>
                </c:pt>
                <c:pt idx="4">
                  <c:v>7</c:v>
                </c:pt>
                <c:pt idx="5">
                  <c:v>7</c:v>
                </c:pt>
                <c:pt idx="6">
                  <c:v>8</c:v>
                </c:pt>
                <c:pt idx="7">
                  <c:v>5</c:v>
                </c:pt>
                <c:pt idx="8">
                  <c:v>2</c:v>
                </c:pt>
                <c:pt idx="9">
                  <c:v>6</c:v>
                </c:pt>
                <c:pt idx="10">
                  <c:v>9</c:v>
                </c:pt>
                <c:pt idx="11">
                  <c:v>5</c:v>
                </c:pt>
                <c:pt idx="12">
                  <c:v>5</c:v>
                </c:pt>
                <c:pt idx="13">
                  <c:v>12</c:v>
                </c:pt>
                <c:pt idx="14">
                  <c:v>10</c:v>
                </c:pt>
                <c:pt idx="15">
                  <c:v>0</c:v>
                </c:pt>
                <c:pt idx="16">
                  <c:v>6</c:v>
                </c:pt>
                <c:pt idx="17">
                  <c:v>3</c:v>
                </c:pt>
                <c:pt idx="18">
                  <c:v>8</c:v>
                </c:pt>
              </c:numCache>
            </c:numRef>
          </c:xVal>
          <c:yVal>
            <c:numRef>
              <c:f>test1a!$S$41:$S$59</c:f>
              <c:numCache>
                <c:formatCode>General</c:formatCode>
                <c:ptCount val="19"/>
                <c:pt idx="0">
                  <c:v>3.5</c:v>
                </c:pt>
                <c:pt idx="1">
                  <c:v>7.5</c:v>
                </c:pt>
                <c:pt idx="2">
                  <c:v>9</c:v>
                </c:pt>
                <c:pt idx="3">
                  <c:v>7.5</c:v>
                </c:pt>
                <c:pt idx="4">
                  <c:v>13</c:v>
                </c:pt>
                <c:pt idx="5">
                  <c:v>6.5</c:v>
                </c:pt>
                <c:pt idx="6">
                  <c:v>11.5</c:v>
                </c:pt>
                <c:pt idx="7">
                  <c:v>5</c:v>
                </c:pt>
                <c:pt idx="8">
                  <c:v>3</c:v>
                </c:pt>
                <c:pt idx="9">
                  <c:v>7.5</c:v>
                </c:pt>
                <c:pt idx="10">
                  <c:v>8</c:v>
                </c:pt>
                <c:pt idx="11">
                  <c:v>7.5</c:v>
                </c:pt>
                <c:pt idx="12">
                  <c:v>9.5</c:v>
                </c:pt>
                <c:pt idx="13">
                  <c:v>15</c:v>
                </c:pt>
                <c:pt idx="14">
                  <c:v>13</c:v>
                </c:pt>
                <c:pt idx="15">
                  <c:v>2</c:v>
                </c:pt>
                <c:pt idx="16">
                  <c:v>8</c:v>
                </c:pt>
                <c:pt idx="17">
                  <c:v>1.5</c:v>
                </c:pt>
                <c:pt idx="18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A66-4EFF-9818-ABE350C52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697984"/>
        <c:axId val="825699952"/>
      </c:scatterChart>
      <c:valAx>
        <c:axId val="825697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odhady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9952"/>
        <c:crosses val="autoZero"/>
        <c:crossBetween val="midCat"/>
        <c:majorUnit val="3"/>
        <c:minorUnit val="1"/>
      </c:valAx>
      <c:valAx>
        <c:axId val="825699952"/>
        <c:scaling>
          <c:orientation val="minMax"/>
          <c:max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7984"/>
        <c:crosses val="autoZero"/>
        <c:crossBetween val="midCat"/>
        <c:majorUnit val="3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výsledky vs boty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test1a!$U$41:$U$59</c:f>
              <c:numCache>
                <c:formatCode>General</c:formatCode>
                <c:ptCount val="19"/>
                <c:pt idx="0">
                  <c:v>44</c:v>
                </c:pt>
                <c:pt idx="1">
                  <c:v>40</c:v>
                </c:pt>
                <c:pt idx="2">
                  <c:v>38</c:v>
                </c:pt>
                <c:pt idx="3">
                  <c:v>36</c:v>
                </c:pt>
                <c:pt idx="4">
                  <c:v>48</c:v>
                </c:pt>
                <c:pt idx="5">
                  <c:v>42</c:v>
                </c:pt>
                <c:pt idx="6">
                  <c:v>43</c:v>
                </c:pt>
                <c:pt idx="7">
                  <c:v>44.5</c:v>
                </c:pt>
                <c:pt idx="8">
                  <c:v>39</c:v>
                </c:pt>
                <c:pt idx="9">
                  <c:v>41.5</c:v>
                </c:pt>
                <c:pt idx="10">
                  <c:v>41</c:v>
                </c:pt>
                <c:pt idx="11">
                  <c:v>45</c:v>
                </c:pt>
                <c:pt idx="12">
                  <c:v>46.5</c:v>
                </c:pt>
                <c:pt idx="13">
                  <c:v>41</c:v>
                </c:pt>
                <c:pt idx="14">
                  <c:v>43</c:v>
                </c:pt>
                <c:pt idx="15">
                  <c:v>40</c:v>
                </c:pt>
                <c:pt idx="16">
                  <c:v>42</c:v>
                </c:pt>
                <c:pt idx="17">
                  <c:v>45</c:v>
                </c:pt>
                <c:pt idx="18">
                  <c:v>43</c:v>
                </c:pt>
              </c:numCache>
            </c:numRef>
          </c:xVal>
          <c:yVal>
            <c:numRef>
              <c:f>test1a!$S$41:$S$59</c:f>
              <c:numCache>
                <c:formatCode>General</c:formatCode>
                <c:ptCount val="19"/>
                <c:pt idx="0">
                  <c:v>3.5</c:v>
                </c:pt>
                <c:pt idx="1">
                  <c:v>7.5</c:v>
                </c:pt>
                <c:pt idx="2">
                  <c:v>9</c:v>
                </c:pt>
                <c:pt idx="3">
                  <c:v>7.5</c:v>
                </c:pt>
                <c:pt idx="4">
                  <c:v>13</c:v>
                </c:pt>
                <c:pt idx="5">
                  <c:v>6.5</c:v>
                </c:pt>
                <c:pt idx="6">
                  <c:v>11.5</c:v>
                </c:pt>
                <c:pt idx="7">
                  <c:v>5</c:v>
                </c:pt>
                <c:pt idx="8">
                  <c:v>3</c:v>
                </c:pt>
                <c:pt idx="9">
                  <c:v>7.5</c:v>
                </c:pt>
                <c:pt idx="10">
                  <c:v>8</c:v>
                </c:pt>
                <c:pt idx="11">
                  <c:v>7.5</c:v>
                </c:pt>
                <c:pt idx="12">
                  <c:v>9.5</c:v>
                </c:pt>
                <c:pt idx="13">
                  <c:v>15</c:v>
                </c:pt>
                <c:pt idx="14">
                  <c:v>13</c:v>
                </c:pt>
                <c:pt idx="15">
                  <c:v>2</c:v>
                </c:pt>
                <c:pt idx="16">
                  <c:v>8</c:v>
                </c:pt>
                <c:pt idx="17">
                  <c:v>1.5</c:v>
                </c:pt>
                <c:pt idx="18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82-4B09-9126-11BB281BB0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697984"/>
        <c:axId val="825699952"/>
      </c:scatterChart>
      <c:valAx>
        <c:axId val="825697984"/>
        <c:scaling>
          <c:orientation val="minMax"/>
          <c:max val="48"/>
          <c:min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boty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9952"/>
        <c:crosses val="autoZero"/>
        <c:crossBetween val="midCat"/>
        <c:majorUnit val="3"/>
        <c:minorUnit val="1"/>
      </c:valAx>
      <c:valAx>
        <c:axId val="825699952"/>
        <c:scaling>
          <c:orientation val="minMax"/>
          <c:max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7984"/>
        <c:crosses val="autoZero"/>
        <c:crossBetween val="midCat"/>
        <c:majorUnit val="3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odhady vs boty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xVal>
            <c:numRef>
              <c:f>test1a!$U$41:$U$59</c:f>
              <c:numCache>
                <c:formatCode>General</c:formatCode>
                <c:ptCount val="19"/>
                <c:pt idx="0">
                  <c:v>44</c:v>
                </c:pt>
                <c:pt idx="1">
                  <c:v>40</c:v>
                </c:pt>
                <c:pt idx="2">
                  <c:v>38</c:v>
                </c:pt>
                <c:pt idx="3">
                  <c:v>36</c:v>
                </c:pt>
                <c:pt idx="4">
                  <c:v>48</c:v>
                </c:pt>
                <c:pt idx="5">
                  <c:v>42</c:v>
                </c:pt>
                <c:pt idx="6">
                  <c:v>43</c:v>
                </c:pt>
                <c:pt idx="7">
                  <c:v>44.5</c:v>
                </c:pt>
                <c:pt idx="8">
                  <c:v>39</c:v>
                </c:pt>
                <c:pt idx="9">
                  <c:v>41.5</c:v>
                </c:pt>
                <c:pt idx="10">
                  <c:v>41</c:v>
                </c:pt>
                <c:pt idx="11">
                  <c:v>45</c:v>
                </c:pt>
                <c:pt idx="12">
                  <c:v>46.5</c:v>
                </c:pt>
                <c:pt idx="13">
                  <c:v>41</c:v>
                </c:pt>
                <c:pt idx="14">
                  <c:v>43</c:v>
                </c:pt>
                <c:pt idx="15">
                  <c:v>40</c:v>
                </c:pt>
                <c:pt idx="16">
                  <c:v>42</c:v>
                </c:pt>
                <c:pt idx="17">
                  <c:v>45</c:v>
                </c:pt>
                <c:pt idx="18">
                  <c:v>43</c:v>
                </c:pt>
              </c:numCache>
            </c:numRef>
          </c:xVal>
          <c:yVal>
            <c:numRef>
              <c:f>test1a!$T$41:$T$59</c:f>
              <c:numCache>
                <c:formatCode>General</c:formatCode>
                <c:ptCount val="19"/>
                <c:pt idx="0">
                  <c:v>1</c:v>
                </c:pt>
                <c:pt idx="1">
                  <c:v>8</c:v>
                </c:pt>
                <c:pt idx="2">
                  <c:v>4</c:v>
                </c:pt>
                <c:pt idx="3">
                  <c:v>2</c:v>
                </c:pt>
                <c:pt idx="4">
                  <c:v>7</c:v>
                </c:pt>
                <c:pt idx="5">
                  <c:v>7</c:v>
                </c:pt>
                <c:pt idx="6">
                  <c:v>8</c:v>
                </c:pt>
                <c:pt idx="7">
                  <c:v>5</c:v>
                </c:pt>
                <c:pt idx="8">
                  <c:v>2</c:v>
                </c:pt>
                <c:pt idx="9">
                  <c:v>6</c:v>
                </c:pt>
                <c:pt idx="10">
                  <c:v>9</c:v>
                </c:pt>
                <c:pt idx="11">
                  <c:v>5</c:v>
                </c:pt>
                <c:pt idx="12">
                  <c:v>5</c:v>
                </c:pt>
                <c:pt idx="13">
                  <c:v>12</c:v>
                </c:pt>
                <c:pt idx="14">
                  <c:v>10</c:v>
                </c:pt>
                <c:pt idx="15">
                  <c:v>0</c:v>
                </c:pt>
                <c:pt idx="16">
                  <c:v>6</c:v>
                </c:pt>
                <c:pt idx="17">
                  <c:v>3</c:v>
                </c:pt>
                <c:pt idx="18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92-4669-ACAD-25CE09C16A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697984"/>
        <c:axId val="825699952"/>
      </c:scatterChart>
      <c:valAx>
        <c:axId val="825697984"/>
        <c:scaling>
          <c:orientation val="minMax"/>
          <c:max val="48"/>
          <c:min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boty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9952"/>
        <c:crosses val="autoZero"/>
        <c:crossBetween val="midCat"/>
        <c:majorUnit val="3"/>
        <c:minorUnit val="1"/>
      </c:valAx>
      <c:valAx>
        <c:axId val="825699952"/>
        <c:scaling>
          <c:orientation val="minMax"/>
          <c:max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chemeClr val="tx1"/>
                    </a:solidFill>
                  </a:rPr>
                  <a:t>odhady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25697984"/>
        <c:crosses val="autoZero"/>
        <c:crossBetween val="midCat"/>
        <c:majorUnit val="3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0.38428</cdr:x>
      <cdr:y>0.18619</cdr:y>
    </cdr:from>
    <cdr:to>
      <cdr:x>0.5557</cdr:x>
      <cdr:y>0.18619</cdr:y>
    </cdr:to>
    <cdr:cxnSp macro="">
      <cdr:nvCxnSpPr>
        <cdr:cNvPr id="2" name="Přímá spojnice se šipkou 1">
          <a:extLst xmlns:a="http://schemas.openxmlformats.org/drawingml/2006/main">
            <a:ext uri="{FF2B5EF4-FFF2-40B4-BE49-F238E27FC236}">
              <a16:creationId xmlns:a16="http://schemas.microsoft.com/office/drawing/2014/main" id="{95CE6B34-C909-D001-C4B9-FBCE83642C56}"/>
            </a:ext>
          </a:extLst>
        </cdr:cNvPr>
        <cdr:cNvCxnSpPr/>
      </cdr:nvCxnSpPr>
      <cdr:spPr>
        <a:xfrm xmlns:a="http://schemas.openxmlformats.org/drawingml/2006/main">
          <a:off x="1936746" y="603253"/>
          <a:ext cx="864000" cy="0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00B050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0.56634</cdr:x>
      <cdr:y>0.18423</cdr:y>
    </cdr:from>
    <cdr:to>
      <cdr:x>0.73777</cdr:x>
      <cdr:y>0.18423</cdr:y>
    </cdr:to>
    <cdr:cxnSp macro="">
      <cdr:nvCxnSpPr>
        <cdr:cNvPr id="3" name="Přímá spojnice se šipkou 2">
          <a:extLst xmlns:a="http://schemas.openxmlformats.org/drawingml/2006/main">
            <a:ext uri="{FF2B5EF4-FFF2-40B4-BE49-F238E27FC236}">
              <a16:creationId xmlns:a16="http://schemas.microsoft.com/office/drawing/2014/main" id="{D865D504-0664-FE3B-A604-8C185A6C329C}"/>
            </a:ext>
          </a:extLst>
        </cdr:cNvPr>
        <cdr:cNvCxnSpPr/>
      </cdr:nvCxnSpPr>
      <cdr:spPr>
        <a:xfrm xmlns:a="http://schemas.openxmlformats.org/drawingml/2006/main">
          <a:off x="2854336" y="596903"/>
          <a:ext cx="864000" cy="0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00B050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0.45043</cdr:x>
      <cdr:y>0.17149</cdr:y>
    </cdr:from>
    <cdr:to>
      <cdr:x>0.49578</cdr:x>
      <cdr:y>0.25674</cdr:y>
    </cdr:to>
    <cdr:sp macro="" textlink="">
      <cdr:nvSpPr>
        <cdr:cNvPr id="4" name="TextovéPole 1">
          <a:extLst xmlns:a="http://schemas.openxmlformats.org/drawingml/2006/main">
            <a:ext uri="{FF2B5EF4-FFF2-40B4-BE49-F238E27FC236}">
              <a16:creationId xmlns:a16="http://schemas.microsoft.com/office/drawing/2014/main" id="{DA501157-8213-64F6-66F6-B03318DEDB3B}"/>
            </a:ext>
          </a:extLst>
        </cdr:cNvPr>
        <cdr:cNvSpPr txBox="1"/>
      </cdr:nvSpPr>
      <cdr:spPr>
        <a:xfrm xmlns:a="http://schemas.openxmlformats.org/drawingml/2006/main">
          <a:off x="2270145" y="555623"/>
          <a:ext cx="228564" cy="276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36000" tIns="36000" rIns="36000" bIns="36000" rtlCol="0" anchor="ctr" anchorCtr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cs-CZ" sz="1800">
              <a:solidFill>
                <a:srgbClr val="00B050"/>
              </a:solidFill>
              <a:latin typeface="Symbol" panose="05050102010706020507" pitchFamily="18" charset="2"/>
            </a:rPr>
            <a:t>s</a:t>
          </a:r>
        </a:p>
      </cdr:txBody>
    </cdr:sp>
  </cdr:relSizeAnchor>
  <cdr:relSizeAnchor xmlns:cdr="http://schemas.openxmlformats.org/drawingml/2006/chartDrawing">
    <cdr:from>
      <cdr:x>0.62996</cdr:x>
      <cdr:y>0.16855</cdr:y>
    </cdr:from>
    <cdr:to>
      <cdr:x>0.67531</cdr:x>
      <cdr:y>0.2538</cdr:y>
    </cdr:to>
    <cdr:sp macro="" textlink="">
      <cdr:nvSpPr>
        <cdr:cNvPr id="5" name="TextovéPole 1">
          <a:extLst xmlns:a="http://schemas.openxmlformats.org/drawingml/2006/main">
            <a:ext uri="{FF2B5EF4-FFF2-40B4-BE49-F238E27FC236}">
              <a16:creationId xmlns:a16="http://schemas.microsoft.com/office/drawing/2014/main" id="{DA501157-8213-64F6-66F6-B03318DEDB3B}"/>
            </a:ext>
          </a:extLst>
        </cdr:cNvPr>
        <cdr:cNvSpPr txBox="1"/>
      </cdr:nvSpPr>
      <cdr:spPr>
        <a:xfrm xmlns:a="http://schemas.openxmlformats.org/drawingml/2006/main">
          <a:off x="3174986" y="546098"/>
          <a:ext cx="228564" cy="276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36000" tIns="36000" rIns="36000" bIns="36000" rtlCol="0" anchor="ctr" anchorCtr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cs-CZ" sz="1800">
              <a:solidFill>
                <a:srgbClr val="00B050"/>
              </a:solidFill>
              <a:latin typeface="Symbol" panose="05050102010706020507" pitchFamily="18" charset="2"/>
            </a:rPr>
            <a:t>s</a:t>
          </a:r>
        </a:p>
      </cdr:txBody>
    </cdr:sp>
  </cdr:relSizeAnchor>
  <cdr:relSizeAnchor xmlns:cdr="http://schemas.openxmlformats.org/drawingml/2006/chartDrawing">
    <cdr:from>
      <cdr:x>0.55248</cdr:x>
      <cdr:y>0.07742</cdr:y>
    </cdr:from>
    <cdr:to>
      <cdr:x>0.82965</cdr:x>
      <cdr:y>0.16268</cdr:y>
    </cdr:to>
    <cdr:sp macro="" textlink="">
      <cdr:nvSpPr>
        <cdr:cNvPr id="6" name="TextovéPole 1">
          <a:extLst xmlns:a="http://schemas.openxmlformats.org/drawingml/2006/main">
            <a:ext uri="{FF2B5EF4-FFF2-40B4-BE49-F238E27FC236}">
              <a16:creationId xmlns:a16="http://schemas.microsoft.com/office/drawing/2014/main" id="{DB716B63-3C00-0C78-762D-552ACC4D5BB6}"/>
            </a:ext>
          </a:extLst>
        </cdr:cNvPr>
        <cdr:cNvSpPr txBox="1"/>
      </cdr:nvSpPr>
      <cdr:spPr>
        <a:xfrm xmlns:a="http://schemas.openxmlformats.org/drawingml/2006/main">
          <a:off x="2784474" y="250838"/>
          <a:ext cx="1396987" cy="2762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36000" tIns="36000" rIns="36000" bIns="36000" rtlCol="0" anchor="ctr" anchorCtr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cs-CZ" sz="1600" baseline="0">
              <a:solidFill>
                <a:srgbClr val="00B050"/>
              </a:solidFill>
              <a:latin typeface="+mn-lt"/>
            </a:rPr>
            <a:t>x</a:t>
          </a:r>
          <a:r>
            <a:rPr lang="cs-CZ" sz="1600" baseline="-25000">
              <a:solidFill>
                <a:srgbClr val="00B050"/>
              </a:solidFill>
              <a:latin typeface="+mn-lt"/>
            </a:rPr>
            <a:t>exp</a:t>
          </a:r>
          <a:r>
            <a:rPr lang="cs-CZ" sz="1600" baseline="0">
              <a:solidFill>
                <a:srgbClr val="00B050"/>
              </a:solidFill>
              <a:latin typeface="+mn-lt"/>
            </a:rPr>
            <a:t> = 7.8 ± 3.7</a:t>
          </a:r>
          <a:r>
            <a:rPr lang="cs-CZ" sz="1600">
              <a:solidFill>
                <a:srgbClr val="00B050"/>
              </a:solidFill>
              <a:latin typeface="Symbol" panose="05050102010706020507" pitchFamily="18" charset="2"/>
            </a:rPr>
            <a:t> 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0.30868</cdr:x>
      <cdr:y>0.24793</cdr:y>
    </cdr:from>
    <cdr:to>
      <cdr:x>0.54439</cdr:x>
      <cdr:y>0.24793</cdr:y>
    </cdr:to>
    <cdr:cxnSp macro="">
      <cdr:nvCxnSpPr>
        <cdr:cNvPr id="2" name="Přímá spojnice se šipkou 1">
          <a:extLst xmlns:a="http://schemas.openxmlformats.org/drawingml/2006/main">
            <a:ext uri="{FF2B5EF4-FFF2-40B4-BE49-F238E27FC236}">
              <a16:creationId xmlns:a16="http://schemas.microsoft.com/office/drawing/2014/main" id="{95CE6B34-C909-D001-C4B9-FBCE83642C56}"/>
            </a:ext>
          </a:extLst>
        </cdr:cNvPr>
        <cdr:cNvCxnSpPr/>
      </cdr:nvCxnSpPr>
      <cdr:spPr>
        <a:xfrm xmlns:a="http://schemas.openxmlformats.org/drawingml/2006/main">
          <a:off x="1555746" y="803278"/>
          <a:ext cx="1188000" cy="0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00B050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0.55689</cdr:x>
      <cdr:y>0.24597</cdr:y>
    </cdr:from>
    <cdr:to>
      <cdr:x>0.7926</cdr:x>
      <cdr:y>0.24597</cdr:y>
    </cdr:to>
    <cdr:cxnSp macro="">
      <cdr:nvCxnSpPr>
        <cdr:cNvPr id="3" name="Přímá spojnice se šipkou 2">
          <a:extLst xmlns:a="http://schemas.openxmlformats.org/drawingml/2006/main">
            <a:ext uri="{FF2B5EF4-FFF2-40B4-BE49-F238E27FC236}">
              <a16:creationId xmlns:a16="http://schemas.microsoft.com/office/drawing/2014/main" id="{D865D504-0664-FE3B-A604-8C185A6C329C}"/>
            </a:ext>
          </a:extLst>
        </cdr:cNvPr>
        <cdr:cNvCxnSpPr/>
      </cdr:nvCxnSpPr>
      <cdr:spPr>
        <a:xfrm xmlns:a="http://schemas.openxmlformats.org/drawingml/2006/main">
          <a:off x="2806711" y="796928"/>
          <a:ext cx="1188000" cy="0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00B050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0.40318</cdr:x>
      <cdr:y>0.2391</cdr:y>
    </cdr:from>
    <cdr:to>
      <cdr:x>0.44853</cdr:x>
      <cdr:y>0.32435</cdr:y>
    </cdr:to>
    <cdr:sp macro="" textlink="">
      <cdr:nvSpPr>
        <cdr:cNvPr id="4" name="TextovéPole 1">
          <a:extLst xmlns:a="http://schemas.openxmlformats.org/drawingml/2006/main">
            <a:ext uri="{FF2B5EF4-FFF2-40B4-BE49-F238E27FC236}">
              <a16:creationId xmlns:a16="http://schemas.microsoft.com/office/drawing/2014/main" id="{DA501157-8213-64F6-66F6-B03318DEDB3B}"/>
            </a:ext>
          </a:extLst>
        </cdr:cNvPr>
        <cdr:cNvSpPr txBox="1"/>
      </cdr:nvSpPr>
      <cdr:spPr>
        <a:xfrm xmlns:a="http://schemas.openxmlformats.org/drawingml/2006/main">
          <a:off x="2032020" y="774698"/>
          <a:ext cx="228564" cy="276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36000" tIns="36000" rIns="36000" bIns="36000" rtlCol="0" anchor="ctr" anchorCtr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cs-CZ" sz="1800">
              <a:solidFill>
                <a:srgbClr val="00B050"/>
              </a:solidFill>
              <a:latin typeface="Symbol" panose="05050102010706020507" pitchFamily="18" charset="2"/>
            </a:rPr>
            <a:t>s</a:t>
          </a:r>
        </a:p>
      </cdr:txBody>
    </cdr:sp>
  </cdr:relSizeAnchor>
  <cdr:relSizeAnchor xmlns:cdr="http://schemas.openxmlformats.org/drawingml/2006/chartDrawing">
    <cdr:from>
      <cdr:x>0.65642</cdr:x>
      <cdr:y>0.2391</cdr:y>
    </cdr:from>
    <cdr:to>
      <cdr:x>0.70177</cdr:x>
      <cdr:y>0.32435</cdr:y>
    </cdr:to>
    <cdr:sp macro="" textlink="">
      <cdr:nvSpPr>
        <cdr:cNvPr id="5" name="TextovéPole 1">
          <a:extLst xmlns:a="http://schemas.openxmlformats.org/drawingml/2006/main">
            <a:ext uri="{FF2B5EF4-FFF2-40B4-BE49-F238E27FC236}">
              <a16:creationId xmlns:a16="http://schemas.microsoft.com/office/drawing/2014/main" id="{DA501157-8213-64F6-66F6-B03318DEDB3B}"/>
            </a:ext>
          </a:extLst>
        </cdr:cNvPr>
        <cdr:cNvSpPr txBox="1"/>
      </cdr:nvSpPr>
      <cdr:spPr>
        <a:xfrm xmlns:a="http://schemas.openxmlformats.org/drawingml/2006/main">
          <a:off x="3308336" y="774698"/>
          <a:ext cx="228564" cy="276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36000" tIns="36000" rIns="36000" bIns="36000" rtlCol="0" anchor="ctr" anchorCtr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cs-CZ" sz="1800">
              <a:solidFill>
                <a:srgbClr val="00B050"/>
              </a:solidFill>
              <a:latin typeface="Symbol" panose="05050102010706020507" pitchFamily="18" charset="2"/>
            </a:rPr>
            <a:t>s</a:t>
          </a:r>
        </a:p>
      </cdr:txBody>
    </cdr:sp>
  </cdr:relSizeAnchor>
  <cdr:relSizeAnchor xmlns:cdr="http://schemas.openxmlformats.org/drawingml/2006/chartDrawing">
    <cdr:from>
      <cdr:x>0.54114</cdr:x>
      <cdr:y>0.10388</cdr:y>
    </cdr:from>
    <cdr:to>
      <cdr:x>0.81832</cdr:x>
      <cdr:y>0.18914</cdr:y>
    </cdr:to>
    <cdr:sp macro="" textlink="">
      <cdr:nvSpPr>
        <cdr:cNvPr id="6" name="TextovéPole 1">
          <a:extLst xmlns:a="http://schemas.openxmlformats.org/drawingml/2006/main">
            <a:ext uri="{FF2B5EF4-FFF2-40B4-BE49-F238E27FC236}">
              <a16:creationId xmlns:a16="http://schemas.microsoft.com/office/drawing/2014/main" id="{DB716B63-3C00-0C78-762D-552ACC4D5BB6}"/>
            </a:ext>
          </a:extLst>
        </cdr:cNvPr>
        <cdr:cNvSpPr txBox="1"/>
      </cdr:nvSpPr>
      <cdr:spPr>
        <a:xfrm xmlns:a="http://schemas.openxmlformats.org/drawingml/2006/main">
          <a:off x="2727324" y="336563"/>
          <a:ext cx="1396987" cy="2762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36000" tIns="36000" rIns="36000" bIns="36000" rtlCol="0" anchor="ctr" anchorCtr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cs-CZ" sz="1600" baseline="0">
              <a:solidFill>
                <a:srgbClr val="00B050"/>
              </a:solidFill>
              <a:latin typeface="+mn-lt"/>
            </a:rPr>
            <a:t>x</a:t>
          </a:r>
          <a:r>
            <a:rPr lang="cs-CZ" sz="1600" baseline="-25000">
              <a:solidFill>
                <a:srgbClr val="00B050"/>
              </a:solidFill>
              <a:latin typeface="+mn-lt"/>
            </a:rPr>
            <a:t>exp</a:t>
          </a:r>
          <a:r>
            <a:rPr lang="cs-CZ" sz="1600" baseline="0">
              <a:solidFill>
                <a:srgbClr val="00B050"/>
              </a:solidFill>
              <a:latin typeface="+mn-lt"/>
            </a:rPr>
            <a:t> = 7.5 ± 5.0</a:t>
          </a:r>
          <a:r>
            <a:rPr lang="cs-CZ" sz="1600">
              <a:solidFill>
                <a:srgbClr val="00B050"/>
              </a:solidFill>
              <a:latin typeface="Symbol" panose="05050102010706020507" pitchFamily="18" charset="2"/>
            </a:rPr>
            <a:t>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14 testů, 12 sad dat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9763-09CA-4508-BD53-83503CD33983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828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3.xml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chart" Target="../charts/chart25.xml"/><Relationship Id="rId4" Type="http://schemas.openxmlformats.org/officeDocument/2006/relationships/image" Target="../media/image31.png"/><Relationship Id="rId9" Type="http://schemas.openxmlformats.org/officeDocument/2006/relationships/chart" Target="../charts/chart2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6.xml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chart" Target="../charts/chart29.xml"/><Relationship Id="rId5" Type="http://schemas.openxmlformats.org/officeDocument/2006/relationships/image" Target="../media/image32.png"/><Relationship Id="rId10" Type="http://schemas.openxmlformats.org/officeDocument/2006/relationships/chart" Target="../charts/chart28.xml"/><Relationship Id="rId4" Type="http://schemas.openxmlformats.org/officeDocument/2006/relationships/image" Target="../media/image37.png"/><Relationship Id="rId9" Type="http://schemas.openxmlformats.org/officeDocument/2006/relationships/chart" Target="../charts/chart2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hart" Target="../charts/chart30.xml"/><Relationship Id="rId7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chart" Target="../charts/chart32.xml"/><Relationship Id="rId4" Type="http://schemas.openxmlformats.org/officeDocument/2006/relationships/image" Target="../media/image36.png"/><Relationship Id="rId9" Type="http://schemas.openxmlformats.org/officeDocument/2006/relationships/chart" Target="../charts/char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7.xml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hart" Target="../charts/chart9.xml"/><Relationship Id="rId10" Type="http://schemas.openxmlformats.org/officeDocument/2006/relationships/image" Target="../media/image15.png"/><Relationship Id="rId4" Type="http://schemas.openxmlformats.org/officeDocument/2006/relationships/chart" Target="../charts/chart8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hart" Target="../charts/chart10.xml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chart" Target="../charts/chart13.xml"/><Relationship Id="rId5" Type="http://schemas.openxmlformats.org/officeDocument/2006/relationships/image" Target="../media/image18.png"/><Relationship Id="rId10" Type="http://schemas.openxmlformats.org/officeDocument/2006/relationships/chart" Target="../charts/chart12.xml"/><Relationship Id="rId4" Type="http://schemas.openxmlformats.org/officeDocument/2006/relationships/image" Target="../media/image17.png"/><Relationship Id="rId9" Type="http://schemas.openxmlformats.org/officeDocument/2006/relationships/chart" Target="../charts/char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hart" Target="../charts/chart14.xml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10" Type="http://schemas.openxmlformats.org/officeDocument/2006/relationships/chart" Target="../charts/chart16.xml"/><Relationship Id="rId4" Type="http://schemas.openxmlformats.org/officeDocument/2006/relationships/image" Target="../media/image17.png"/><Relationship Id="rId9" Type="http://schemas.openxmlformats.org/officeDocument/2006/relationships/chart" Target="../charts/char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chart" Target="../charts/chart2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9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Výsledky testu 1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ovéPole 16"/>
          <p:cNvSpPr txBox="1"/>
          <p:nvPr/>
        </p:nvSpPr>
        <p:spPr bwMode="auto">
          <a:xfrm>
            <a:off x="719998" y="1440000"/>
            <a:ext cx="3240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test 1a</a:t>
            </a: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skupina 1 (29. 11., 9:00)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 ± 4) bodů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test 1b</a:t>
            </a: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skupina 2 (30. 11., 8:10)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 ± 5) bodů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72515"/>
              </p:ext>
            </p:extLst>
          </p:nvPr>
        </p:nvGraphicFramePr>
        <p:xfrm>
          <a:off x="3960000" y="900000"/>
          <a:ext cx="64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247659"/>
              </p:ext>
            </p:extLst>
          </p:nvPr>
        </p:nvGraphicFramePr>
        <p:xfrm>
          <a:off x="3960000" y="3960000"/>
          <a:ext cx="64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67454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Příklad 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 – výsledky testu 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/>
              <p:cNvSpPr txBox="1"/>
              <p:nvPr/>
            </p:nvSpPr>
            <p:spPr bwMode="auto">
              <a:xfrm>
                <a:off x="719998" y="1440000"/>
                <a:ext cx="4680000" cy="27316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test 1b – skupina 2 (30. 11., 8:10)</a:t>
                </a:r>
              </a:p>
              <a:p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– odhadovaný průměrný počet bodů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=12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acc>
                          <m:accPr>
                            <m:chr m:val="̅"/>
                            <m:ctrlP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</m:t>
                    </m:r>
                    <m:r>
                      <a:rPr lang="cs-CZ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8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acc>
                          <m:accPr>
                            <m:chr m:val="̅"/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cs-CZ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cs-CZ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=1.6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hustota pravděpodobnosti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4680000" cy="2731645"/>
              </a:xfrm>
              <a:prstGeom prst="rect">
                <a:avLst/>
              </a:prstGeom>
              <a:blipFill>
                <a:blip r:embed="rId2"/>
                <a:stretch>
                  <a:fillRect l="-781" t="-1116" b="-26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BD6CF7E5-E3D9-C2E8-659B-F36211AE78EC}"/>
                  </a:ext>
                </a:extLst>
              </p:cNvPr>
              <p:cNvSpPr txBox="1"/>
              <p:nvPr/>
            </p:nvSpPr>
            <p:spPr bwMode="auto">
              <a:xfrm>
                <a:off x="1260000" y="4320000"/>
                <a:ext cx="3363549" cy="900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cs-CZ" i="1" dirty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cs-CZ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cs-CZ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acc>
                                        <m:accPr>
                                          <m:chr m:val="̅"/>
                                          <m:ctrlPr>
                                            <a:rPr lang="cs-CZ" i="1" dirty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cs-CZ" i="1" dirty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cs-CZ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cs-CZ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cs-CZ" i="1" dirty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cs-CZ" i="1" dirty="0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cs-CZ" i="1" dirty="0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cs-CZ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cs-CZ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cs-CZ" i="1" dirty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cs-CZ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cs-CZ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cs-CZ" i="1" dirty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cs-CZ" i="1" dirty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BD6CF7E5-E3D9-C2E8-659B-F36211AE7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4320000"/>
                <a:ext cx="3363549" cy="900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B21455D7-CDB1-0A18-688F-263FE516E9BE}"/>
                  </a:ext>
                </a:extLst>
              </p:cNvPr>
              <p:cNvSpPr txBox="1"/>
              <p:nvPr/>
            </p:nvSpPr>
            <p:spPr bwMode="auto">
              <a:xfrm>
                <a:off x="719998" y="5400000"/>
                <a:ext cx="3960000" cy="944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skutečný počet bodů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</m:sSub>
                    <m:r>
                      <a:rPr lang="cs-CZ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=7.5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=1.5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B21455D7-CDB1-0A18-688F-263FE516E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5400000"/>
                <a:ext cx="3960000" cy="944746"/>
              </a:xfrm>
              <a:prstGeom prst="rect">
                <a:avLst/>
              </a:prstGeom>
              <a:blipFill>
                <a:blip r:embed="rId4"/>
                <a:stretch>
                  <a:fillRect l="-923" t="-3871" b="-19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30855582-5C8B-4A64-BBE0-410D5B545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589539"/>
              </p:ext>
            </p:extLst>
          </p:nvPr>
        </p:nvGraphicFramePr>
        <p:xfrm>
          <a:off x="5400000" y="1440000"/>
          <a:ext cx="50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358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Příklad 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 – výsledky testu 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/>
              <p:cNvSpPr txBox="1"/>
              <p:nvPr/>
            </p:nvSpPr>
            <p:spPr bwMode="auto">
              <a:xfrm>
                <a:off x="719998" y="1440000"/>
                <a:ext cx="4680000" cy="203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test 1b – skupina 2 (30. 11., 8:10)</a:t>
                </a:r>
              </a:p>
              <a:p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Nulová hypotéza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Hodnocení testu bylo spravedlivé.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testovací statistika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acc>
                          <m:accPr>
                            <m:chr m:val="̅"/>
                            <m:ctrlP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=5.8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acc>
                          <m:accPr>
                            <m:chr m:val="̅"/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=1.6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ovéPo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4680000" cy="2031325"/>
              </a:xfrm>
              <a:prstGeom prst="rect">
                <a:avLst/>
              </a:prstGeom>
              <a:blipFill>
                <a:blip r:embed="rId2"/>
                <a:stretch>
                  <a:fillRect l="-781" t="-1502" b="-39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BD6CF7E5-E3D9-C2E8-659B-F36211AE78EC}"/>
                  </a:ext>
                </a:extLst>
              </p:cNvPr>
              <p:cNvSpPr txBox="1"/>
              <p:nvPr/>
            </p:nvSpPr>
            <p:spPr bwMode="auto">
              <a:xfrm>
                <a:off x="1260000" y="3600000"/>
                <a:ext cx="3825534" cy="900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cs-CZ" i="1" dirty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cs-CZ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cs-CZ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acc>
                                        <m:accPr>
                                          <m:chr m:val="̅"/>
                                          <m:ctrlPr>
                                            <a:rPr lang="cs-CZ" i="1" dirty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cs-CZ" i="1" dirty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cs-CZ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cs-CZ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cs-CZ" i="1" dirty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cs-CZ" i="1" dirty="0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cs-CZ" i="1" dirty="0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cs-CZ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cs-CZ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cs-CZ" i="1" dirty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cs-CZ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cs-CZ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cs-CZ" i="1" dirty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cs-CZ" i="1" dirty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BD6CF7E5-E3D9-C2E8-659B-F36211AE7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3600000"/>
                <a:ext cx="3825534" cy="900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AF626775-8C57-A9AB-4916-899D19292102}"/>
                  </a:ext>
                </a:extLst>
              </p:cNvPr>
              <p:cNvSpPr txBox="1"/>
              <p:nvPr/>
            </p:nvSpPr>
            <p:spPr bwMode="auto">
              <a:xfrm>
                <a:off x="720000" y="4680000"/>
                <a:ext cx="9720000" cy="2526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testovací proměnná (t-hodnota)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=6.1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erf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cs-CZ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sSub>
                                      <m:sSubPr>
                                        <m:ctrlPr>
                                          <a:rPr lang="cs-CZ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41.4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=7.5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erf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cs-CZ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sSub>
                                      <m:sSubPr>
                                        <m:ctrlPr>
                                          <a:rPr lang="cs-CZ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12.6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cs-CZ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=9.0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erf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cs-CZ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sSub>
                                      <m:sSubPr>
                                        <m:ctrlPr>
                                          <a:rPr lang="cs-CZ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1.9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AF626775-8C57-A9AB-4916-899D1929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4680000"/>
                <a:ext cx="9720000" cy="2526846"/>
              </a:xfrm>
              <a:prstGeom prst="rect">
                <a:avLst/>
              </a:prstGeom>
              <a:blipFill>
                <a:blip r:embed="rId4"/>
                <a:stretch>
                  <a:fillRect l="-376" t="-14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B36BEF2E-0C29-6E27-1E99-549336102C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122310"/>
              </p:ext>
            </p:extLst>
          </p:nvPr>
        </p:nvGraphicFramePr>
        <p:xfrm>
          <a:off x="5400000" y="1440000"/>
          <a:ext cx="50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9741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Příklad 2b – korelace veličin skupiny 1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ovéPole 17"/>
              <p:cNvSpPr txBox="1"/>
              <p:nvPr/>
            </p:nvSpPr>
            <p:spPr bwMode="auto">
              <a:xfrm>
                <a:off x="3672000" y="1080000"/>
                <a:ext cx="3456000" cy="85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– počet bodů z testu (odhad)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=5.8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=5.4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ovéPol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2000" y="1080000"/>
                <a:ext cx="3456000" cy="850426"/>
              </a:xfrm>
              <a:prstGeom prst="rect">
                <a:avLst/>
              </a:prstGeom>
              <a:blipFill>
                <a:blip r:embed="rId2"/>
                <a:stretch>
                  <a:fillRect l="-705" t="-2143" b="-7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5739683E-D0D0-AF24-8081-E396886E1A78}"/>
                  </a:ext>
                </a:extLst>
              </p:cNvPr>
              <p:cNvSpPr txBox="1"/>
              <p:nvPr/>
            </p:nvSpPr>
            <p:spPr bwMode="auto">
              <a:xfrm>
                <a:off x="72000" y="1080000"/>
                <a:ext cx="3456000" cy="861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počet bodů z testu (výsledek)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=7.5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=5.0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5739683E-D0D0-AF24-8081-E396886E1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" y="1080000"/>
                <a:ext cx="3456000" cy="861774"/>
              </a:xfrm>
              <a:prstGeom prst="rect">
                <a:avLst/>
              </a:prstGeom>
              <a:blipFill>
                <a:blip r:embed="rId3"/>
                <a:stretch>
                  <a:fillRect l="-705" t="-21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8F409958-5B41-7747-3FF7-D805BD0A78CB}"/>
                  </a:ext>
                </a:extLst>
              </p:cNvPr>
              <p:cNvSpPr txBox="1"/>
              <p:nvPr/>
            </p:nvSpPr>
            <p:spPr bwMode="auto">
              <a:xfrm>
                <a:off x="7272000" y="1080000"/>
                <a:ext cx="3456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den narození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=16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8F409958-5B41-7747-3FF7-D805BD0A7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2000" y="1080000"/>
                <a:ext cx="3456000" cy="830997"/>
              </a:xfrm>
              <a:prstGeom prst="rect">
                <a:avLst/>
              </a:prstGeom>
              <a:blipFill>
                <a:blip r:embed="rId4"/>
                <a:stretch>
                  <a:fillRect l="-705" t="-2206" b="-7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20CEA81-BAD5-2615-0834-6E4518B026C0}"/>
                  </a:ext>
                </a:extLst>
              </p:cNvPr>
              <p:cNvSpPr txBox="1"/>
              <p:nvPr/>
            </p:nvSpPr>
            <p:spPr bwMode="auto">
              <a:xfrm>
                <a:off x="72000" y="5580000"/>
                <a:ext cx="349200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=0.85±0.08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Fisher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=3.998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=0.006%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=5.402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=0.03%</m:t>
                    </m:r>
                  </m:oMath>
                </a14:m>
                <a:endParaRPr lang="cs-CZ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20CEA81-BAD5-2615-0834-6E4518B02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" y="5580000"/>
                <a:ext cx="3492000" cy="1323439"/>
              </a:xfrm>
              <a:prstGeom prst="rect">
                <a:avLst/>
              </a:prstGeom>
              <a:blipFill>
                <a:blip r:embed="rId5"/>
                <a:stretch>
                  <a:fillRect l="-698" t="-1382" b="-50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C4EA51F6-DC4B-1654-DEB4-DC237D8473A1}"/>
                  </a:ext>
                </a:extLst>
              </p:cNvPr>
              <p:cNvSpPr txBox="1"/>
              <p:nvPr/>
            </p:nvSpPr>
            <p:spPr bwMode="auto">
              <a:xfrm>
                <a:off x="3672000" y="5579999"/>
                <a:ext cx="345600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=0.1±0.3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Fisher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=0.353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=72.4%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=0.371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=71.9%</m:t>
                    </m:r>
                  </m:oMath>
                </a14:m>
                <a:endParaRPr lang="cs-CZ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C4EA51F6-DC4B-1654-DEB4-DC237D84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2000" y="5579999"/>
                <a:ext cx="3456000" cy="1323439"/>
              </a:xfrm>
              <a:prstGeom prst="rect">
                <a:avLst/>
              </a:prstGeom>
              <a:blipFill>
                <a:blip r:embed="rId6"/>
                <a:stretch>
                  <a:fillRect l="-705" t="-1382" b="-50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1EC90CAB-378F-2B57-705E-BE817100D21A}"/>
                  </a:ext>
                </a:extLst>
              </p:cNvPr>
              <p:cNvSpPr txBox="1"/>
              <p:nvPr/>
            </p:nvSpPr>
            <p:spPr bwMode="auto">
              <a:xfrm>
                <a:off x="7272000" y="5579999"/>
                <a:ext cx="345600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=0.0±0.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Fisher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=0.060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=95.2%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=0.063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=95.1%</m:t>
                    </m:r>
                  </m:oMath>
                </a14:m>
                <a:endParaRPr lang="cs-CZ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1EC90CAB-378F-2B57-705E-BE817100D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2000" y="5579999"/>
                <a:ext cx="3456000" cy="1323439"/>
              </a:xfrm>
              <a:prstGeom prst="rect">
                <a:avLst/>
              </a:prstGeom>
              <a:blipFill>
                <a:blip r:embed="rId7"/>
                <a:stretch>
                  <a:fillRect l="-705" t="-1382" b="-50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283561D5-6A20-1173-3572-AF89F7B33279}"/>
              </a:ext>
            </a:extLst>
          </p:cNvPr>
          <p:cNvCxnSpPr/>
          <p:nvPr/>
        </p:nvCxnSpPr>
        <p:spPr>
          <a:xfrm>
            <a:off x="3600000" y="1079999"/>
            <a:ext cx="0" cy="59400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895A8172-4786-8649-B716-ACA7DB958D20}"/>
              </a:ext>
            </a:extLst>
          </p:cNvPr>
          <p:cNvCxnSpPr/>
          <p:nvPr/>
        </p:nvCxnSpPr>
        <p:spPr>
          <a:xfrm>
            <a:off x="7200000" y="1080000"/>
            <a:ext cx="0" cy="59400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D64CBD4E-F178-40B2-9C70-9A697E9FE9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31473"/>
              </p:ext>
            </p:extLst>
          </p:nvPr>
        </p:nvGraphicFramePr>
        <p:xfrm>
          <a:off x="3599881" y="194400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B0A96112-0880-4DC5-8D22-A3030C7F13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9252455"/>
              </p:ext>
            </p:extLst>
          </p:nvPr>
        </p:nvGraphicFramePr>
        <p:xfrm>
          <a:off x="7200000" y="198000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E9413B26-6C00-4398-AE5E-167A6FFCB3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676623"/>
              </p:ext>
            </p:extLst>
          </p:nvPr>
        </p:nvGraphicFramePr>
        <p:xfrm>
          <a:off x="0" y="198000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58828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Graphic spid="6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Příklad 2b – korelace výsledků a odhadů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ovéPole 17"/>
              <p:cNvSpPr txBox="1"/>
              <p:nvPr/>
            </p:nvSpPr>
            <p:spPr bwMode="auto">
              <a:xfrm>
                <a:off x="3672000" y="1080000"/>
                <a:ext cx="3456000" cy="85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– korigovaný odhad (+2 body)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=7.8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=5.4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ovéPol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2000" y="1080000"/>
                <a:ext cx="3456000" cy="850426"/>
              </a:xfrm>
              <a:prstGeom prst="rect">
                <a:avLst/>
              </a:prstGeom>
              <a:blipFill>
                <a:blip r:embed="rId2"/>
                <a:stretch>
                  <a:fillRect l="-705" t="-2143" b="-7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5739683E-D0D0-AF24-8081-E396886E1A78}"/>
                  </a:ext>
                </a:extLst>
              </p:cNvPr>
              <p:cNvSpPr txBox="1"/>
              <p:nvPr/>
            </p:nvSpPr>
            <p:spPr bwMode="auto">
              <a:xfrm>
                <a:off x="72000" y="1080000"/>
                <a:ext cx="3456000" cy="85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počet bodů z testu (odhad)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=5.8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=5.4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5739683E-D0D0-AF24-8081-E396886E1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" y="1080000"/>
                <a:ext cx="3456000" cy="850426"/>
              </a:xfrm>
              <a:prstGeom prst="rect">
                <a:avLst/>
              </a:prstGeom>
              <a:blipFill>
                <a:blip r:embed="rId3"/>
                <a:stretch>
                  <a:fillRect l="-705" t="-2143" b="-7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8F409958-5B41-7747-3FF7-D805BD0A78CB}"/>
                  </a:ext>
                </a:extLst>
              </p:cNvPr>
              <p:cNvSpPr txBox="1"/>
              <p:nvPr/>
            </p:nvSpPr>
            <p:spPr bwMode="auto">
              <a:xfrm>
                <a:off x="7272000" y="1080000"/>
                <a:ext cx="3456000" cy="85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korigovaný odhad (+30%)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=7.1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=6.5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8F409958-5B41-7747-3FF7-D805BD0A7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2000" y="1080000"/>
                <a:ext cx="3456000" cy="850426"/>
              </a:xfrm>
              <a:prstGeom prst="rect">
                <a:avLst/>
              </a:prstGeom>
              <a:blipFill>
                <a:blip r:embed="rId4"/>
                <a:stretch>
                  <a:fillRect l="-705" t="-2143" b="-7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20CEA81-BAD5-2615-0834-6E4518B026C0}"/>
                  </a:ext>
                </a:extLst>
              </p:cNvPr>
              <p:cNvSpPr txBox="1"/>
              <p:nvPr/>
            </p:nvSpPr>
            <p:spPr bwMode="auto">
              <a:xfrm>
                <a:off x="72000" y="5580000"/>
                <a:ext cx="349200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cs-CZ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cs-CZ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cs-CZ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cs-CZ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=0.85±0.08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Fisher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=3.998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=0.006%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(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=5.402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=0.03%</m:t>
                    </m:r>
                  </m:oMath>
                </a14:m>
                <a:endParaRPr lang="cs-CZ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20CEA81-BAD5-2615-0834-6E4518B02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" y="5580000"/>
                <a:ext cx="3492000" cy="1323439"/>
              </a:xfrm>
              <a:prstGeom prst="rect">
                <a:avLst/>
              </a:prstGeom>
              <a:blipFill>
                <a:blip r:embed="rId5"/>
                <a:stretch>
                  <a:fillRect l="-698" t="-1382" b="-50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C4EA51F6-DC4B-1654-DEB4-DC237D8473A1}"/>
                  </a:ext>
                </a:extLst>
              </p:cNvPr>
              <p:cNvSpPr txBox="1"/>
              <p:nvPr/>
            </p:nvSpPr>
            <p:spPr bwMode="auto">
              <a:xfrm>
                <a:off x="3672000" y="5579999"/>
                <a:ext cx="345600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=0.85±0.08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Fisher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=3.998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=0.01%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=5.402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=0.03%</m:t>
                    </m:r>
                  </m:oMath>
                </a14:m>
                <a:endParaRPr lang="cs-CZ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C4EA51F6-DC4B-1654-DEB4-DC237D84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2000" y="5579999"/>
                <a:ext cx="3456000" cy="1323439"/>
              </a:xfrm>
              <a:prstGeom prst="rect">
                <a:avLst/>
              </a:prstGeom>
              <a:blipFill>
                <a:blip r:embed="rId6"/>
                <a:stretch>
                  <a:fillRect l="-705" t="-1382" b="-50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1EC90CAB-378F-2B57-705E-BE817100D21A}"/>
                  </a:ext>
                </a:extLst>
              </p:cNvPr>
              <p:cNvSpPr txBox="1"/>
              <p:nvPr/>
            </p:nvSpPr>
            <p:spPr bwMode="auto">
              <a:xfrm>
                <a:off x="7272000" y="5579999"/>
                <a:ext cx="345600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=0.85±0.09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Fisher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=3.926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=0.01%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=5.261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=0.04%</m:t>
                    </m:r>
                  </m:oMath>
                </a14:m>
                <a:endParaRPr lang="cs-CZ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1EC90CAB-378F-2B57-705E-BE817100D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2000" y="5579999"/>
                <a:ext cx="3456000" cy="1323439"/>
              </a:xfrm>
              <a:prstGeom prst="rect">
                <a:avLst/>
              </a:prstGeom>
              <a:blipFill>
                <a:blip r:embed="rId7"/>
                <a:stretch>
                  <a:fillRect l="-705" t="-1382" b="-50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283561D5-6A20-1173-3572-AF89F7B33279}"/>
              </a:ext>
            </a:extLst>
          </p:cNvPr>
          <p:cNvCxnSpPr/>
          <p:nvPr/>
        </p:nvCxnSpPr>
        <p:spPr>
          <a:xfrm>
            <a:off x="3600000" y="1079999"/>
            <a:ext cx="0" cy="59400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895A8172-4786-8649-B716-ACA7DB958D20}"/>
              </a:ext>
            </a:extLst>
          </p:cNvPr>
          <p:cNvCxnSpPr/>
          <p:nvPr/>
        </p:nvCxnSpPr>
        <p:spPr>
          <a:xfrm>
            <a:off x="7200000" y="1080000"/>
            <a:ext cx="0" cy="59400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EF2E970A-1CC1-AA9D-6B83-7AEA239DF4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941761"/>
              </p:ext>
            </p:extLst>
          </p:nvPr>
        </p:nvGraphicFramePr>
        <p:xfrm>
          <a:off x="0" y="198000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4474B60C-05CB-4EC4-B0ED-69E38FFC6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284242"/>
              </p:ext>
            </p:extLst>
          </p:nvPr>
        </p:nvGraphicFramePr>
        <p:xfrm>
          <a:off x="3599881" y="198000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0BF56201-DF78-4B21-A0ED-683DB71889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520445"/>
              </p:ext>
            </p:extLst>
          </p:nvPr>
        </p:nvGraphicFramePr>
        <p:xfrm>
          <a:off x="7200000" y="198000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3455C119-C5DE-47C5-B158-755F6FC584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783274"/>
              </p:ext>
            </p:extLst>
          </p:nvPr>
        </p:nvGraphicFramePr>
        <p:xfrm>
          <a:off x="0" y="198000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110918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Graphic spid="2" grpId="0">
        <p:bldAsOne/>
      </p:bldGraphic>
      <p:bldGraphic spid="5" grpId="0">
        <p:bldAsOne/>
      </p:bldGraphic>
      <p:bldGraphic spid="6" grpId="0">
        <p:bldAsOne/>
      </p:bldGraphic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Příklad 2b – korelace výsledků a odhadů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ovéPole 17"/>
              <p:cNvSpPr txBox="1"/>
              <p:nvPr/>
            </p:nvSpPr>
            <p:spPr bwMode="auto">
              <a:xfrm>
                <a:off x="3672000" y="1080000"/>
                <a:ext cx="3456000" cy="85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– korigovaný odhad (+2 body)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=7.8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=5.4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ovéPol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2000" y="1080000"/>
                <a:ext cx="3456000" cy="850426"/>
              </a:xfrm>
              <a:prstGeom prst="rect">
                <a:avLst/>
              </a:prstGeom>
              <a:blipFill>
                <a:blip r:embed="rId2"/>
                <a:stretch>
                  <a:fillRect l="-705" t="-2143" b="-7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E2B1468D-20F5-48DD-A8CC-E73FD2B6BF63}"/>
              </a:ext>
            </a:extLst>
          </p:cNvPr>
          <p:cNvGraphicFramePr>
            <a:graphicFrameLocks/>
          </p:cNvGraphicFramePr>
          <p:nvPr/>
        </p:nvGraphicFramePr>
        <p:xfrm>
          <a:off x="0" y="198000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5739683E-D0D0-AF24-8081-E396886E1A78}"/>
                  </a:ext>
                </a:extLst>
              </p:cNvPr>
              <p:cNvSpPr txBox="1"/>
              <p:nvPr/>
            </p:nvSpPr>
            <p:spPr bwMode="auto">
              <a:xfrm>
                <a:off x="72000" y="1080000"/>
                <a:ext cx="3456000" cy="85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počet bodů z testu (odhad)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=5.8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=5.4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5739683E-D0D0-AF24-8081-E396886E1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" y="1080000"/>
                <a:ext cx="3456000" cy="850426"/>
              </a:xfrm>
              <a:prstGeom prst="rect">
                <a:avLst/>
              </a:prstGeom>
              <a:blipFill>
                <a:blip r:embed="rId4"/>
                <a:stretch>
                  <a:fillRect l="-705" t="-2143" b="-7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8F409958-5B41-7747-3FF7-D805BD0A78CB}"/>
                  </a:ext>
                </a:extLst>
              </p:cNvPr>
              <p:cNvSpPr txBox="1"/>
              <p:nvPr/>
            </p:nvSpPr>
            <p:spPr bwMode="auto">
              <a:xfrm>
                <a:off x="7272000" y="1080000"/>
                <a:ext cx="3456000" cy="85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korigovaný odhad (+30%)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=7.1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=6.5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8F409958-5B41-7747-3FF7-D805BD0A7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2000" y="1080000"/>
                <a:ext cx="3456000" cy="850426"/>
              </a:xfrm>
              <a:prstGeom prst="rect">
                <a:avLst/>
              </a:prstGeom>
              <a:blipFill>
                <a:blip r:embed="rId5"/>
                <a:stretch>
                  <a:fillRect l="-705" t="-2143" b="-7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20CEA81-BAD5-2615-0834-6E4518B026C0}"/>
                  </a:ext>
                </a:extLst>
              </p:cNvPr>
              <p:cNvSpPr txBox="1"/>
              <p:nvPr/>
            </p:nvSpPr>
            <p:spPr bwMode="auto">
              <a:xfrm>
                <a:off x="72000" y="5580000"/>
                <a:ext cx="3492000" cy="1569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cs-CZ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cs-CZ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cs-CZ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cs-CZ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=0.85±0.08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Fisher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=3.998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=0.006%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(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=5.402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=0.03%</m:t>
                    </m:r>
                  </m:oMath>
                </a14:m>
                <a:endParaRPr lang="cs-CZ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20CEA81-BAD5-2615-0834-6E4518B02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" y="5580000"/>
                <a:ext cx="3492000" cy="1569660"/>
              </a:xfrm>
              <a:prstGeom prst="rect">
                <a:avLst/>
              </a:prstGeom>
              <a:blipFill>
                <a:blip r:embed="rId6"/>
                <a:stretch>
                  <a:fillRect l="-698" t="-11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C4EA51F6-DC4B-1654-DEB4-DC237D8473A1}"/>
                  </a:ext>
                </a:extLst>
              </p:cNvPr>
              <p:cNvSpPr txBox="1"/>
              <p:nvPr/>
            </p:nvSpPr>
            <p:spPr bwMode="auto">
              <a:xfrm>
                <a:off x="3672000" y="5579999"/>
                <a:ext cx="352800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Ins="90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=0.4±0.3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Fisher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=1.346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=17.8%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=1.455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=17.6%</m:t>
                    </m:r>
                  </m:oMath>
                </a14:m>
                <a:endParaRPr lang="cs-CZ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C4EA51F6-DC4B-1654-DEB4-DC237D84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2000" y="5579999"/>
                <a:ext cx="3528000" cy="1323439"/>
              </a:xfrm>
              <a:prstGeom prst="rect">
                <a:avLst/>
              </a:prstGeom>
              <a:blipFill>
                <a:blip r:embed="rId7"/>
                <a:stretch>
                  <a:fillRect l="-691" t="-1382" b="-50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1EC90CAB-378F-2B57-705E-BE817100D21A}"/>
                  </a:ext>
                </a:extLst>
              </p:cNvPr>
              <p:cNvSpPr txBox="1"/>
              <p:nvPr/>
            </p:nvSpPr>
            <p:spPr bwMode="auto">
              <a:xfrm>
                <a:off x="7272000" y="5579999"/>
                <a:ext cx="360000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=0.7±0.1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Fisher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=2.836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=0.5%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=3.390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=0.07%</m:t>
                    </m:r>
                  </m:oMath>
                </a14:m>
                <a:endParaRPr lang="cs-CZ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1EC90CAB-378F-2B57-705E-BE817100D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2000" y="5579999"/>
                <a:ext cx="3600000" cy="1323439"/>
              </a:xfrm>
              <a:prstGeom prst="rect">
                <a:avLst/>
              </a:prstGeom>
              <a:blipFill>
                <a:blip r:embed="rId8"/>
                <a:stretch>
                  <a:fillRect l="-678" t="-1382" b="-50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283561D5-6A20-1173-3572-AF89F7B33279}"/>
              </a:ext>
            </a:extLst>
          </p:cNvPr>
          <p:cNvCxnSpPr/>
          <p:nvPr/>
        </p:nvCxnSpPr>
        <p:spPr>
          <a:xfrm>
            <a:off x="3600000" y="1079999"/>
            <a:ext cx="0" cy="59400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895A8172-4786-8649-B716-ACA7DB958D20}"/>
              </a:ext>
            </a:extLst>
          </p:cNvPr>
          <p:cNvCxnSpPr/>
          <p:nvPr/>
        </p:nvCxnSpPr>
        <p:spPr>
          <a:xfrm>
            <a:off x="7200000" y="1080000"/>
            <a:ext cx="0" cy="59400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9276BB7A-FF32-42F9-8FF1-EA38CC937B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271841"/>
              </p:ext>
            </p:extLst>
          </p:nvPr>
        </p:nvGraphicFramePr>
        <p:xfrm>
          <a:off x="3599881" y="198000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DD5C94E2-1A6A-414F-8A1B-DF8D9E746F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269966"/>
              </p:ext>
            </p:extLst>
          </p:nvPr>
        </p:nvGraphicFramePr>
        <p:xfrm>
          <a:off x="7200000" y="198000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01426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Graphic spid="2" grpId="0">
        <p:bldAsOne/>
      </p:bldGraphic>
      <p:bldGraphic spid="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C92502D9-231A-0A24-E755-B662E445D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361966"/>
              </p:ext>
            </p:extLst>
          </p:nvPr>
        </p:nvGraphicFramePr>
        <p:xfrm>
          <a:off x="5040000" y="144000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Příklad 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 – výsledky testu 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/>
              <p:cNvSpPr txBox="1"/>
              <p:nvPr/>
            </p:nvSpPr>
            <p:spPr bwMode="auto">
              <a:xfrm>
                <a:off x="719998" y="1440000"/>
                <a:ext cx="3960000" cy="2585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test 1a – skupina 1 (29. 11., 9:00)</a:t>
                </a:r>
              </a:p>
              <a:p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– odhadovaný počet bodů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=19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=5.7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=3.2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histogram hodnot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3960000" cy="2585323"/>
              </a:xfrm>
              <a:prstGeom prst="rect">
                <a:avLst/>
              </a:prstGeom>
              <a:blipFill>
                <a:blip r:embed="rId3"/>
                <a:stretch>
                  <a:fillRect l="-923" t="-1179" b="-28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25ED44A6-C5E1-49A0-ACDE-0FDB6DA5D6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708507"/>
              </p:ext>
            </p:extLst>
          </p:nvPr>
        </p:nvGraphicFramePr>
        <p:xfrm>
          <a:off x="5040000" y="144000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BD6CF7E5-E3D9-C2E8-659B-F36211AE78EC}"/>
                  </a:ext>
                </a:extLst>
              </p:cNvPr>
              <p:cNvSpPr txBox="1"/>
              <p:nvPr/>
            </p:nvSpPr>
            <p:spPr bwMode="auto">
              <a:xfrm>
                <a:off x="1260000" y="4140000"/>
                <a:ext cx="3257750" cy="624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cs-CZ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cs-CZ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BD6CF7E5-E3D9-C2E8-659B-F36211AE7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4140000"/>
                <a:ext cx="3257750" cy="6249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5066E09F-BE2A-9F72-A107-717EC1563EF2}"/>
                  </a:ext>
                </a:extLst>
              </p:cNvPr>
              <p:cNvSpPr txBox="1"/>
              <p:nvPr/>
            </p:nvSpPr>
            <p:spPr bwMode="auto">
              <a:xfrm>
                <a:off x="719998" y="5400000"/>
                <a:ext cx="3960000" cy="944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skutečný počet bodů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𝑒𝑥𝑝</m:t>
                        </m:r>
                      </m:sub>
                    </m:sSub>
                    <m:r>
                      <a:rPr lang="cs-CZ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=7.8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𝑒𝑥𝑝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=3.7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5066E09F-BE2A-9F72-A107-717EC1563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5400000"/>
                <a:ext cx="3960000" cy="944746"/>
              </a:xfrm>
              <a:prstGeom prst="rect">
                <a:avLst/>
              </a:prstGeom>
              <a:blipFill>
                <a:blip r:embed="rId6"/>
                <a:stretch>
                  <a:fillRect l="-923" t="-3871" b="-6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89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9" grpId="1">
        <p:bldAsOne/>
      </p:bldGraphic>
      <p:bldGraphic spid="3" grpId="0">
        <p:bldAsOne/>
      </p:bldGraphic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Příklad 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 – výsledky testu 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/>
              <p:cNvSpPr txBox="1"/>
              <p:nvPr/>
            </p:nvSpPr>
            <p:spPr bwMode="auto">
              <a:xfrm>
                <a:off x="719998" y="1440000"/>
                <a:ext cx="4680000" cy="27316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test 1a – skupina 1 (29. 11., 9:00)</a:t>
                </a:r>
              </a:p>
              <a:p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– odhadovaný průměrný počet bodů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=19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acc>
                          <m:accPr>
                            <m:chr m:val="̅"/>
                            <m:ctrlP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=5.7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acc>
                          <m:accPr>
                            <m:chr m:val="̅"/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cs-CZ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cs-CZ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=0.7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hustota pravděpodobnosti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4680000" cy="2731645"/>
              </a:xfrm>
              <a:prstGeom prst="rect">
                <a:avLst/>
              </a:prstGeom>
              <a:blipFill>
                <a:blip r:embed="rId2"/>
                <a:stretch>
                  <a:fillRect l="-781" t="-1116" b="-26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BD6CF7E5-E3D9-C2E8-659B-F36211AE78EC}"/>
                  </a:ext>
                </a:extLst>
              </p:cNvPr>
              <p:cNvSpPr txBox="1"/>
              <p:nvPr/>
            </p:nvSpPr>
            <p:spPr bwMode="auto">
              <a:xfrm>
                <a:off x="1260000" y="4320000"/>
                <a:ext cx="3363549" cy="900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cs-CZ" i="1" dirty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cs-CZ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cs-CZ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acc>
                                        <m:accPr>
                                          <m:chr m:val="̅"/>
                                          <m:ctrlPr>
                                            <a:rPr lang="cs-CZ" i="1" dirty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cs-CZ" i="1" dirty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cs-CZ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cs-CZ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cs-CZ" i="1" dirty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cs-CZ" i="1" dirty="0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cs-CZ" i="1" dirty="0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cs-CZ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cs-CZ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cs-CZ" i="1" dirty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cs-CZ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cs-CZ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cs-CZ" i="1" dirty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cs-CZ" i="1" dirty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BD6CF7E5-E3D9-C2E8-659B-F36211AE7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4320000"/>
                <a:ext cx="3363549" cy="900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B21455D7-CDB1-0A18-688F-263FE516E9BE}"/>
                  </a:ext>
                </a:extLst>
              </p:cNvPr>
              <p:cNvSpPr txBox="1"/>
              <p:nvPr/>
            </p:nvSpPr>
            <p:spPr bwMode="auto">
              <a:xfrm>
                <a:off x="719998" y="5400000"/>
                <a:ext cx="3960000" cy="944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skutečný počet bodů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</m:sSub>
                    <m:r>
                      <a:rPr lang="cs-CZ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=7.8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=0.9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B21455D7-CDB1-0A18-688F-263FE516E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5400000"/>
                <a:ext cx="3960000" cy="944746"/>
              </a:xfrm>
              <a:prstGeom prst="rect">
                <a:avLst/>
              </a:prstGeom>
              <a:blipFill>
                <a:blip r:embed="rId4"/>
                <a:stretch>
                  <a:fillRect l="-923" t="-3871" b="-19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8E2BDAF9-96E7-4D1D-A8E1-0B8E8602C8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726581"/>
              </p:ext>
            </p:extLst>
          </p:nvPr>
        </p:nvGraphicFramePr>
        <p:xfrm>
          <a:off x="5400000" y="1440000"/>
          <a:ext cx="50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8522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Příklad 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 – výsledky testu 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/>
              <p:cNvSpPr txBox="1"/>
              <p:nvPr/>
            </p:nvSpPr>
            <p:spPr bwMode="auto">
              <a:xfrm>
                <a:off x="719998" y="1440000"/>
                <a:ext cx="4680000" cy="203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test 1a – skupina 1 (29. 11., 9:00)</a:t>
                </a:r>
              </a:p>
              <a:p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Nulová hypotéza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Hodnocení testu bylo spravedlivé.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testovací statistika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acc>
                          <m:accPr>
                            <m:chr m:val="̅"/>
                            <m:ctrlP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=5.7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acc>
                          <m:accPr>
                            <m:chr m:val="̅"/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=0.7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ovéPo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4680000" cy="2031325"/>
              </a:xfrm>
              <a:prstGeom prst="rect">
                <a:avLst/>
              </a:prstGeom>
              <a:blipFill>
                <a:blip r:embed="rId2"/>
                <a:stretch>
                  <a:fillRect l="-781" t="-1502" b="-39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BD6CF7E5-E3D9-C2E8-659B-F36211AE78EC}"/>
                  </a:ext>
                </a:extLst>
              </p:cNvPr>
              <p:cNvSpPr txBox="1"/>
              <p:nvPr/>
            </p:nvSpPr>
            <p:spPr bwMode="auto">
              <a:xfrm>
                <a:off x="1260000" y="3600000"/>
                <a:ext cx="3825534" cy="900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cs-CZ" i="1" dirty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cs-CZ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cs-CZ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acc>
                                        <m:accPr>
                                          <m:chr m:val="̅"/>
                                          <m:ctrlPr>
                                            <a:rPr lang="cs-CZ" i="1" dirty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cs-CZ" i="1" dirty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cs-CZ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cs-CZ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cs-CZ" i="1" dirty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cs-CZ" i="1" dirty="0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cs-CZ" i="1" dirty="0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cs-CZ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cs-CZ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cs-CZ" i="1" dirty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cs-CZ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cs-CZ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cs-CZ" i="1" dirty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cs-CZ" i="1" dirty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BD6CF7E5-E3D9-C2E8-659B-F36211AE7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3600000"/>
                <a:ext cx="3825534" cy="900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8E2BDAF9-96E7-4D1D-A8E1-0B8E8602C807}"/>
              </a:ext>
            </a:extLst>
          </p:cNvPr>
          <p:cNvGraphicFramePr>
            <a:graphicFrameLocks/>
          </p:cNvGraphicFramePr>
          <p:nvPr/>
        </p:nvGraphicFramePr>
        <p:xfrm>
          <a:off x="5400000" y="1440000"/>
          <a:ext cx="50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AF626775-8C57-A9AB-4916-899D19292102}"/>
                  </a:ext>
                </a:extLst>
              </p:cNvPr>
              <p:cNvSpPr txBox="1"/>
              <p:nvPr/>
            </p:nvSpPr>
            <p:spPr bwMode="auto">
              <a:xfrm>
                <a:off x="720000" y="4680000"/>
                <a:ext cx="9720000" cy="2526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testovací proměnná (t-hodnota)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=6.9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erf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cs-CZ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sSub>
                                      <m:sSubPr>
                                        <m:ctrlPr>
                                          <a:rPr lang="cs-CZ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4.7%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=7.8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erf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cs-CZ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sSub>
                                      <m:sSubPr>
                                        <m:ctrlPr>
                                          <a:rPr lang="cs-CZ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=8.6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erf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cs-CZ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sSub>
                                      <m:sSubPr>
                                        <m:ctrlPr>
                                          <a:rPr lang="cs-CZ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s-CZ" i="1" dirty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0.003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AF626775-8C57-A9AB-4916-899D1929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4680000"/>
                <a:ext cx="9720000" cy="2526846"/>
              </a:xfrm>
              <a:prstGeom prst="rect">
                <a:avLst/>
              </a:prstGeom>
              <a:blipFill>
                <a:blip r:embed="rId5"/>
                <a:stretch>
                  <a:fillRect l="-376" t="-14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40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Příklad 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 – korelace veličin skupiny 1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ovéPole 17"/>
              <p:cNvSpPr txBox="1"/>
              <p:nvPr/>
            </p:nvSpPr>
            <p:spPr bwMode="auto">
              <a:xfrm>
                <a:off x="3672000" y="1080000"/>
                <a:ext cx="3456000" cy="85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– počet bodů z testu (odhad)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=5.7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=3.2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ovéPol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2000" y="1080000"/>
                <a:ext cx="3456000" cy="850426"/>
              </a:xfrm>
              <a:prstGeom prst="rect">
                <a:avLst/>
              </a:prstGeom>
              <a:blipFill>
                <a:blip r:embed="rId2"/>
                <a:stretch>
                  <a:fillRect l="-705" t="-2143" b="-7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E2B1468D-20F5-48DD-A8CC-E73FD2B6BF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653214"/>
              </p:ext>
            </p:extLst>
          </p:nvPr>
        </p:nvGraphicFramePr>
        <p:xfrm>
          <a:off x="0" y="198000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af 9">
            <a:extLst>
              <a:ext uri="{FF2B5EF4-FFF2-40B4-BE49-F238E27FC236}">
                <a16:creationId xmlns:a16="http://schemas.microsoft.com/office/drawing/2014/main" id="{392A6C23-D941-4E2E-B159-37FE06A7C8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606463"/>
              </p:ext>
            </p:extLst>
          </p:nvPr>
        </p:nvGraphicFramePr>
        <p:xfrm>
          <a:off x="3600000" y="198000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4631C419-866D-4BE0-9C85-BF14AB128E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525127"/>
              </p:ext>
            </p:extLst>
          </p:nvPr>
        </p:nvGraphicFramePr>
        <p:xfrm>
          <a:off x="7200000" y="198000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5739683E-D0D0-AF24-8081-E396886E1A78}"/>
                  </a:ext>
                </a:extLst>
              </p:cNvPr>
              <p:cNvSpPr txBox="1"/>
              <p:nvPr/>
            </p:nvSpPr>
            <p:spPr bwMode="auto">
              <a:xfrm>
                <a:off x="72000" y="1080000"/>
                <a:ext cx="3456000" cy="861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počet bodů z testu (výsledek)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=7.8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=3.7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5739683E-D0D0-AF24-8081-E396886E1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" y="1080000"/>
                <a:ext cx="3456000" cy="861774"/>
              </a:xfrm>
              <a:prstGeom prst="rect">
                <a:avLst/>
              </a:prstGeom>
              <a:blipFill>
                <a:blip r:embed="rId6"/>
                <a:stretch>
                  <a:fillRect l="-705" t="-21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8F409958-5B41-7747-3FF7-D805BD0A78CB}"/>
                  </a:ext>
                </a:extLst>
              </p:cNvPr>
              <p:cNvSpPr txBox="1"/>
              <p:nvPr/>
            </p:nvSpPr>
            <p:spPr bwMode="auto">
              <a:xfrm>
                <a:off x="7272000" y="1080000"/>
                <a:ext cx="3456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číslo bot (EU)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=42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8F409958-5B41-7747-3FF7-D805BD0A7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2000" y="1080000"/>
                <a:ext cx="3456000" cy="830997"/>
              </a:xfrm>
              <a:prstGeom prst="rect">
                <a:avLst/>
              </a:prstGeom>
              <a:blipFill>
                <a:blip r:embed="rId7"/>
                <a:stretch>
                  <a:fillRect l="-705" t="-2206" b="-7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20CEA81-BAD5-2615-0834-6E4518B026C0}"/>
                  </a:ext>
                </a:extLst>
              </p:cNvPr>
              <p:cNvSpPr txBox="1"/>
              <p:nvPr/>
            </p:nvSpPr>
            <p:spPr bwMode="auto">
              <a:xfrm>
                <a:off x="72000" y="5580000"/>
                <a:ext cx="345600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=0.8±0.1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Fisher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=4.021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=0.01%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=4.878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=0.01%</m:t>
                    </m:r>
                  </m:oMath>
                </a14:m>
                <a:endParaRPr lang="cs-CZ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20CEA81-BAD5-2615-0834-6E4518B02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" y="5580000"/>
                <a:ext cx="3456000" cy="1323439"/>
              </a:xfrm>
              <a:prstGeom prst="rect">
                <a:avLst/>
              </a:prstGeom>
              <a:blipFill>
                <a:blip r:embed="rId8"/>
                <a:stretch>
                  <a:fillRect l="-705" t="-1382" b="-50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C4EA51F6-DC4B-1654-DEB4-DC237D8473A1}"/>
                  </a:ext>
                </a:extLst>
              </p:cNvPr>
              <p:cNvSpPr txBox="1"/>
              <p:nvPr/>
            </p:nvSpPr>
            <p:spPr bwMode="auto">
              <a:xfrm>
                <a:off x="3672000" y="5579999"/>
                <a:ext cx="345600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=0.1±0.2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Fisher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=0.578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=56.4%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=0.598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=55.8%</m:t>
                    </m:r>
                  </m:oMath>
                </a14:m>
                <a:endParaRPr lang="cs-CZ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C4EA51F6-DC4B-1654-DEB4-DC237D84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2000" y="5579999"/>
                <a:ext cx="3456000" cy="1323439"/>
              </a:xfrm>
              <a:prstGeom prst="rect">
                <a:avLst/>
              </a:prstGeom>
              <a:blipFill>
                <a:blip r:embed="rId9"/>
                <a:stretch>
                  <a:fillRect l="-705" t="-1382" b="-50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1EC90CAB-378F-2B57-705E-BE817100D21A}"/>
                  </a:ext>
                </a:extLst>
              </p:cNvPr>
              <p:cNvSpPr txBox="1"/>
              <p:nvPr/>
            </p:nvSpPr>
            <p:spPr bwMode="auto">
              <a:xfrm>
                <a:off x="7272000" y="5579999"/>
                <a:ext cx="345600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=0.2±0.2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Fisher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=0.664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=50.7%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=0.688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=50.1%</m:t>
                    </m:r>
                  </m:oMath>
                </a14:m>
                <a:endParaRPr lang="cs-CZ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1EC90CAB-378F-2B57-705E-BE817100D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2000" y="5579999"/>
                <a:ext cx="3456000" cy="1323439"/>
              </a:xfrm>
              <a:prstGeom prst="rect">
                <a:avLst/>
              </a:prstGeom>
              <a:blipFill>
                <a:blip r:embed="rId10"/>
                <a:stretch>
                  <a:fillRect l="-705" t="-1382" b="-50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283561D5-6A20-1173-3572-AF89F7B33279}"/>
              </a:ext>
            </a:extLst>
          </p:cNvPr>
          <p:cNvCxnSpPr/>
          <p:nvPr/>
        </p:nvCxnSpPr>
        <p:spPr>
          <a:xfrm>
            <a:off x="3600000" y="1079999"/>
            <a:ext cx="0" cy="59400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895A8172-4786-8649-B716-ACA7DB958D20}"/>
              </a:ext>
            </a:extLst>
          </p:cNvPr>
          <p:cNvCxnSpPr/>
          <p:nvPr/>
        </p:nvCxnSpPr>
        <p:spPr>
          <a:xfrm>
            <a:off x="7200000" y="1080000"/>
            <a:ext cx="0" cy="59400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5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  <p:bldGraphic spid="11" grpId="0">
        <p:bldAsOne/>
      </p:bldGraphic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Příklad 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 – korelace výsledků a odhadů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ovéPole 17"/>
              <p:cNvSpPr txBox="1"/>
              <p:nvPr/>
            </p:nvSpPr>
            <p:spPr bwMode="auto">
              <a:xfrm>
                <a:off x="3672000" y="1080000"/>
                <a:ext cx="3456000" cy="85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– korigovaný odhad (+2 body)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=7.7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=3.2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ovéPol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2000" y="1080000"/>
                <a:ext cx="3456000" cy="850426"/>
              </a:xfrm>
              <a:prstGeom prst="rect">
                <a:avLst/>
              </a:prstGeom>
              <a:blipFill>
                <a:blip r:embed="rId2"/>
                <a:stretch>
                  <a:fillRect l="-705" t="-2143" b="-7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E2B1468D-20F5-48DD-A8CC-E73FD2B6BF63}"/>
              </a:ext>
            </a:extLst>
          </p:cNvPr>
          <p:cNvGraphicFramePr>
            <a:graphicFrameLocks/>
          </p:cNvGraphicFramePr>
          <p:nvPr/>
        </p:nvGraphicFramePr>
        <p:xfrm>
          <a:off x="0" y="198000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5739683E-D0D0-AF24-8081-E396886E1A78}"/>
                  </a:ext>
                </a:extLst>
              </p:cNvPr>
              <p:cNvSpPr txBox="1"/>
              <p:nvPr/>
            </p:nvSpPr>
            <p:spPr bwMode="auto">
              <a:xfrm>
                <a:off x="72000" y="1080000"/>
                <a:ext cx="3456000" cy="85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počet bodů z testu (odhad)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=5.7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=3.2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5739683E-D0D0-AF24-8081-E396886E1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" y="1080000"/>
                <a:ext cx="3456000" cy="850426"/>
              </a:xfrm>
              <a:prstGeom prst="rect">
                <a:avLst/>
              </a:prstGeom>
              <a:blipFill>
                <a:blip r:embed="rId4"/>
                <a:stretch>
                  <a:fillRect l="-705" t="-2143" b="-7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8F409958-5B41-7747-3FF7-D805BD0A78CB}"/>
                  </a:ext>
                </a:extLst>
              </p:cNvPr>
              <p:cNvSpPr txBox="1"/>
              <p:nvPr/>
            </p:nvSpPr>
            <p:spPr bwMode="auto">
              <a:xfrm>
                <a:off x="7272000" y="1080000"/>
                <a:ext cx="3456000" cy="85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korigovaný odhad (+30%)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=7.5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=4.2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8F409958-5B41-7747-3FF7-D805BD0A7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2000" y="1080000"/>
                <a:ext cx="3456000" cy="850426"/>
              </a:xfrm>
              <a:prstGeom prst="rect">
                <a:avLst/>
              </a:prstGeom>
              <a:blipFill>
                <a:blip r:embed="rId5"/>
                <a:stretch>
                  <a:fillRect l="-705" t="-2143" b="-7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20CEA81-BAD5-2615-0834-6E4518B026C0}"/>
                  </a:ext>
                </a:extLst>
              </p:cNvPr>
              <p:cNvSpPr txBox="1"/>
              <p:nvPr/>
            </p:nvSpPr>
            <p:spPr bwMode="auto">
              <a:xfrm>
                <a:off x="72000" y="5580000"/>
                <a:ext cx="345600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=0.8±0.1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Fisher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=4.021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=0.01%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=4.878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=0.01%</m:t>
                    </m:r>
                  </m:oMath>
                </a14:m>
                <a:endParaRPr lang="cs-CZ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20CEA81-BAD5-2615-0834-6E4518B02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" y="5580000"/>
                <a:ext cx="3456000" cy="1323439"/>
              </a:xfrm>
              <a:prstGeom prst="rect">
                <a:avLst/>
              </a:prstGeom>
              <a:blipFill>
                <a:blip r:embed="rId6"/>
                <a:stretch>
                  <a:fillRect l="-705" t="-1382" b="-50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C4EA51F6-DC4B-1654-DEB4-DC237D8473A1}"/>
                  </a:ext>
                </a:extLst>
              </p:cNvPr>
              <p:cNvSpPr txBox="1"/>
              <p:nvPr/>
            </p:nvSpPr>
            <p:spPr bwMode="auto">
              <a:xfrm>
                <a:off x="3672000" y="5579999"/>
                <a:ext cx="345600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=0.8±0.1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Fisher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=4.021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=0.01%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=4.878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=0.01%</m:t>
                    </m:r>
                  </m:oMath>
                </a14:m>
                <a:endParaRPr lang="cs-CZ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C4EA51F6-DC4B-1654-DEB4-DC237D84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2000" y="5579999"/>
                <a:ext cx="3456000" cy="1323439"/>
              </a:xfrm>
              <a:prstGeom prst="rect">
                <a:avLst/>
              </a:prstGeom>
              <a:blipFill>
                <a:blip r:embed="rId7"/>
                <a:stretch>
                  <a:fillRect l="-705" t="-1382" b="-50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1EC90CAB-378F-2B57-705E-BE817100D21A}"/>
                  </a:ext>
                </a:extLst>
              </p:cNvPr>
              <p:cNvSpPr txBox="1"/>
              <p:nvPr/>
            </p:nvSpPr>
            <p:spPr bwMode="auto">
              <a:xfrm>
                <a:off x="7272000" y="5579999"/>
                <a:ext cx="345600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=0.8±0.1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Fisher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=3.994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=0.01%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=4.835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=0.02%</m:t>
                    </m:r>
                  </m:oMath>
                </a14:m>
                <a:endParaRPr lang="cs-CZ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1EC90CAB-378F-2B57-705E-BE817100D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2000" y="5579999"/>
                <a:ext cx="3456000" cy="1323439"/>
              </a:xfrm>
              <a:prstGeom prst="rect">
                <a:avLst/>
              </a:prstGeom>
              <a:blipFill>
                <a:blip r:embed="rId8"/>
                <a:stretch>
                  <a:fillRect l="-705" t="-1382" b="-50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283561D5-6A20-1173-3572-AF89F7B33279}"/>
              </a:ext>
            </a:extLst>
          </p:cNvPr>
          <p:cNvCxnSpPr/>
          <p:nvPr/>
        </p:nvCxnSpPr>
        <p:spPr>
          <a:xfrm>
            <a:off x="3600000" y="1079999"/>
            <a:ext cx="0" cy="59400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895A8172-4786-8649-B716-ACA7DB958D20}"/>
              </a:ext>
            </a:extLst>
          </p:cNvPr>
          <p:cNvCxnSpPr/>
          <p:nvPr/>
        </p:nvCxnSpPr>
        <p:spPr>
          <a:xfrm>
            <a:off x="7200000" y="1080000"/>
            <a:ext cx="0" cy="59400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5E9C3000-3740-41B0-A751-947C96E6C4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345271"/>
              </p:ext>
            </p:extLst>
          </p:nvPr>
        </p:nvGraphicFramePr>
        <p:xfrm>
          <a:off x="7200000" y="198000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0449161F-ED79-4E01-BD29-A2251A8943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749730"/>
              </p:ext>
            </p:extLst>
          </p:nvPr>
        </p:nvGraphicFramePr>
        <p:xfrm>
          <a:off x="3599881" y="198000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4B741B8D-14AF-46B2-9AC5-AA7CFF744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4633339"/>
              </p:ext>
            </p:extLst>
          </p:nvPr>
        </p:nvGraphicFramePr>
        <p:xfrm>
          <a:off x="0" y="198000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49541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6" grpId="0"/>
      <p:bldP spid="17" grpId="0"/>
      <p:bldGraphic spid="3" grpId="0">
        <p:bldAsOne/>
      </p:bldGraphic>
      <p:bldGraphic spid="4" grpId="0">
        <p:bldAsOne/>
      </p:bldGraphic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Příklad 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 – korelace výsledků a odhadů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ovéPole 17"/>
              <p:cNvSpPr txBox="1"/>
              <p:nvPr/>
            </p:nvSpPr>
            <p:spPr bwMode="auto">
              <a:xfrm>
                <a:off x="3672000" y="1080000"/>
                <a:ext cx="3456000" cy="85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– korigovaný odhad (+2 body)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=7.7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=3.2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ovéPol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2000" y="1080000"/>
                <a:ext cx="3456000" cy="850426"/>
              </a:xfrm>
              <a:prstGeom prst="rect">
                <a:avLst/>
              </a:prstGeom>
              <a:blipFill>
                <a:blip r:embed="rId2"/>
                <a:stretch>
                  <a:fillRect l="-705" t="-2143" b="-7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E2B1468D-20F5-48DD-A8CC-E73FD2B6BF63}"/>
              </a:ext>
            </a:extLst>
          </p:cNvPr>
          <p:cNvGraphicFramePr>
            <a:graphicFrameLocks/>
          </p:cNvGraphicFramePr>
          <p:nvPr/>
        </p:nvGraphicFramePr>
        <p:xfrm>
          <a:off x="0" y="198000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5739683E-D0D0-AF24-8081-E396886E1A78}"/>
                  </a:ext>
                </a:extLst>
              </p:cNvPr>
              <p:cNvSpPr txBox="1"/>
              <p:nvPr/>
            </p:nvSpPr>
            <p:spPr bwMode="auto">
              <a:xfrm>
                <a:off x="72000" y="1080000"/>
                <a:ext cx="3456000" cy="85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počet bodů z testu (odhad)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=5.7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=3.2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5739683E-D0D0-AF24-8081-E396886E1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" y="1080000"/>
                <a:ext cx="3456000" cy="850426"/>
              </a:xfrm>
              <a:prstGeom prst="rect">
                <a:avLst/>
              </a:prstGeom>
              <a:blipFill>
                <a:blip r:embed="rId4"/>
                <a:stretch>
                  <a:fillRect l="-705" t="-2143" b="-7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8F409958-5B41-7747-3FF7-D805BD0A78CB}"/>
                  </a:ext>
                </a:extLst>
              </p:cNvPr>
              <p:cNvSpPr txBox="1"/>
              <p:nvPr/>
            </p:nvSpPr>
            <p:spPr bwMode="auto">
              <a:xfrm>
                <a:off x="7272000" y="1080000"/>
                <a:ext cx="3456000" cy="85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korigovaný odhad (+30%)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=7.5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=4.2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8F409958-5B41-7747-3FF7-D805BD0A7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2000" y="1080000"/>
                <a:ext cx="3456000" cy="850426"/>
              </a:xfrm>
              <a:prstGeom prst="rect">
                <a:avLst/>
              </a:prstGeom>
              <a:blipFill>
                <a:blip r:embed="rId5"/>
                <a:stretch>
                  <a:fillRect l="-705" t="-2143" b="-7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20CEA81-BAD5-2615-0834-6E4518B026C0}"/>
                  </a:ext>
                </a:extLst>
              </p:cNvPr>
              <p:cNvSpPr txBox="1"/>
              <p:nvPr/>
            </p:nvSpPr>
            <p:spPr bwMode="auto">
              <a:xfrm>
                <a:off x="72000" y="5580000"/>
                <a:ext cx="345600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=0.8±0.1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Fisher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=4.021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=0.01%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=4.878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=0.01%</m:t>
                    </m:r>
                  </m:oMath>
                </a14:m>
                <a:endParaRPr lang="cs-CZ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20CEA81-BAD5-2615-0834-6E4518B02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" y="5580000"/>
                <a:ext cx="3456000" cy="1323439"/>
              </a:xfrm>
              <a:prstGeom prst="rect">
                <a:avLst/>
              </a:prstGeom>
              <a:blipFill>
                <a:blip r:embed="rId6"/>
                <a:stretch>
                  <a:fillRect l="-705" t="-1382" b="-50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C4EA51F6-DC4B-1654-DEB4-DC237D8473A1}"/>
                  </a:ext>
                </a:extLst>
              </p:cNvPr>
              <p:cNvSpPr txBox="1"/>
              <p:nvPr/>
            </p:nvSpPr>
            <p:spPr bwMode="auto">
              <a:xfrm>
                <a:off x="3672000" y="5579999"/>
                <a:ext cx="352800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Ins="90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=−0.5±0.2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Fisher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=−2.188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=2.8%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=−2.370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=3.0%</m:t>
                    </m:r>
                  </m:oMath>
                </a14:m>
                <a:endParaRPr lang="cs-CZ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C4EA51F6-DC4B-1654-DEB4-DC237D84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2000" y="5579999"/>
                <a:ext cx="3528000" cy="1323439"/>
              </a:xfrm>
              <a:prstGeom prst="rect">
                <a:avLst/>
              </a:prstGeom>
              <a:blipFill>
                <a:blip r:embed="rId7"/>
                <a:stretch>
                  <a:fillRect l="-691" t="-1382" b="-50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1EC90CAB-378F-2B57-705E-BE817100D21A}"/>
                  </a:ext>
                </a:extLst>
              </p:cNvPr>
              <p:cNvSpPr txBox="1"/>
              <p:nvPr/>
            </p:nvSpPr>
            <p:spPr bwMode="auto">
              <a:xfrm>
                <a:off x="7272000" y="5579999"/>
                <a:ext cx="360000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cs-CZ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cs-CZ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cs-CZ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=−0.1±0.2</m:t>
                    </m:r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Fisher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=−0.506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=61.3%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(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=−0.524</m:t>
                    </m:r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→ </a:t>
                </a:r>
                <a14:m>
                  <m:oMath xmlns:m="http://schemas.openxmlformats.org/officeDocument/2006/math">
                    <m:r>
                      <a:rPr lang="cs-CZ" sz="1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cs-CZ" sz="1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=60.7%</m:t>
                    </m:r>
                  </m:oMath>
                </a14:m>
                <a:endParaRPr lang="cs-CZ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1EC90CAB-378F-2B57-705E-BE817100D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2000" y="5579999"/>
                <a:ext cx="3600000" cy="1323439"/>
              </a:xfrm>
              <a:prstGeom prst="rect">
                <a:avLst/>
              </a:prstGeom>
              <a:blipFill>
                <a:blip r:embed="rId8"/>
                <a:stretch>
                  <a:fillRect l="-678" t="-1382" b="-50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283561D5-6A20-1173-3572-AF89F7B33279}"/>
              </a:ext>
            </a:extLst>
          </p:cNvPr>
          <p:cNvCxnSpPr/>
          <p:nvPr/>
        </p:nvCxnSpPr>
        <p:spPr>
          <a:xfrm>
            <a:off x="3600000" y="1079999"/>
            <a:ext cx="0" cy="59400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895A8172-4786-8649-B716-ACA7DB958D20}"/>
              </a:ext>
            </a:extLst>
          </p:cNvPr>
          <p:cNvCxnSpPr/>
          <p:nvPr/>
        </p:nvCxnSpPr>
        <p:spPr>
          <a:xfrm>
            <a:off x="7200000" y="1080000"/>
            <a:ext cx="0" cy="59400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6DCE859-B4E1-4B7D-B702-1592B9B41C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064926"/>
              </p:ext>
            </p:extLst>
          </p:nvPr>
        </p:nvGraphicFramePr>
        <p:xfrm>
          <a:off x="7200000" y="198000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9C87019E-3F3A-435D-9F11-A9000BF7C8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150621"/>
              </p:ext>
            </p:extLst>
          </p:nvPr>
        </p:nvGraphicFramePr>
        <p:xfrm>
          <a:off x="3599881" y="198000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0994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Graphic spid="6" grpId="0">
        <p:bldAsOne/>
      </p:bldGraphic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Výsledky testu 1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ovéPole 16"/>
          <p:cNvSpPr txBox="1"/>
          <p:nvPr/>
        </p:nvSpPr>
        <p:spPr bwMode="auto">
          <a:xfrm>
            <a:off x="719998" y="1440000"/>
            <a:ext cx="3240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test 1a</a:t>
            </a: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skupina 1 (29. 11., 9:00)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 ± 4) bodů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test 1b</a:t>
            </a: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skupina 2 (30. 11., 8:10)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 ± 5) bodů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GraphicFramePr>
            <a:graphicFrameLocks/>
          </p:cNvGraphicFramePr>
          <p:nvPr/>
        </p:nvGraphicFramePr>
        <p:xfrm>
          <a:off x="3960000" y="900000"/>
          <a:ext cx="64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>
            <a:graphicFrameLocks/>
          </p:cNvGraphicFramePr>
          <p:nvPr/>
        </p:nvGraphicFramePr>
        <p:xfrm>
          <a:off x="3960000" y="3960000"/>
          <a:ext cx="64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923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Příklad 1b – výsledky testu 1b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/>
              <p:cNvSpPr txBox="1"/>
              <p:nvPr/>
            </p:nvSpPr>
            <p:spPr bwMode="auto">
              <a:xfrm>
                <a:off x="719998" y="1440000"/>
                <a:ext cx="3960000" cy="2585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test 1b – skupina 2 (30. 11., 8:10)</a:t>
                </a:r>
              </a:p>
              <a:p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– odhadovaný počet bodů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=12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=5.8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=5.4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histogram hodnot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3960000" cy="2585323"/>
              </a:xfrm>
              <a:prstGeom prst="rect">
                <a:avLst/>
              </a:prstGeom>
              <a:blipFill>
                <a:blip r:embed="rId3"/>
                <a:stretch>
                  <a:fillRect l="-923" t="-1179" b="-28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BD6CF7E5-E3D9-C2E8-659B-F36211AE78EC}"/>
                  </a:ext>
                </a:extLst>
              </p:cNvPr>
              <p:cNvSpPr txBox="1"/>
              <p:nvPr/>
            </p:nvSpPr>
            <p:spPr bwMode="auto">
              <a:xfrm>
                <a:off x="1260000" y="4140000"/>
                <a:ext cx="3257750" cy="624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cs-CZ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cs-CZ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BD6CF7E5-E3D9-C2E8-659B-F36211AE7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4140000"/>
                <a:ext cx="3257750" cy="624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5066E09F-BE2A-9F72-A107-717EC1563EF2}"/>
                  </a:ext>
                </a:extLst>
              </p:cNvPr>
              <p:cNvSpPr txBox="1"/>
              <p:nvPr/>
            </p:nvSpPr>
            <p:spPr bwMode="auto">
              <a:xfrm>
                <a:off x="719998" y="5400000"/>
                <a:ext cx="3960000" cy="944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skutečný počet bodů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𝑒𝑥𝑝</m:t>
                        </m:r>
                      </m:sub>
                    </m:sSub>
                    <m:r>
                      <a:rPr lang="cs-CZ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=7.5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𝑒𝑥𝑝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=5.0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5066E09F-BE2A-9F72-A107-717EC1563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5400000"/>
                <a:ext cx="3960000" cy="944746"/>
              </a:xfrm>
              <a:prstGeom prst="rect">
                <a:avLst/>
              </a:prstGeom>
              <a:blipFill>
                <a:blip r:embed="rId5"/>
                <a:stretch>
                  <a:fillRect l="-923" t="-3871" b="-6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9D2E77A8-F44B-461A-9A10-8168EAFFDC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337838"/>
              </p:ext>
            </p:extLst>
          </p:nvPr>
        </p:nvGraphicFramePr>
        <p:xfrm>
          <a:off x="5400000" y="144000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94C1A889-866A-144F-C6B7-24B5E42C04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552307"/>
              </p:ext>
            </p:extLst>
          </p:nvPr>
        </p:nvGraphicFramePr>
        <p:xfrm>
          <a:off x="5400000" y="144000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5869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2" grpId="0">
        <p:bldAsOne/>
      </p:bldGraphic>
      <p:bldGraphic spid="2" grpId="1">
        <p:bldAsOne/>
      </p:bldGraphic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none" lIns="0" tIns="0" rIns="0" bIns="0" rtlCol="0">
        <a:spAutoFit/>
      </a:bodyPr>
      <a:lstStyle>
        <a:defPPr algn="l">
          <a:defRPr i="1" smtClean="0">
            <a:latin typeface="Cambria Math" panose="02040503050406030204" pitchFamily="18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tiv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2538</TotalTime>
  <Words>1585</Words>
  <Application>Microsoft Office PowerPoint</Application>
  <PresentationFormat>Vlastní</PresentationFormat>
  <Paragraphs>340</Paragraphs>
  <Slides>14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190</cp:revision>
  <dcterms:created xsi:type="dcterms:W3CDTF">2019-10-02T09:36:21Z</dcterms:created>
  <dcterms:modified xsi:type="dcterms:W3CDTF">2022-12-07T09:08:28Z</dcterms:modified>
</cp:coreProperties>
</file>