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07" r:id="rId2"/>
    <p:sldId id="306" r:id="rId3"/>
    <p:sldId id="319" r:id="rId4"/>
    <p:sldId id="324" r:id="rId5"/>
    <p:sldId id="325" r:id="rId6"/>
    <p:sldId id="326" r:id="rId7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4" autoAdjust="0"/>
    <p:restoredTop sz="93933" autoAdjust="0"/>
  </p:normalViewPr>
  <p:slideViewPr>
    <p:cSldViewPr snapToGrid="0">
      <p:cViewPr varScale="1">
        <p:scale>
          <a:sx n="119" d="100"/>
          <a:sy n="119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_peta\Teaching\&#218;vod%20do%20praktick&#233;%20fyziky\2021\seznam%20student&#367;%20NOFY055%2020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_peta\Teaching\&#218;vod%20do%20praktick&#233;%20fyziky\2021\seznam%20student&#367;%20NOFY055%20202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_peta\Teaching\&#218;vod%20do%20praktick&#233;%20fyziky\2021\seznam%20student&#367;%20NOFY055%20202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_peta\Teaching\&#218;vod%20do%20praktick&#233;%20fyziky\2021\seznam%20student&#367;%20NOFY055%202021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_peta\Teaching\&#218;vod%20do%20praktick&#233;%20fyziky\2021\seznam%20student&#367;%20NOFY055%202021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_peta\Teaching\&#218;vod%20do%20praktick&#233;%20fyziky\2021\seznam%20student&#367;%20NOFY055%20202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_peta\Teaching\&#218;vod%20do%20praktick&#233;%20fyziky\2021\seznam%20student&#367;%20NOFY055%20202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1600"/>
              <a:t>Výsledky</a:t>
            </a:r>
            <a:r>
              <a:rPr lang="cs-CZ" sz="1600" baseline="0"/>
              <a:t> testu 1</a:t>
            </a:r>
            <a:endParaRPr lang="cs-CZ" sz="16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test 1a</c:v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test1!$C$1:$E$2</c:f>
              <c:strCache>
                <c:ptCount val="3"/>
                <c:pt idx="0">
                  <c:v>příklad 1</c:v>
                </c:pt>
                <c:pt idx="1">
                  <c:v>příklad 2</c:v>
                </c:pt>
                <c:pt idx="2">
                  <c:v>celkem</c:v>
                </c:pt>
              </c:strCache>
            </c:strRef>
          </c:cat>
          <c:val>
            <c:numRef>
              <c:f>test1!$C$25:$E$25</c:f>
              <c:numCache>
                <c:formatCode>General</c:formatCode>
                <c:ptCount val="3"/>
                <c:pt idx="0">
                  <c:v>6.03</c:v>
                </c:pt>
                <c:pt idx="1">
                  <c:v>3.72</c:v>
                </c:pt>
                <c:pt idx="2">
                  <c:v>9.75</c:v>
                </c:pt>
              </c:numCache>
            </c:numRef>
          </c:val>
        </c:ser>
        <c:ser>
          <c:idx val="2"/>
          <c:order val="2"/>
          <c:tx>
            <c:v>test 1b</c:v>
          </c:tx>
          <c:spPr>
            <a:solidFill>
              <a:srgbClr val="00FF00"/>
            </a:solidFill>
            <a:ln w="25400">
              <a:noFill/>
            </a:ln>
            <a:effectLst/>
          </c:spPr>
          <c:invertIfNegative val="0"/>
          <c:val>
            <c:numRef>
              <c:f>test1!$I$34:$K$34</c:f>
              <c:numCache>
                <c:formatCode>General</c:formatCode>
                <c:ptCount val="3"/>
                <c:pt idx="0">
                  <c:v>7.48</c:v>
                </c:pt>
                <c:pt idx="1">
                  <c:v>2.94</c:v>
                </c:pt>
                <c:pt idx="2">
                  <c:v>10.43</c:v>
                </c:pt>
              </c:numCache>
            </c:numRef>
          </c:val>
        </c:ser>
        <c:ser>
          <c:idx val="4"/>
          <c:order val="4"/>
          <c:tx>
            <c:v>test 1c</c:v>
          </c:tx>
          <c:spPr>
            <a:solidFill>
              <a:srgbClr val="FF0000"/>
            </a:solidFill>
            <a:ln w="25400">
              <a:noFill/>
            </a:ln>
            <a:effectLst/>
          </c:spPr>
          <c:invertIfNegative val="0"/>
          <c:val>
            <c:numRef>
              <c:f>test1!$O$20:$Q$20</c:f>
              <c:numCache>
                <c:formatCode>General</c:formatCode>
                <c:ptCount val="3"/>
                <c:pt idx="0">
                  <c:v>6.38</c:v>
                </c:pt>
                <c:pt idx="1">
                  <c:v>3.04</c:v>
                </c:pt>
                <c:pt idx="2">
                  <c:v>9.42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1340335120"/>
        <c:axId val="-1340334576"/>
      </c:barChart>
      <c:scatterChart>
        <c:scatterStyle val="lineMarker"/>
        <c:varyColors val="0"/>
        <c:ser>
          <c:idx val="1"/>
          <c:order val="1"/>
          <c:tx>
            <c:v>test 1a - rozptyl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000096"/>
              </a:solidFill>
              <a:ln w="9525"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test1!$C$26:$E$26</c:f>
                <c:numCache>
                  <c:formatCode>General</c:formatCode>
                  <c:ptCount val="3"/>
                  <c:pt idx="0">
                    <c:v>2.1</c:v>
                  </c:pt>
                  <c:pt idx="1">
                    <c:v>1.6</c:v>
                  </c:pt>
                  <c:pt idx="2">
                    <c:v>3.4</c:v>
                  </c:pt>
                </c:numCache>
              </c:numRef>
            </c:plus>
            <c:minus>
              <c:numRef>
                <c:f>test1!$C$26:$E$26</c:f>
                <c:numCache>
                  <c:formatCode>General</c:formatCode>
                  <c:ptCount val="3"/>
                  <c:pt idx="0">
                    <c:v>2.1</c:v>
                  </c:pt>
                  <c:pt idx="1">
                    <c:v>1.6</c:v>
                  </c:pt>
                  <c:pt idx="2">
                    <c:v>3.4</c:v>
                  </c:pt>
                </c:numCache>
              </c:numRef>
            </c:minus>
            <c:spPr>
              <a:noFill/>
              <a:ln w="19050" cap="flat" cmpd="sng" algn="ctr">
                <a:solidFill>
                  <a:srgbClr val="000096"/>
                </a:solidFill>
                <a:round/>
              </a:ln>
              <a:effectLst/>
            </c:spPr>
          </c:errBars>
          <c:xVal>
            <c:numRef>
              <c:f>test1!$C$23:$E$23</c:f>
              <c:numCache>
                <c:formatCode>General</c:formatCode>
                <c:ptCount val="3"/>
                <c:pt idx="0">
                  <c:v>0.75</c:v>
                </c:pt>
                <c:pt idx="1">
                  <c:v>1.75</c:v>
                </c:pt>
                <c:pt idx="2">
                  <c:v>2.75</c:v>
                </c:pt>
              </c:numCache>
            </c:numRef>
          </c:xVal>
          <c:yVal>
            <c:numRef>
              <c:f>test1!$C$25:$E$25</c:f>
              <c:numCache>
                <c:formatCode>General</c:formatCode>
                <c:ptCount val="3"/>
                <c:pt idx="0">
                  <c:v>6.03</c:v>
                </c:pt>
                <c:pt idx="1">
                  <c:v>3.72</c:v>
                </c:pt>
                <c:pt idx="2">
                  <c:v>9.75</c:v>
                </c:pt>
              </c:numCache>
            </c:numRef>
          </c:yVal>
          <c:smooth val="0"/>
        </c:ser>
        <c:ser>
          <c:idx val="3"/>
          <c:order val="3"/>
          <c:tx>
            <c:v>test 1b - rozptyl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009600"/>
              </a:solidFill>
              <a:ln w="9525"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test1!$I$35:$K$35</c:f>
                <c:numCache>
                  <c:formatCode>General</c:formatCode>
                  <c:ptCount val="3"/>
                  <c:pt idx="0">
                    <c:v>2.6</c:v>
                  </c:pt>
                  <c:pt idx="1">
                    <c:v>1.6</c:v>
                  </c:pt>
                  <c:pt idx="2">
                    <c:v>3.7</c:v>
                  </c:pt>
                </c:numCache>
              </c:numRef>
            </c:plus>
            <c:minus>
              <c:numRef>
                <c:f>test1!$I$35:$K$35</c:f>
                <c:numCache>
                  <c:formatCode>General</c:formatCode>
                  <c:ptCount val="3"/>
                  <c:pt idx="0">
                    <c:v>2.6</c:v>
                  </c:pt>
                  <c:pt idx="1">
                    <c:v>1.6</c:v>
                  </c:pt>
                  <c:pt idx="2">
                    <c:v>3.7</c:v>
                  </c:pt>
                </c:numCache>
              </c:numRef>
            </c:minus>
            <c:spPr>
              <a:noFill/>
              <a:ln w="19050" cap="flat" cmpd="sng" algn="ctr">
                <a:solidFill>
                  <a:srgbClr val="009600"/>
                </a:solidFill>
                <a:round/>
              </a:ln>
              <a:effectLst/>
            </c:spPr>
          </c:errBars>
          <c:xVal>
            <c:numRef>
              <c:f>test1!$I$32:$K$32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test1!$I$34:$K$34</c:f>
              <c:numCache>
                <c:formatCode>General</c:formatCode>
                <c:ptCount val="3"/>
                <c:pt idx="0">
                  <c:v>7.48</c:v>
                </c:pt>
                <c:pt idx="1">
                  <c:v>2.94</c:v>
                </c:pt>
                <c:pt idx="2">
                  <c:v>10.43</c:v>
                </c:pt>
              </c:numCache>
              <c:extLst xmlns:c15="http://schemas.microsoft.com/office/drawing/2012/chart"/>
            </c:numRef>
          </c:yVal>
          <c:smooth val="0"/>
        </c:ser>
        <c:ser>
          <c:idx val="5"/>
          <c:order val="5"/>
          <c:tx>
            <c:v>test 1c - rozptyl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960000"/>
              </a:solidFill>
              <a:ln w="9525"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test1!$O$21:$Q$21</c:f>
                <c:numCache>
                  <c:formatCode>General</c:formatCode>
                  <c:ptCount val="3"/>
                  <c:pt idx="0">
                    <c:v>3.7</c:v>
                  </c:pt>
                  <c:pt idx="1">
                    <c:v>2.1</c:v>
                  </c:pt>
                  <c:pt idx="2">
                    <c:v>5.2</c:v>
                  </c:pt>
                </c:numCache>
              </c:numRef>
            </c:plus>
            <c:minus>
              <c:numRef>
                <c:f>test1!$O$21:$Q$21</c:f>
                <c:numCache>
                  <c:formatCode>General</c:formatCode>
                  <c:ptCount val="3"/>
                  <c:pt idx="0">
                    <c:v>3.7</c:v>
                  </c:pt>
                  <c:pt idx="1">
                    <c:v>2.1</c:v>
                  </c:pt>
                  <c:pt idx="2">
                    <c:v>5.2</c:v>
                  </c:pt>
                </c:numCache>
              </c:numRef>
            </c:minus>
            <c:spPr>
              <a:noFill/>
              <a:ln w="19050" cap="flat" cmpd="sng" algn="ctr">
                <a:solidFill>
                  <a:srgbClr val="960000"/>
                </a:solidFill>
                <a:round/>
              </a:ln>
              <a:effectLst/>
            </c:spPr>
          </c:errBars>
          <c:xVal>
            <c:numRef>
              <c:f>test1!$O$18:$Q$18</c:f>
              <c:numCache>
                <c:formatCode>General</c:formatCode>
                <c:ptCount val="3"/>
                <c:pt idx="0">
                  <c:v>1.25</c:v>
                </c:pt>
                <c:pt idx="1">
                  <c:v>2.25</c:v>
                </c:pt>
                <c:pt idx="2">
                  <c:v>3.25</c:v>
                </c:pt>
              </c:numCache>
            </c:numRef>
          </c:xVal>
          <c:yVal>
            <c:numRef>
              <c:f>test1!$O$20:$Q$20</c:f>
              <c:numCache>
                <c:formatCode>General</c:formatCode>
                <c:ptCount val="3"/>
                <c:pt idx="0">
                  <c:v>6.38</c:v>
                </c:pt>
                <c:pt idx="1">
                  <c:v>3.04</c:v>
                </c:pt>
                <c:pt idx="2">
                  <c:v>9.42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40335120"/>
        <c:axId val="-1340334576"/>
        <c:extLst/>
      </c:scatterChart>
      <c:catAx>
        <c:axId val="-1340335120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-1340334576"/>
        <c:crosses val="autoZero"/>
        <c:auto val="1"/>
        <c:lblAlgn val="ctr"/>
        <c:lblOffset val="100"/>
        <c:noMultiLvlLbl val="0"/>
      </c:catAx>
      <c:valAx>
        <c:axId val="-134033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/>
                  <a:t>počet bodů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-1340335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1600"/>
              <a:t>Výsledky</a:t>
            </a:r>
            <a:r>
              <a:rPr lang="cs-CZ" sz="1600" baseline="0"/>
              <a:t> testu 1</a:t>
            </a:r>
            <a:endParaRPr lang="cs-CZ" sz="16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test 1a</c:v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cat>
            <c:strRef>
              <c:f>test1!$C$1:$E$2</c:f>
              <c:strCache>
                <c:ptCount val="3"/>
                <c:pt idx="0">
                  <c:v>příklad 1</c:v>
                </c:pt>
                <c:pt idx="1">
                  <c:v>příklad 2</c:v>
                </c:pt>
                <c:pt idx="2">
                  <c:v>celkem</c:v>
                </c:pt>
              </c:strCache>
            </c:strRef>
          </c:cat>
          <c:val>
            <c:numRef>
              <c:f>test1!$C$28:$E$28</c:f>
              <c:numCache>
                <c:formatCode>General</c:formatCode>
                <c:ptCount val="3"/>
                <c:pt idx="0">
                  <c:v>60.3</c:v>
                </c:pt>
                <c:pt idx="1">
                  <c:v>74.400000000000006</c:v>
                </c:pt>
                <c:pt idx="2" formatCode="0.00">
                  <c:v>65</c:v>
                </c:pt>
              </c:numCache>
            </c:numRef>
          </c:val>
        </c:ser>
        <c:ser>
          <c:idx val="2"/>
          <c:order val="2"/>
          <c:tx>
            <c:v>test 1b</c:v>
          </c:tx>
          <c:spPr>
            <a:solidFill>
              <a:srgbClr val="00FF00"/>
            </a:solidFill>
            <a:ln w="25400">
              <a:noFill/>
            </a:ln>
            <a:effectLst/>
          </c:spPr>
          <c:invertIfNegative val="0"/>
          <c:val>
            <c:numRef>
              <c:f>test1!$I$37:$K$37</c:f>
              <c:numCache>
                <c:formatCode>General</c:formatCode>
                <c:ptCount val="3"/>
                <c:pt idx="0">
                  <c:v>74.8</c:v>
                </c:pt>
                <c:pt idx="1">
                  <c:v>58.8</c:v>
                </c:pt>
                <c:pt idx="2" formatCode="0.00">
                  <c:v>69.533333333333331</c:v>
                </c:pt>
              </c:numCache>
            </c:numRef>
          </c:val>
        </c:ser>
        <c:ser>
          <c:idx val="4"/>
          <c:order val="4"/>
          <c:tx>
            <c:v>test 1c</c:v>
          </c:tx>
          <c:spPr>
            <a:solidFill>
              <a:srgbClr val="FF0000"/>
            </a:solidFill>
            <a:ln w="25400">
              <a:noFill/>
            </a:ln>
            <a:effectLst/>
          </c:spPr>
          <c:invertIfNegative val="0"/>
          <c:val>
            <c:numRef>
              <c:f>test1!$O$23:$Q$23</c:f>
              <c:numCache>
                <c:formatCode>General</c:formatCode>
                <c:ptCount val="3"/>
                <c:pt idx="0">
                  <c:v>63.800000000000004</c:v>
                </c:pt>
                <c:pt idx="1">
                  <c:v>60.8</c:v>
                </c:pt>
                <c:pt idx="2" formatCode="0.00">
                  <c:v>62.8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1340328592"/>
        <c:axId val="-1340327504"/>
      </c:barChart>
      <c:scatterChart>
        <c:scatterStyle val="lineMarker"/>
        <c:varyColors val="0"/>
        <c:ser>
          <c:idx val="1"/>
          <c:order val="1"/>
          <c:tx>
            <c:v>test 1a - rozptyl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000096"/>
              </a:solidFill>
              <a:ln w="9525"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test1!$C$29:$E$29</c:f>
                <c:numCache>
                  <c:formatCode>General</c:formatCode>
                  <c:ptCount val="3"/>
                  <c:pt idx="0">
                    <c:v>21</c:v>
                  </c:pt>
                  <c:pt idx="1">
                    <c:v>32</c:v>
                  </c:pt>
                  <c:pt idx="2">
                    <c:v>22.666666666666664</c:v>
                  </c:pt>
                </c:numCache>
              </c:numRef>
            </c:plus>
            <c:minus>
              <c:numRef>
                <c:f>test1!$C$29:$E$29</c:f>
                <c:numCache>
                  <c:formatCode>General</c:formatCode>
                  <c:ptCount val="3"/>
                  <c:pt idx="0">
                    <c:v>21</c:v>
                  </c:pt>
                  <c:pt idx="1">
                    <c:v>32</c:v>
                  </c:pt>
                  <c:pt idx="2">
                    <c:v>22.666666666666664</c:v>
                  </c:pt>
                </c:numCache>
              </c:numRef>
            </c:minus>
            <c:spPr>
              <a:noFill/>
              <a:ln w="19050" cap="flat" cmpd="sng" algn="ctr">
                <a:solidFill>
                  <a:srgbClr val="000096"/>
                </a:solidFill>
                <a:round/>
              </a:ln>
              <a:effectLst/>
            </c:spPr>
          </c:errBars>
          <c:xVal>
            <c:numRef>
              <c:f>test1!$C$23:$E$23</c:f>
              <c:numCache>
                <c:formatCode>General</c:formatCode>
                <c:ptCount val="3"/>
                <c:pt idx="0">
                  <c:v>0.75</c:v>
                </c:pt>
                <c:pt idx="1">
                  <c:v>1.75</c:v>
                </c:pt>
                <c:pt idx="2">
                  <c:v>2.75</c:v>
                </c:pt>
              </c:numCache>
            </c:numRef>
          </c:xVal>
          <c:yVal>
            <c:numRef>
              <c:f>test1!$C$28:$E$28</c:f>
              <c:numCache>
                <c:formatCode>General</c:formatCode>
                <c:ptCount val="3"/>
                <c:pt idx="0">
                  <c:v>60.3</c:v>
                </c:pt>
                <c:pt idx="1">
                  <c:v>74.400000000000006</c:v>
                </c:pt>
                <c:pt idx="2" formatCode="0.00">
                  <c:v>65</c:v>
                </c:pt>
              </c:numCache>
            </c:numRef>
          </c:yVal>
          <c:smooth val="0"/>
        </c:ser>
        <c:ser>
          <c:idx val="3"/>
          <c:order val="3"/>
          <c:tx>
            <c:v>test 1b - rozptyl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009600"/>
              </a:solidFill>
              <a:ln w="9525"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test1!$I$38:$K$38</c:f>
                <c:numCache>
                  <c:formatCode>General</c:formatCode>
                  <c:ptCount val="3"/>
                  <c:pt idx="0">
                    <c:v>26</c:v>
                  </c:pt>
                  <c:pt idx="1">
                    <c:v>32</c:v>
                  </c:pt>
                  <c:pt idx="2">
                    <c:v>24.666666666666668</c:v>
                  </c:pt>
                </c:numCache>
              </c:numRef>
            </c:plus>
            <c:minus>
              <c:numRef>
                <c:f>test1!$I$38:$K$38</c:f>
                <c:numCache>
                  <c:formatCode>General</c:formatCode>
                  <c:ptCount val="3"/>
                  <c:pt idx="0">
                    <c:v>26</c:v>
                  </c:pt>
                  <c:pt idx="1">
                    <c:v>32</c:v>
                  </c:pt>
                  <c:pt idx="2">
                    <c:v>24.666666666666668</c:v>
                  </c:pt>
                </c:numCache>
              </c:numRef>
            </c:minus>
            <c:spPr>
              <a:noFill/>
              <a:ln w="19050" cap="flat" cmpd="sng" algn="ctr">
                <a:solidFill>
                  <a:srgbClr val="009600"/>
                </a:solidFill>
                <a:round/>
              </a:ln>
              <a:effectLst/>
            </c:spPr>
          </c:errBars>
          <c:xVal>
            <c:numRef>
              <c:f>test1!$I$32:$K$32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test1!$I$37:$K$37</c:f>
              <c:numCache>
                <c:formatCode>General</c:formatCode>
                <c:ptCount val="3"/>
                <c:pt idx="0">
                  <c:v>74.8</c:v>
                </c:pt>
                <c:pt idx="1">
                  <c:v>58.8</c:v>
                </c:pt>
                <c:pt idx="2" formatCode="0.00">
                  <c:v>69.533333333333331</c:v>
                </c:pt>
              </c:numCache>
            </c:numRef>
          </c:yVal>
          <c:smooth val="0"/>
        </c:ser>
        <c:ser>
          <c:idx val="5"/>
          <c:order val="5"/>
          <c:tx>
            <c:v>test 1c - rozptyl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960000"/>
              </a:solidFill>
              <a:ln w="9525">
                <a:noFill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test1!$O$24:$Q$24</c:f>
                <c:numCache>
                  <c:formatCode>General</c:formatCode>
                  <c:ptCount val="3"/>
                  <c:pt idx="0">
                    <c:v>37.000000000000007</c:v>
                  </c:pt>
                  <c:pt idx="1">
                    <c:v>42</c:v>
                  </c:pt>
                  <c:pt idx="2">
                    <c:v>34.666666666666664</c:v>
                  </c:pt>
                </c:numCache>
              </c:numRef>
            </c:plus>
            <c:minus>
              <c:numRef>
                <c:f>test1!$O$24:$Q$24</c:f>
                <c:numCache>
                  <c:formatCode>General</c:formatCode>
                  <c:ptCount val="3"/>
                  <c:pt idx="0">
                    <c:v>37.000000000000007</c:v>
                  </c:pt>
                  <c:pt idx="1">
                    <c:v>42</c:v>
                  </c:pt>
                  <c:pt idx="2">
                    <c:v>34.666666666666664</c:v>
                  </c:pt>
                </c:numCache>
              </c:numRef>
            </c:minus>
            <c:spPr>
              <a:noFill/>
              <a:ln w="19050" cap="flat" cmpd="sng" algn="ctr">
                <a:solidFill>
                  <a:srgbClr val="960000"/>
                </a:solidFill>
                <a:round/>
              </a:ln>
              <a:effectLst/>
            </c:spPr>
          </c:errBars>
          <c:xVal>
            <c:numRef>
              <c:f>test1!$O$18:$Q$18</c:f>
              <c:numCache>
                <c:formatCode>General</c:formatCode>
                <c:ptCount val="3"/>
                <c:pt idx="0">
                  <c:v>1.25</c:v>
                </c:pt>
                <c:pt idx="1">
                  <c:v>2.25</c:v>
                </c:pt>
                <c:pt idx="2">
                  <c:v>3.25</c:v>
                </c:pt>
              </c:numCache>
            </c:numRef>
          </c:xVal>
          <c:yVal>
            <c:numRef>
              <c:f>test1!$O$23:$Q$23</c:f>
              <c:numCache>
                <c:formatCode>General</c:formatCode>
                <c:ptCount val="3"/>
                <c:pt idx="0">
                  <c:v>63.800000000000004</c:v>
                </c:pt>
                <c:pt idx="1">
                  <c:v>60.8</c:v>
                </c:pt>
                <c:pt idx="2" formatCode="0.00">
                  <c:v>62.8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40328592"/>
        <c:axId val="-1340327504"/>
        <c:extLst/>
      </c:scatterChart>
      <c:catAx>
        <c:axId val="-134032859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-1340327504"/>
        <c:crosses val="autoZero"/>
        <c:auto val="1"/>
        <c:lblAlgn val="ctr"/>
        <c:lblOffset val="100"/>
        <c:noMultiLvlLbl val="0"/>
      </c:catAx>
      <c:valAx>
        <c:axId val="-134032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/>
                  <a:t>úspěšnost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-134032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1600" dirty="0"/>
              <a:t>odhad výsledků testu 1b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>
        <c:manualLayout>
          <c:layoutTarget val="inner"/>
          <c:xMode val="edge"/>
          <c:yMode val="edge"/>
          <c:x val="0.13337003968253969"/>
          <c:y val="0.15057746913580247"/>
          <c:w val="0.83891170634920631"/>
          <c:h val="0.63439753086419748"/>
        </c:manualLayout>
      </c:layout>
      <c:barChart>
        <c:barDir val="col"/>
        <c:grouping val="clustered"/>
        <c:varyColors val="0"/>
        <c:ser>
          <c:idx val="0"/>
          <c:order val="0"/>
          <c:tx>
            <c:v>data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test1b!$C$40:$C$55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test1b!$D$40:$D$55</c:f>
              <c:numCache>
                <c:formatCode>General</c:formatCode>
                <c:ptCount val="16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1</c:v>
                </c:pt>
                <c:pt idx="7">
                  <c:v>1</c:v>
                </c:pt>
                <c:pt idx="8">
                  <c:v>4</c:v>
                </c:pt>
                <c:pt idx="9">
                  <c:v>1</c:v>
                </c:pt>
                <c:pt idx="10">
                  <c:v>5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-1330898896"/>
        <c:axId val="-1330904336"/>
      </c:barChart>
      <c:scatterChart>
        <c:scatterStyle val="smoothMarker"/>
        <c:varyColors val="0"/>
        <c:ser>
          <c:idx val="1"/>
          <c:order val="1"/>
          <c:tx>
            <c:v>hustota pravděpodobnosti</c:v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test1b!$C$40:$C$55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test1b!$E$40:$E$55</c:f>
              <c:numCache>
                <c:formatCode>General</c:formatCode>
                <c:ptCount val="16"/>
                <c:pt idx="0">
                  <c:v>0.40984962880355463</c:v>
                </c:pt>
                <c:pt idx="1">
                  <c:v>0.66091792789172976</c:v>
                </c:pt>
                <c:pt idx="2">
                  <c:v>0.99447695562732141</c:v>
                </c:pt>
                <c:pt idx="3">
                  <c:v>1.3962594329291349</c:v>
                </c:pt>
                <c:pt idx="4">
                  <c:v>1.8292022260873724</c:v>
                </c:pt>
                <c:pt idx="5">
                  <c:v>2.2360500856464318</c:v>
                </c:pt>
                <c:pt idx="6">
                  <c:v>2.5505012336581339</c:v>
                </c:pt>
                <c:pt idx="7">
                  <c:v>2.7145244238673696</c:v>
                </c:pt>
                <c:pt idx="8">
                  <c:v>2.695790720536495</c:v>
                </c:pt>
                <c:pt idx="9">
                  <c:v>2.4980596207305439</c:v>
                </c:pt>
                <c:pt idx="10">
                  <c:v>2.1599496601185058</c:v>
                </c:pt>
                <c:pt idx="11">
                  <c:v>1.7426439570565719</c:v>
                </c:pt>
                <c:pt idx="12">
                  <c:v>1.3118914587325745</c:v>
                </c:pt>
                <c:pt idx="13">
                  <c:v>0.92153397059889541</c:v>
                </c:pt>
                <c:pt idx="14">
                  <c:v>0.60401677320677793</c:v>
                </c:pt>
                <c:pt idx="15">
                  <c:v>0.36941187614286569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30898896"/>
        <c:axId val="-1330904336"/>
      </c:scatterChart>
      <c:dateAx>
        <c:axId val="-1330898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/>
                  <a:t>počet bodů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-1330904336"/>
        <c:crosses val="autoZero"/>
        <c:auto val="0"/>
        <c:lblOffset val="100"/>
        <c:baseTimeUnit val="days"/>
      </c:dateAx>
      <c:valAx>
        <c:axId val="-133090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/>
                  <a:t>četnosti</a:t>
                </a:r>
              </a:p>
            </c:rich>
          </c:tx>
          <c:layout>
            <c:manualLayout>
              <c:xMode val="edge"/>
              <c:yMode val="edge"/>
              <c:x val="2.3334722222222222E-2"/>
              <c:y val="0.366911111111111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-13308988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1600" dirty="0"/>
              <a:t>odhad výsledků testu 1b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>
        <c:manualLayout>
          <c:layoutTarget val="inner"/>
          <c:xMode val="edge"/>
          <c:yMode val="edge"/>
          <c:x val="0.13337003968253969"/>
          <c:y val="0.15057746913580247"/>
          <c:w val="0.83891170634920631"/>
          <c:h val="0.63439753086419748"/>
        </c:manualLayout>
      </c:layout>
      <c:barChart>
        <c:barDir val="col"/>
        <c:grouping val="clustered"/>
        <c:varyColors val="0"/>
        <c:ser>
          <c:idx val="0"/>
          <c:order val="0"/>
          <c:tx>
            <c:v>data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test1b!$C$40:$C$55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test1b!$D$40:$D$55</c:f>
              <c:numCache>
                <c:formatCode>General</c:formatCode>
                <c:ptCount val="16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1</c:v>
                </c:pt>
                <c:pt idx="7">
                  <c:v>1</c:v>
                </c:pt>
                <c:pt idx="8">
                  <c:v>4</c:v>
                </c:pt>
                <c:pt idx="9">
                  <c:v>1</c:v>
                </c:pt>
                <c:pt idx="10">
                  <c:v>5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-1330897264"/>
        <c:axId val="-1330907600"/>
      </c:barChart>
      <c:scatterChart>
        <c:scatterStyle val="smoothMarker"/>
        <c:varyColors val="0"/>
        <c:ser>
          <c:idx val="1"/>
          <c:order val="1"/>
          <c:tx>
            <c:v>hustota pravděpodobnosti</c:v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test1b!$C$40:$C$55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test1b!$E$40:$E$55</c:f>
              <c:numCache>
                <c:formatCode>General</c:formatCode>
                <c:ptCount val="16"/>
                <c:pt idx="0">
                  <c:v>0.40984962880355463</c:v>
                </c:pt>
                <c:pt idx="1">
                  <c:v>0.66091792789172976</c:v>
                </c:pt>
                <c:pt idx="2">
                  <c:v>0.99447695562732141</c:v>
                </c:pt>
                <c:pt idx="3">
                  <c:v>1.3962594329291349</c:v>
                </c:pt>
                <c:pt idx="4">
                  <c:v>1.8292022260873724</c:v>
                </c:pt>
                <c:pt idx="5">
                  <c:v>2.2360500856464318</c:v>
                </c:pt>
                <c:pt idx="6">
                  <c:v>2.5505012336581339</c:v>
                </c:pt>
                <c:pt idx="7">
                  <c:v>2.7145244238673696</c:v>
                </c:pt>
                <c:pt idx="8">
                  <c:v>2.695790720536495</c:v>
                </c:pt>
                <c:pt idx="9">
                  <c:v>2.4980596207305439</c:v>
                </c:pt>
                <c:pt idx="10">
                  <c:v>2.1599496601185058</c:v>
                </c:pt>
                <c:pt idx="11">
                  <c:v>1.7426439570565719</c:v>
                </c:pt>
                <c:pt idx="12">
                  <c:v>1.3118914587325745</c:v>
                </c:pt>
                <c:pt idx="13">
                  <c:v>0.92153397059889541</c:v>
                </c:pt>
                <c:pt idx="14">
                  <c:v>0.60401677320677793</c:v>
                </c:pt>
                <c:pt idx="15">
                  <c:v>0.36941187614286569</c:v>
                </c:pt>
              </c:numCache>
            </c:numRef>
          </c:yVal>
          <c:smooth val="1"/>
        </c:ser>
        <c:ser>
          <c:idx val="2"/>
          <c:order val="2"/>
          <c:tx>
            <c:v>mu - sigma</c:v>
          </c:tx>
          <c:spPr>
            <a:ln w="19050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test1b!$C$57:$C$58</c:f>
              <c:numCache>
                <c:formatCode>General</c:formatCode>
                <c:ptCount val="2"/>
                <c:pt idx="0">
                  <c:v>6.7</c:v>
                </c:pt>
                <c:pt idx="1">
                  <c:v>6.7</c:v>
                </c:pt>
              </c:numCache>
            </c:numRef>
          </c:xVal>
          <c:yVal>
            <c:numRef>
              <c:f>test1b!$D$57:$D$58</c:f>
              <c:numCache>
                <c:formatCode>General</c:formatCode>
                <c:ptCount val="2"/>
                <c:pt idx="0">
                  <c:v>0</c:v>
                </c:pt>
                <c:pt idx="1">
                  <c:v>5.5</c:v>
                </c:pt>
              </c:numCache>
            </c:numRef>
          </c:yVal>
          <c:smooth val="1"/>
        </c:ser>
        <c:ser>
          <c:idx val="3"/>
          <c:order val="3"/>
          <c:tx>
            <c:v>mu</c:v>
          </c:tx>
          <c:spPr>
            <a:ln w="317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test1b!$C$59:$C$60</c:f>
              <c:numCache>
                <c:formatCode>General</c:formatCode>
                <c:ptCount val="2"/>
                <c:pt idx="0">
                  <c:v>10.4</c:v>
                </c:pt>
                <c:pt idx="1">
                  <c:v>10.4</c:v>
                </c:pt>
              </c:numCache>
            </c:numRef>
          </c:xVal>
          <c:yVal>
            <c:numRef>
              <c:f>test1b!$D$59:$D$60</c:f>
              <c:numCache>
                <c:formatCode>General</c:formatCode>
                <c:ptCount val="2"/>
                <c:pt idx="0">
                  <c:v>0</c:v>
                </c:pt>
                <c:pt idx="1">
                  <c:v>5.5</c:v>
                </c:pt>
              </c:numCache>
            </c:numRef>
          </c:yVal>
          <c:smooth val="1"/>
        </c:ser>
        <c:ser>
          <c:idx val="4"/>
          <c:order val="4"/>
          <c:tx>
            <c:v>mu + sigma</c:v>
          </c:tx>
          <c:spPr>
            <a:ln w="19050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test1b!$C$61:$C$62</c:f>
              <c:numCache>
                <c:formatCode>General</c:formatCode>
                <c:ptCount val="2"/>
                <c:pt idx="0">
                  <c:v>14.100000000000001</c:v>
                </c:pt>
                <c:pt idx="1">
                  <c:v>14.100000000000001</c:v>
                </c:pt>
              </c:numCache>
            </c:numRef>
          </c:xVal>
          <c:yVal>
            <c:numRef>
              <c:f>test1b!$D$61:$D$62</c:f>
              <c:numCache>
                <c:formatCode>General</c:formatCode>
                <c:ptCount val="2"/>
                <c:pt idx="0">
                  <c:v>0</c:v>
                </c:pt>
                <c:pt idx="1">
                  <c:v>5.5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30897264"/>
        <c:axId val="-1330907600"/>
      </c:scatterChart>
      <c:dateAx>
        <c:axId val="-1330897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/>
                  <a:t>počet bodů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-1330907600"/>
        <c:crosses val="autoZero"/>
        <c:auto val="0"/>
        <c:lblOffset val="100"/>
        <c:baseTimeUnit val="days"/>
      </c:dateAx>
      <c:valAx>
        <c:axId val="-133090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/>
                  <a:t>četnosti</a:t>
                </a:r>
              </a:p>
            </c:rich>
          </c:tx>
          <c:layout>
            <c:manualLayout>
              <c:xMode val="edge"/>
              <c:yMode val="edge"/>
              <c:x val="2.3334722222222222E-2"/>
              <c:y val="0.366911111111111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-1330897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1600" dirty="0"/>
              <a:t>odhad výsledků testu 1b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>
        <c:manualLayout>
          <c:layoutTarget val="inner"/>
          <c:xMode val="edge"/>
          <c:yMode val="edge"/>
          <c:x val="0.13337003968253969"/>
          <c:y val="0.15057746913580247"/>
          <c:w val="0.83891170634920631"/>
          <c:h val="0.63439753086419748"/>
        </c:manualLayout>
      </c:layout>
      <c:barChart>
        <c:barDir val="col"/>
        <c:grouping val="clustered"/>
        <c:varyColors val="0"/>
        <c:ser>
          <c:idx val="0"/>
          <c:order val="0"/>
          <c:tx>
            <c:v>data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test1b!$C$40:$C$55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test1b!$D$40:$D$55</c:f>
              <c:numCache>
                <c:formatCode>General</c:formatCode>
                <c:ptCount val="16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1</c:v>
                </c:pt>
                <c:pt idx="7">
                  <c:v>1</c:v>
                </c:pt>
                <c:pt idx="8">
                  <c:v>4</c:v>
                </c:pt>
                <c:pt idx="9">
                  <c:v>1</c:v>
                </c:pt>
                <c:pt idx="10">
                  <c:v>5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-1330895632"/>
        <c:axId val="-1330903792"/>
      </c:barChart>
      <c:scatterChart>
        <c:scatterStyle val="smoothMarker"/>
        <c:varyColors val="0"/>
        <c:ser>
          <c:idx val="1"/>
          <c:order val="1"/>
          <c:tx>
            <c:v>hustota pravděpodobnosti</c:v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test1b!$C$40:$C$55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test1b!$E$40:$E$55</c:f>
              <c:numCache>
                <c:formatCode>General</c:formatCode>
                <c:ptCount val="16"/>
                <c:pt idx="0">
                  <c:v>0.40984962880355463</c:v>
                </c:pt>
                <c:pt idx="1">
                  <c:v>0.66091792789172976</c:v>
                </c:pt>
                <c:pt idx="2">
                  <c:v>0.99447695562732141</c:v>
                </c:pt>
                <c:pt idx="3">
                  <c:v>1.3962594329291349</c:v>
                </c:pt>
                <c:pt idx="4">
                  <c:v>1.8292022260873724</c:v>
                </c:pt>
                <c:pt idx="5">
                  <c:v>2.2360500856464318</c:v>
                </c:pt>
                <c:pt idx="6">
                  <c:v>2.5505012336581339</c:v>
                </c:pt>
                <c:pt idx="7">
                  <c:v>2.7145244238673696</c:v>
                </c:pt>
                <c:pt idx="8">
                  <c:v>2.695790720536495</c:v>
                </c:pt>
                <c:pt idx="9">
                  <c:v>2.4980596207305439</c:v>
                </c:pt>
                <c:pt idx="10">
                  <c:v>2.1599496601185058</c:v>
                </c:pt>
                <c:pt idx="11">
                  <c:v>1.7426439570565719</c:v>
                </c:pt>
                <c:pt idx="12">
                  <c:v>1.3118914587325745</c:v>
                </c:pt>
                <c:pt idx="13">
                  <c:v>0.92153397059889541</c:v>
                </c:pt>
                <c:pt idx="14">
                  <c:v>0.60401677320677793</c:v>
                </c:pt>
                <c:pt idx="15">
                  <c:v>0.36941187614286569</c:v>
                </c:pt>
              </c:numCache>
            </c:numRef>
          </c:yVal>
          <c:smooth val="1"/>
        </c:ser>
        <c:ser>
          <c:idx val="2"/>
          <c:order val="2"/>
          <c:tx>
            <c:v>mu - sigma</c:v>
          </c:tx>
          <c:spPr>
            <a:ln w="19050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test1b!$C$57:$C$58</c:f>
              <c:numCache>
                <c:formatCode>General</c:formatCode>
                <c:ptCount val="2"/>
                <c:pt idx="0">
                  <c:v>6.7</c:v>
                </c:pt>
                <c:pt idx="1">
                  <c:v>6.7</c:v>
                </c:pt>
              </c:numCache>
            </c:numRef>
          </c:xVal>
          <c:yVal>
            <c:numRef>
              <c:f>test1b!$D$57:$D$58</c:f>
              <c:numCache>
                <c:formatCode>General</c:formatCode>
                <c:ptCount val="2"/>
                <c:pt idx="0">
                  <c:v>0</c:v>
                </c:pt>
                <c:pt idx="1">
                  <c:v>5.5</c:v>
                </c:pt>
              </c:numCache>
            </c:numRef>
          </c:yVal>
          <c:smooth val="1"/>
        </c:ser>
        <c:ser>
          <c:idx val="3"/>
          <c:order val="3"/>
          <c:tx>
            <c:v>mu</c:v>
          </c:tx>
          <c:spPr>
            <a:ln w="317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test1b!$C$59:$C$60</c:f>
              <c:numCache>
                <c:formatCode>General</c:formatCode>
                <c:ptCount val="2"/>
                <c:pt idx="0">
                  <c:v>10.4</c:v>
                </c:pt>
                <c:pt idx="1">
                  <c:v>10.4</c:v>
                </c:pt>
              </c:numCache>
            </c:numRef>
          </c:xVal>
          <c:yVal>
            <c:numRef>
              <c:f>test1b!$D$59:$D$60</c:f>
              <c:numCache>
                <c:formatCode>General</c:formatCode>
                <c:ptCount val="2"/>
                <c:pt idx="0">
                  <c:v>0</c:v>
                </c:pt>
                <c:pt idx="1">
                  <c:v>5.5</c:v>
                </c:pt>
              </c:numCache>
            </c:numRef>
          </c:yVal>
          <c:smooth val="1"/>
        </c:ser>
        <c:ser>
          <c:idx val="4"/>
          <c:order val="4"/>
          <c:tx>
            <c:v>mu + sigma</c:v>
          </c:tx>
          <c:spPr>
            <a:ln w="19050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test1b!$C$61:$C$62</c:f>
              <c:numCache>
                <c:formatCode>General</c:formatCode>
                <c:ptCount val="2"/>
                <c:pt idx="0">
                  <c:v>14.100000000000001</c:v>
                </c:pt>
                <c:pt idx="1">
                  <c:v>14.100000000000001</c:v>
                </c:pt>
              </c:numCache>
            </c:numRef>
          </c:xVal>
          <c:yVal>
            <c:numRef>
              <c:f>test1b!$D$61:$D$62</c:f>
              <c:numCache>
                <c:formatCode>General</c:formatCode>
                <c:ptCount val="2"/>
                <c:pt idx="0">
                  <c:v>0</c:v>
                </c:pt>
                <c:pt idx="1">
                  <c:v>5.5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30895632"/>
        <c:axId val="-1330903792"/>
      </c:scatterChart>
      <c:dateAx>
        <c:axId val="-1330895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/>
                  <a:t>počet bodů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-1330903792"/>
        <c:crosses val="autoZero"/>
        <c:auto val="0"/>
        <c:lblOffset val="100"/>
        <c:baseTimeUnit val="days"/>
      </c:dateAx>
      <c:valAx>
        <c:axId val="-133090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400"/>
                  <a:t>četnosti</a:t>
                </a:r>
              </a:p>
            </c:rich>
          </c:tx>
          <c:layout>
            <c:manualLayout>
              <c:xMode val="edge"/>
              <c:yMode val="edge"/>
              <c:x val="2.3334722222222222E-2"/>
              <c:y val="0.366911111111111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-13308956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body</a:t>
            </a:r>
            <a:r>
              <a:rPr lang="cs-CZ"/>
              <a:t> vs výška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960000"/>
              </a:solidFill>
              <a:ln w="9525">
                <a:noFill/>
              </a:ln>
              <a:effectLst/>
            </c:spPr>
          </c:marker>
          <c:xVal>
            <c:numRef>
              <c:f>test1c!$C$41:$C$53</c:f>
              <c:numCache>
                <c:formatCode>General</c:formatCode>
                <c:ptCount val="13"/>
                <c:pt idx="0">
                  <c:v>174</c:v>
                </c:pt>
                <c:pt idx="1">
                  <c:v>195</c:v>
                </c:pt>
                <c:pt idx="2">
                  <c:v>164</c:v>
                </c:pt>
                <c:pt idx="3">
                  <c:v>183</c:v>
                </c:pt>
                <c:pt idx="4">
                  <c:v>182</c:v>
                </c:pt>
                <c:pt idx="5">
                  <c:v>165</c:v>
                </c:pt>
                <c:pt idx="6">
                  <c:v>193</c:v>
                </c:pt>
                <c:pt idx="7">
                  <c:v>177</c:v>
                </c:pt>
                <c:pt idx="8">
                  <c:v>180</c:v>
                </c:pt>
                <c:pt idx="9">
                  <c:v>184</c:v>
                </c:pt>
                <c:pt idx="10">
                  <c:v>165</c:v>
                </c:pt>
                <c:pt idx="11">
                  <c:v>181</c:v>
                </c:pt>
                <c:pt idx="12">
                  <c:v>190</c:v>
                </c:pt>
              </c:numCache>
            </c:numRef>
          </c:xVal>
          <c:yVal>
            <c:numRef>
              <c:f>test1c!$A$41:$A$53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1</c:v>
                </c:pt>
                <c:pt idx="3">
                  <c:v>2</c:v>
                </c:pt>
                <c:pt idx="4">
                  <c:v>13</c:v>
                </c:pt>
                <c:pt idx="5">
                  <c:v>14.5</c:v>
                </c:pt>
                <c:pt idx="6">
                  <c:v>2.5</c:v>
                </c:pt>
                <c:pt idx="7">
                  <c:v>4</c:v>
                </c:pt>
                <c:pt idx="8">
                  <c:v>15</c:v>
                </c:pt>
                <c:pt idx="9">
                  <c:v>12</c:v>
                </c:pt>
                <c:pt idx="10">
                  <c:v>9</c:v>
                </c:pt>
                <c:pt idx="11">
                  <c:v>10.5</c:v>
                </c:pt>
                <c:pt idx="12">
                  <c:v>11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30901616"/>
        <c:axId val="-1330901072"/>
      </c:scatterChart>
      <c:scatterChart>
        <c:scatterStyle val="lineMarker"/>
        <c:varyColors val="0"/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rgbClr val="009600"/>
              </a:solidFill>
              <a:ln w="9525">
                <a:noFill/>
              </a:ln>
              <a:effectLst/>
            </c:spPr>
          </c:marker>
          <c:xVal>
            <c:numRef>
              <c:f>test1c!$C$41:$C$53</c:f>
              <c:numCache>
                <c:formatCode>General</c:formatCode>
                <c:ptCount val="13"/>
                <c:pt idx="0">
                  <c:v>174</c:v>
                </c:pt>
                <c:pt idx="1">
                  <c:v>195</c:v>
                </c:pt>
                <c:pt idx="2">
                  <c:v>164</c:v>
                </c:pt>
                <c:pt idx="3">
                  <c:v>183</c:v>
                </c:pt>
                <c:pt idx="4">
                  <c:v>182</c:v>
                </c:pt>
                <c:pt idx="5">
                  <c:v>165</c:v>
                </c:pt>
                <c:pt idx="6">
                  <c:v>193</c:v>
                </c:pt>
                <c:pt idx="7">
                  <c:v>177</c:v>
                </c:pt>
                <c:pt idx="8">
                  <c:v>180</c:v>
                </c:pt>
                <c:pt idx="9">
                  <c:v>184</c:v>
                </c:pt>
                <c:pt idx="10">
                  <c:v>165</c:v>
                </c:pt>
                <c:pt idx="11">
                  <c:v>181</c:v>
                </c:pt>
                <c:pt idx="12">
                  <c:v>190</c:v>
                </c:pt>
              </c:numCache>
            </c:numRef>
          </c:xVal>
          <c:yVal>
            <c:numRef>
              <c:f>test1c!$B$41:$B$53</c:f>
              <c:numCache>
                <c:formatCode>General</c:formatCode>
                <c:ptCount val="13"/>
                <c:pt idx="0">
                  <c:v>11</c:v>
                </c:pt>
                <c:pt idx="1">
                  <c:v>7.5</c:v>
                </c:pt>
                <c:pt idx="2">
                  <c:v>0</c:v>
                </c:pt>
                <c:pt idx="3">
                  <c:v>3</c:v>
                </c:pt>
                <c:pt idx="4">
                  <c:v>5</c:v>
                </c:pt>
                <c:pt idx="5">
                  <c:v>11</c:v>
                </c:pt>
                <c:pt idx="6">
                  <c:v>8</c:v>
                </c:pt>
                <c:pt idx="7">
                  <c:v>3</c:v>
                </c:pt>
                <c:pt idx="8">
                  <c:v>15</c:v>
                </c:pt>
                <c:pt idx="9">
                  <c:v>9</c:v>
                </c:pt>
                <c:pt idx="10">
                  <c:v>13</c:v>
                </c:pt>
                <c:pt idx="11">
                  <c:v>13</c:v>
                </c:pt>
                <c:pt idx="12">
                  <c:v>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30900528"/>
        <c:axId val="-1330899984"/>
      </c:scatterChart>
      <c:valAx>
        <c:axId val="-1330901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200"/>
                  <a:t>výška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-1330901072"/>
        <c:crosses val="autoZero"/>
        <c:crossBetween val="midCat"/>
      </c:valAx>
      <c:valAx>
        <c:axId val="-1330901072"/>
        <c:scaling>
          <c:orientation val="minMax"/>
          <c:max val="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200">
                    <a:solidFill>
                      <a:srgbClr val="960000"/>
                    </a:solidFill>
                  </a:rPr>
                  <a:t>výsledky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rgbClr val="96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96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-1330901616"/>
        <c:crosses val="autoZero"/>
        <c:crossBetween val="midCat"/>
        <c:majorUnit val="3"/>
      </c:valAx>
      <c:valAx>
        <c:axId val="-1330899984"/>
        <c:scaling>
          <c:orientation val="minMax"/>
          <c:max val="15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200">
                    <a:solidFill>
                      <a:srgbClr val="009600"/>
                    </a:solidFill>
                  </a:rPr>
                  <a:t>odhady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rgbClr val="0096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0096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-1330900528"/>
        <c:crosses val="max"/>
        <c:crossBetween val="midCat"/>
        <c:majorUnit val="3"/>
      </c:valAx>
      <c:valAx>
        <c:axId val="-13309005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330899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/>
              <a:t>výsledky vs odhady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ash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12433499999999993"/>
                  <c:y val="0.25491703703703705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0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100" baseline="0" dirty="0">
                        <a:solidFill>
                          <a:srgbClr val="FF0000"/>
                        </a:solidFill>
                      </a:rPr>
                      <a:t>y = </a:t>
                    </a:r>
                    <a:r>
                      <a:rPr lang="en-US" sz="1100" baseline="0" dirty="0" smtClean="0">
                        <a:solidFill>
                          <a:srgbClr val="FF0000"/>
                        </a:solidFill>
                      </a:rPr>
                      <a:t>0.78x </a:t>
                    </a:r>
                    <a:r>
                      <a:rPr lang="en-US" sz="1100" baseline="0" dirty="0">
                        <a:solidFill>
                          <a:srgbClr val="FF0000"/>
                        </a:solidFill>
                      </a:rPr>
                      <a:t>+ </a:t>
                    </a:r>
                    <a:r>
                      <a:rPr lang="en-US" sz="1100" baseline="0" dirty="0" smtClean="0">
                        <a:solidFill>
                          <a:srgbClr val="FF0000"/>
                        </a:solidFill>
                      </a:rPr>
                      <a:t>2.99</a:t>
                    </a:r>
                    <a:endParaRPr lang="en-US" sz="1100" dirty="0">
                      <a:solidFill>
                        <a:srgbClr val="FF0000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</c:trendlineLbl>
          </c:trendline>
          <c:xVal>
            <c:numRef>
              <c:f>test1c!$B$41:$B$53</c:f>
              <c:numCache>
                <c:formatCode>General</c:formatCode>
                <c:ptCount val="13"/>
                <c:pt idx="0">
                  <c:v>11</c:v>
                </c:pt>
                <c:pt idx="1">
                  <c:v>7.5</c:v>
                </c:pt>
                <c:pt idx="2">
                  <c:v>0</c:v>
                </c:pt>
                <c:pt idx="3">
                  <c:v>3</c:v>
                </c:pt>
                <c:pt idx="4">
                  <c:v>5</c:v>
                </c:pt>
                <c:pt idx="5">
                  <c:v>11</c:v>
                </c:pt>
                <c:pt idx="6">
                  <c:v>8</c:v>
                </c:pt>
                <c:pt idx="7">
                  <c:v>3</c:v>
                </c:pt>
                <c:pt idx="8">
                  <c:v>15</c:v>
                </c:pt>
                <c:pt idx="9">
                  <c:v>9</c:v>
                </c:pt>
                <c:pt idx="10">
                  <c:v>13</c:v>
                </c:pt>
                <c:pt idx="11">
                  <c:v>13</c:v>
                </c:pt>
                <c:pt idx="12">
                  <c:v>8</c:v>
                </c:pt>
              </c:numCache>
            </c:numRef>
          </c:xVal>
          <c:yVal>
            <c:numRef>
              <c:f>test1c!$A$41:$A$53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1</c:v>
                </c:pt>
                <c:pt idx="3">
                  <c:v>2</c:v>
                </c:pt>
                <c:pt idx="4">
                  <c:v>13</c:v>
                </c:pt>
                <c:pt idx="5">
                  <c:v>14.5</c:v>
                </c:pt>
                <c:pt idx="6">
                  <c:v>2.5</c:v>
                </c:pt>
                <c:pt idx="7">
                  <c:v>4</c:v>
                </c:pt>
                <c:pt idx="8">
                  <c:v>15</c:v>
                </c:pt>
                <c:pt idx="9">
                  <c:v>12</c:v>
                </c:pt>
                <c:pt idx="10">
                  <c:v>9</c:v>
                </c:pt>
                <c:pt idx="11">
                  <c:v>10.5</c:v>
                </c:pt>
                <c:pt idx="12">
                  <c:v>11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30899440"/>
        <c:axId val="-1330903248"/>
      </c:scatterChart>
      <c:valAx>
        <c:axId val="-1330899440"/>
        <c:scaling>
          <c:orientation val="minMax"/>
          <c:max val="1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odhady</a:t>
                </a:r>
                <a:endParaRPr lang="cs-CZ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-1330903248"/>
        <c:crosses val="autoZero"/>
        <c:crossBetween val="midCat"/>
        <c:majorUnit val="3"/>
      </c:valAx>
      <c:valAx>
        <c:axId val="-1330903248"/>
        <c:scaling>
          <c:orientation val="minMax"/>
          <c:max val="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200"/>
                  <a:t>výsledky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-1330899440"/>
        <c:crosses val="autoZero"/>
        <c:crossBetween val="midCat"/>
        <c:majorUnit val="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0.47058</cdr:x>
      <cdr:y>0.20285</cdr:y>
    </cdr:from>
    <cdr:to>
      <cdr:x>0.68933</cdr:x>
      <cdr:y>0.20285</cdr:y>
    </cdr:to>
    <cdr:cxnSp macro="">
      <cdr:nvCxnSpPr>
        <cdr:cNvPr id="3" name="Přímá spojnice se šipkou 2"/>
        <cdr:cNvCxnSpPr/>
      </cdr:nvCxnSpPr>
      <cdr:spPr>
        <a:xfrm xmlns:a="http://schemas.openxmlformats.org/drawingml/2006/main">
          <a:off x="2710541" y="876312"/>
          <a:ext cx="1260000" cy="0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rgbClr val="00B050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0.69359</cdr:x>
      <cdr:y>0.20285</cdr:y>
    </cdr:from>
    <cdr:to>
      <cdr:x>0.91234</cdr:x>
      <cdr:y>0.20285</cdr:y>
    </cdr:to>
    <cdr:cxnSp macro="">
      <cdr:nvCxnSpPr>
        <cdr:cNvPr id="5" name="Přímá spojnice se šipkou 4"/>
        <cdr:cNvCxnSpPr/>
      </cdr:nvCxnSpPr>
      <cdr:spPr>
        <a:xfrm xmlns:a="http://schemas.openxmlformats.org/drawingml/2006/main">
          <a:off x="3995077" y="876312"/>
          <a:ext cx="1260000" cy="0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rgbClr val="00B050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0.55374</cdr:x>
      <cdr:y>0.18227</cdr:y>
    </cdr:from>
    <cdr:to>
      <cdr:x>0.59909</cdr:x>
      <cdr:y>0.26752</cdr:y>
    </cdr:to>
    <cdr:sp macro="" textlink="">
      <cdr:nvSpPr>
        <cdr:cNvPr id="6" name="TextovéPole 5"/>
        <cdr:cNvSpPr txBox="1"/>
      </cdr:nvSpPr>
      <cdr:spPr>
        <a:xfrm xmlns:a="http://schemas.openxmlformats.org/drawingml/2006/main">
          <a:off x="2790826" y="590550"/>
          <a:ext cx="228600" cy="2762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lIns="36000" tIns="36000" rIns="36000" bIns="36000" rtlCol="0" anchor="ctr" anchorCtr="0"/>
        <a:lstStyle xmlns:a="http://schemas.openxmlformats.org/drawingml/2006/main"/>
        <a:p xmlns:a="http://schemas.openxmlformats.org/drawingml/2006/main">
          <a:pPr algn="ctr"/>
          <a:r>
            <a:rPr lang="cs-CZ" sz="1800">
              <a:solidFill>
                <a:srgbClr val="00B050"/>
              </a:solidFill>
              <a:latin typeface="Symbol" panose="05050102010706020507" pitchFamily="18" charset="2"/>
            </a:rPr>
            <a:t>s</a:t>
          </a:r>
        </a:p>
      </cdr:txBody>
    </cdr:sp>
  </cdr:relSizeAnchor>
  <cdr:relSizeAnchor xmlns:cdr="http://schemas.openxmlformats.org/drawingml/2006/chartDrawing">
    <cdr:from>
      <cdr:x>0.78304</cdr:x>
      <cdr:y>0.18325</cdr:y>
    </cdr:from>
    <cdr:to>
      <cdr:x>0.8284</cdr:x>
      <cdr:y>0.2685</cdr:y>
    </cdr:to>
    <cdr:sp macro="" textlink="">
      <cdr:nvSpPr>
        <cdr:cNvPr id="7" name="TextovéPole 1"/>
        <cdr:cNvSpPr txBox="1"/>
      </cdr:nvSpPr>
      <cdr:spPr>
        <a:xfrm xmlns:a="http://schemas.openxmlformats.org/drawingml/2006/main">
          <a:off x="3946525" y="593725"/>
          <a:ext cx="228600" cy="2762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lIns="36000" tIns="36000" rIns="36000" bIns="36000" rtlCol="0" anchor="ctr" anchorCtr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cs-CZ" sz="1800">
              <a:solidFill>
                <a:srgbClr val="00B050"/>
              </a:solidFill>
              <a:latin typeface="Symbol" panose="05050102010706020507" pitchFamily="18" charset="2"/>
            </a:rPr>
            <a:t>s</a:t>
          </a:r>
        </a:p>
      </cdr:txBody>
    </cdr:sp>
  </cdr:relSizeAnchor>
  <cdr:relSizeAnchor xmlns:cdr="http://schemas.openxmlformats.org/drawingml/2006/chartDrawing">
    <cdr:from>
      <cdr:x>0.63941</cdr:x>
      <cdr:y>0.09407</cdr:y>
    </cdr:from>
    <cdr:to>
      <cdr:x>0.88257</cdr:x>
      <cdr:y>0.17933</cdr:y>
    </cdr:to>
    <cdr:sp macro="" textlink="">
      <cdr:nvSpPr>
        <cdr:cNvPr id="8" name="TextovéPole 1"/>
        <cdr:cNvSpPr txBox="1"/>
      </cdr:nvSpPr>
      <cdr:spPr>
        <a:xfrm xmlns:a="http://schemas.openxmlformats.org/drawingml/2006/main">
          <a:off x="3222624" y="304800"/>
          <a:ext cx="1225551" cy="2762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lIns="36000" tIns="36000" rIns="36000" bIns="36000" rtlCol="0" anchor="ctr" anchorCtr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cs-CZ" sz="1800" baseline="0">
              <a:solidFill>
                <a:srgbClr val="00B050"/>
              </a:solidFill>
              <a:latin typeface="+mn-lt"/>
            </a:rPr>
            <a:t>x</a:t>
          </a:r>
          <a:r>
            <a:rPr lang="cs-CZ" sz="1800" baseline="-25000">
              <a:solidFill>
                <a:srgbClr val="00B050"/>
              </a:solidFill>
              <a:latin typeface="+mn-lt"/>
            </a:rPr>
            <a:t>exp</a:t>
          </a:r>
          <a:r>
            <a:rPr lang="cs-CZ" sz="1800" baseline="0">
              <a:solidFill>
                <a:srgbClr val="00B050"/>
              </a:solidFill>
              <a:latin typeface="+mn-lt"/>
            </a:rPr>
            <a:t> = 10.4</a:t>
          </a:r>
          <a:r>
            <a:rPr lang="cs-CZ" sz="1800">
              <a:solidFill>
                <a:srgbClr val="00B050"/>
              </a:solidFill>
              <a:latin typeface="Symbol" panose="05050102010706020507" pitchFamily="18" charset="2"/>
            </a:rPr>
            <a:t> 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0.47058</cdr:x>
      <cdr:y>0.20285</cdr:y>
    </cdr:from>
    <cdr:to>
      <cdr:x>0.68933</cdr:x>
      <cdr:y>0.20285</cdr:y>
    </cdr:to>
    <cdr:cxnSp macro="">
      <cdr:nvCxnSpPr>
        <cdr:cNvPr id="3" name="Přímá spojnice se šipkou 2"/>
        <cdr:cNvCxnSpPr/>
      </cdr:nvCxnSpPr>
      <cdr:spPr>
        <a:xfrm xmlns:a="http://schemas.openxmlformats.org/drawingml/2006/main">
          <a:off x="2710541" y="876312"/>
          <a:ext cx="1260000" cy="0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rgbClr val="00B050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0.69359</cdr:x>
      <cdr:y>0.20285</cdr:y>
    </cdr:from>
    <cdr:to>
      <cdr:x>0.91234</cdr:x>
      <cdr:y>0.20285</cdr:y>
    </cdr:to>
    <cdr:cxnSp macro="">
      <cdr:nvCxnSpPr>
        <cdr:cNvPr id="5" name="Přímá spojnice se šipkou 4"/>
        <cdr:cNvCxnSpPr/>
      </cdr:nvCxnSpPr>
      <cdr:spPr>
        <a:xfrm xmlns:a="http://schemas.openxmlformats.org/drawingml/2006/main">
          <a:off x="3995077" y="876312"/>
          <a:ext cx="1260000" cy="0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rgbClr val="00B050"/>
          </a:solidFill>
          <a:headEnd type="arrow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0.55374</cdr:x>
      <cdr:y>0.18227</cdr:y>
    </cdr:from>
    <cdr:to>
      <cdr:x>0.59909</cdr:x>
      <cdr:y>0.26752</cdr:y>
    </cdr:to>
    <cdr:sp macro="" textlink="">
      <cdr:nvSpPr>
        <cdr:cNvPr id="6" name="TextovéPole 5"/>
        <cdr:cNvSpPr txBox="1"/>
      </cdr:nvSpPr>
      <cdr:spPr>
        <a:xfrm xmlns:a="http://schemas.openxmlformats.org/drawingml/2006/main">
          <a:off x="2790826" y="590550"/>
          <a:ext cx="228600" cy="2762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lIns="36000" tIns="36000" rIns="36000" bIns="36000" rtlCol="0" anchor="ctr" anchorCtr="0"/>
        <a:lstStyle xmlns:a="http://schemas.openxmlformats.org/drawingml/2006/main"/>
        <a:p xmlns:a="http://schemas.openxmlformats.org/drawingml/2006/main">
          <a:pPr algn="ctr"/>
          <a:r>
            <a:rPr lang="cs-CZ" sz="1800">
              <a:solidFill>
                <a:srgbClr val="00B050"/>
              </a:solidFill>
              <a:latin typeface="Symbol" panose="05050102010706020507" pitchFamily="18" charset="2"/>
            </a:rPr>
            <a:t>s</a:t>
          </a:r>
        </a:p>
      </cdr:txBody>
    </cdr:sp>
  </cdr:relSizeAnchor>
  <cdr:relSizeAnchor xmlns:cdr="http://schemas.openxmlformats.org/drawingml/2006/chartDrawing">
    <cdr:from>
      <cdr:x>0.78304</cdr:x>
      <cdr:y>0.18325</cdr:y>
    </cdr:from>
    <cdr:to>
      <cdr:x>0.8284</cdr:x>
      <cdr:y>0.2685</cdr:y>
    </cdr:to>
    <cdr:sp macro="" textlink="">
      <cdr:nvSpPr>
        <cdr:cNvPr id="7" name="TextovéPole 1"/>
        <cdr:cNvSpPr txBox="1"/>
      </cdr:nvSpPr>
      <cdr:spPr>
        <a:xfrm xmlns:a="http://schemas.openxmlformats.org/drawingml/2006/main">
          <a:off x="3946525" y="593725"/>
          <a:ext cx="228600" cy="2762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lIns="36000" tIns="36000" rIns="36000" bIns="36000" rtlCol="0" anchor="ctr" anchorCtr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cs-CZ" sz="1800">
              <a:solidFill>
                <a:srgbClr val="00B050"/>
              </a:solidFill>
              <a:latin typeface="Symbol" panose="05050102010706020507" pitchFamily="18" charset="2"/>
            </a:rPr>
            <a:t>s</a:t>
          </a:r>
        </a:p>
      </cdr:txBody>
    </cdr:sp>
  </cdr:relSizeAnchor>
  <cdr:relSizeAnchor xmlns:cdr="http://schemas.openxmlformats.org/drawingml/2006/chartDrawing">
    <cdr:from>
      <cdr:x>0.63941</cdr:x>
      <cdr:y>0.09407</cdr:y>
    </cdr:from>
    <cdr:to>
      <cdr:x>0.88257</cdr:x>
      <cdr:y>0.17933</cdr:y>
    </cdr:to>
    <cdr:sp macro="" textlink="">
      <cdr:nvSpPr>
        <cdr:cNvPr id="8" name="TextovéPole 1"/>
        <cdr:cNvSpPr txBox="1"/>
      </cdr:nvSpPr>
      <cdr:spPr>
        <a:xfrm xmlns:a="http://schemas.openxmlformats.org/drawingml/2006/main">
          <a:off x="3222624" y="304800"/>
          <a:ext cx="1225551" cy="2762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lIns="36000" tIns="36000" rIns="36000" bIns="36000" rtlCol="0" anchor="ctr" anchorCtr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cs-CZ" sz="1800" baseline="0">
              <a:solidFill>
                <a:srgbClr val="00B050"/>
              </a:solidFill>
              <a:latin typeface="+mn-lt"/>
            </a:rPr>
            <a:t>x</a:t>
          </a:r>
          <a:r>
            <a:rPr lang="cs-CZ" sz="1800" baseline="-25000">
              <a:solidFill>
                <a:srgbClr val="00B050"/>
              </a:solidFill>
              <a:latin typeface="+mn-lt"/>
            </a:rPr>
            <a:t>exp</a:t>
          </a:r>
          <a:r>
            <a:rPr lang="cs-CZ" sz="1800" baseline="0">
              <a:solidFill>
                <a:srgbClr val="00B050"/>
              </a:solidFill>
              <a:latin typeface="+mn-lt"/>
            </a:rPr>
            <a:t> = 10.4</a:t>
          </a:r>
          <a:r>
            <a:rPr lang="cs-CZ" sz="1800">
              <a:solidFill>
                <a:srgbClr val="00B050"/>
              </a:solidFill>
              <a:latin typeface="Symbol" panose="05050102010706020507" pitchFamily="18" charset="2"/>
            </a:rPr>
            <a:t> 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410A-D600-45D7-BBBB-715BF3E6F202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9763-09CA-4508-BD53-83503CD339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268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538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69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9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499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906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2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7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744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9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22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41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8620-858C-488A-87C0-1E81A4353C07}" type="datetimeFigureOut">
              <a:rPr lang="cs-CZ" smtClean="0"/>
              <a:t>06.12.2021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84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18" Type="http://schemas.openxmlformats.org/officeDocument/2006/relationships/image" Target="../media/image14.emf"/><Relationship Id="rId3" Type="http://schemas.openxmlformats.org/officeDocument/2006/relationships/image" Target="../media/image20.emf"/><Relationship Id="rId21" Type="http://schemas.openxmlformats.org/officeDocument/2006/relationships/image" Target="../media/image17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17" Type="http://schemas.openxmlformats.org/officeDocument/2006/relationships/image" Target="../media/image13.emf"/><Relationship Id="rId2" Type="http://schemas.openxmlformats.org/officeDocument/2006/relationships/image" Target="../media/image19.emf"/><Relationship Id="rId16" Type="http://schemas.openxmlformats.org/officeDocument/2006/relationships/image" Target="../media/image33.emf"/><Relationship Id="rId20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32.emf"/><Relationship Id="rId10" Type="http://schemas.openxmlformats.org/officeDocument/2006/relationships/image" Target="../media/image27.emf"/><Relationship Id="rId19" Type="http://schemas.openxmlformats.org/officeDocument/2006/relationships/image" Target="../media/image15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image" Target="../media/image31.emf"/><Relationship Id="rId22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Výsledky testu 1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Graf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1300356"/>
              </p:ext>
            </p:extLst>
          </p:nvPr>
        </p:nvGraphicFramePr>
        <p:xfrm>
          <a:off x="3960000" y="900000"/>
          <a:ext cx="64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Graf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288111"/>
              </p:ext>
            </p:extLst>
          </p:nvPr>
        </p:nvGraphicFramePr>
        <p:xfrm>
          <a:off x="3960000" y="3960000"/>
          <a:ext cx="64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ovéPole 16"/>
          <p:cNvSpPr txBox="1"/>
          <p:nvPr/>
        </p:nvSpPr>
        <p:spPr bwMode="auto">
          <a:xfrm>
            <a:off x="719998" y="1440000"/>
            <a:ext cx="3240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test 1a</a:t>
            </a:r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skupina 3 (25. 11., 11:30)</a:t>
            </a: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cs-CZ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9.8 ± 3.4) bodů</a:t>
            </a: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test 1b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skupina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1 (24. 11.,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14:50)</a:t>
            </a: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(10.4 </a:t>
            </a:r>
            <a:r>
              <a:rPr lang="cs-CZ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± </a:t>
            </a:r>
            <a:r>
              <a:rPr lang="cs-CZ" dirty="0" smtClean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3.7) bodů</a:t>
            </a:r>
            <a:endParaRPr lang="cs-CZ" dirty="0">
              <a:solidFill>
                <a:srgbClr val="00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test 1c</a:t>
            </a:r>
            <a:endParaRPr lang="cs-CZ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skupina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(24. 11.,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16:30)</a:t>
            </a: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9.4 </a:t>
            </a:r>
            <a:r>
              <a:rPr lang="cs-CZ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±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5.2) bodů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454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Příklad 1 – výsledky testu 1b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Graf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8296001"/>
              </p:ext>
            </p:extLst>
          </p:nvPr>
        </p:nvGraphicFramePr>
        <p:xfrm>
          <a:off x="4680000" y="1440000"/>
          <a:ext cx="576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ovéPole 17"/>
          <p:cNvSpPr txBox="1"/>
          <p:nvPr/>
        </p:nvSpPr>
        <p:spPr bwMode="auto">
          <a:xfrm>
            <a:off x="719998" y="1440000"/>
            <a:ext cx="4032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1b – skupina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1 (24. 11.,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14:50)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26 studentů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– očekávaná hodnota počtu bodů</a:t>
            </a: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hodnot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momenty rozdělení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očekávaná hodnota</a:t>
            </a:r>
          </a:p>
          <a:p>
            <a:pPr lvl="1">
              <a:lnSpc>
                <a:spcPct val="150000"/>
              </a:lnSpc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standardní odchylka</a:t>
            </a:r>
          </a:p>
          <a:p>
            <a:pPr lvl="1">
              <a:lnSpc>
                <a:spcPct val="150000"/>
              </a:lnSpc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šikmost</a:t>
            </a:r>
          </a:p>
          <a:p>
            <a:pPr lvl="1">
              <a:lnSpc>
                <a:spcPct val="150000"/>
              </a:lnSpc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špičatost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918" y="3057995"/>
            <a:ext cx="854700" cy="349920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087" y="3098282"/>
            <a:ext cx="815850" cy="252720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647" y="4013870"/>
            <a:ext cx="2991450" cy="651240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1436" y="5360456"/>
            <a:ext cx="1398600" cy="349920"/>
          </a:xfrm>
          <a:prstGeom prst="rect">
            <a:avLst/>
          </a:prstGeom>
        </p:spPr>
      </p:pic>
      <p:pic>
        <p:nvPicPr>
          <p:cNvPr id="20" name="Obrázek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6504" y="6196493"/>
            <a:ext cx="1592850" cy="340200"/>
          </a:xfrm>
          <a:prstGeom prst="rect">
            <a:avLst/>
          </a:prstGeom>
        </p:spPr>
      </p:pic>
      <p:pic>
        <p:nvPicPr>
          <p:cNvPr id="21" name="Obrázek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3249" y="6611509"/>
            <a:ext cx="1631700" cy="369360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3415" y="5802616"/>
            <a:ext cx="1398600" cy="31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Příklad 1 – výsledky testu 1b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Graf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246474"/>
              </p:ext>
            </p:extLst>
          </p:nvPr>
        </p:nvGraphicFramePr>
        <p:xfrm>
          <a:off x="4680000" y="1440000"/>
          <a:ext cx="576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ovéPole 4"/>
          <p:cNvSpPr txBox="1"/>
          <p:nvPr/>
        </p:nvSpPr>
        <p:spPr bwMode="auto">
          <a:xfrm>
            <a:off x="719998" y="1440000"/>
            <a:ext cx="4032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1b – skupina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1 (24. 11.,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14:50)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26 studentů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– očekávaná hodnota počtu bodů</a:t>
            </a: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histogram hodnot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průměrný výsledek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918" y="3057995"/>
            <a:ext cx="854700" cy="349920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087" y="3098282"/>
            <a:ext cx="815850" cy="25272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647" y="4013870"/>
            <a:ext cx="2991450" cy="651240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3647" y="5420992"/>
            <a:ext cx="1748250" cy="32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8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Příklad 1 – výsledky testu 1b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Graf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90479"/>
              </p:ext>
            </p:extLst>
          </p:nvPr>
        </p:nvGraphicFramePr>
        <p:xfrm>
          <a:off x="4680000" y="1440000"/>
          <a:ext cx="576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ovéPole 4"/>
          <p:cNvSpPr txBox="1"/>
          <p:nvPr/>
        </p:nvSpPr>
        <p:spPr bwMode="auto">
          <a:xfrm>
            <a:off x="719998" y="1440000"/>
            <a:ext cx="4032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1b – skupina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1 (24. 11.,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14:50)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testovací statistika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nulová hypotéza</a:t>
            </a:r>
          </a:p>
          <a:p>
            <a:pPr lvl="1"/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„Bodování bylo spravedlivé.“</a:t>
            </a:r>
          </a:p>
          <a:p>
            <a:pPr lvl="1"/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t-hodnota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– průměrný počet bodů</a:t>
            </a: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pravděpodobnost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 rotWithShape="1">
          <a:blip r:embed="rId3"/>
          <a:srcRect t="1" r="34479" b="1861"/>
          <a:stretch/>
        </p:blipFill>
        <p:spPr>
          <a:xfrm>
            <a:off x="1223647" y="4589719"/>
            <a:ext cx="1145480" cy="314790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021" y="2362064"/>
            <a:ext cx="2991450" cy="690120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7375" y="3133471"/>
            <a:ext cx="398250" cy="318933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7021" y="5558105"/>
            <a:ext cx="5905201" cy="631800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7831" y="6256685"/>
            <a:ext cx="4739701" cy="379080"/>
          </a:xfrm>
          <a:prstGeom prst="rect">
            <a:avLst/>
          </a:prstGeom>
        </p:spPr>
      </p:pic>
      <p:sp>
        <p:nvSpPr>
          <p:cNvPr id="13" name="Obdélník 12"/>
          <p:cNvSpPr/>
          <p:nvPr/>
        </p:nvSpPr>
        <p:spPr bwMode="auto">
          <a:xfrm>
            <a:off x="1167831" y="5491605"/>
            <a:ext cx="5944391" cy="1274955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8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Příklad 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– výsledky testu 1c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ovéPole 17"/>
          <p:cNvSpPr txBox="1"/>
          <p:nvPr/>
        </p:nvSpPr>
        <p:spPr bwMode="auto">
          <a:xfrm>
            <a:off x="719998" y="1440000"/>
            <a:ext cx="40320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1c – skupina 2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(24. 11.,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16:30)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13 studentů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– počet bodů z testu (výsledek)</a:t>
            </a: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– počet bodů z testu (odhad)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– výška studenta/studentky</a:t>
            </a:r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535" y="3056740"/>
            <a:ext cx="932400" cy="359640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983" y="3093921"/>
            <a:ext cx="893550" cy="301320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939" y="4214157"/>
            <a:ext cx="893550" cy="31104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180" y="4220381"/>
            <a:ext cx="854700" cy="301320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9161" y="5257797"/>
            <a:ext cx="1320900" cy="31104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600" y="5273729"/>
            <a:ext cx="1165500" cy="272160"/>
          </a:xfrm>
          <a:prstGeom prst="rect">
            <a:avLst/>
          </a:prstGeom>
        </p:spPr>
      </p:pic>
      <p:graphicFrame>
        <p:nvGraphicFramePr>
          <p:cNvPr id="26" name="Graf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870760"/>
              </p:ext>
            </p:extLst>
          </p:nvPr>
        </p:nvGraphicFramePr>
        <p:xfrm>
          <a:off x="6120000" y="3960000"/>
          <a:ext cx="3996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2" name="Graf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3442657"/>
              </p:ext>
            </p:extLst>
          </p:nvPr>
        </p:nvGraphicFramePr>
        <p:xfrm>
          <a:off x="6120000" y="1080000"/>
          <a:ext cx="360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39895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Příklad 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– výsledky testu 1c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ovéPole 21"/>
          <p:cNvSpPr txBox="1"/>
          <p:nvPr/>
        </p:nvSpPr>
        <p:spPr bwMode="auto">
          <a:xfrm>
            <a:off x="5040000" y="1440000"/>
            <a:ext cx="2160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korelace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Fisher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korelace 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 z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Fisher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</a:p>
          <a:p>
            <a:endParaRPr lang="cs-CZ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korelace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Fisher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272" y="1430458"/>
            <a:ext cx="1787100" cy="408240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636" y="1985998"/>
            <a:ext cx="1087800" cy="359640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891" y="1964512"/>
            <a:ext cx="1631700" cy="369360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7211" y="2489839"/>
            <a:ext cx="1126650" cy="447120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0891" y="2520406"/>
            <a:ext cx="1592850" cy="369360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8323" y="3401374"/>
            <a:ext cx="1554000" cy="340200"/>
          </a:xfrm>
          <a:prstGeom prst="rect">
            <a:avLst/>
          </a:prstGeom>
        </p:spPr>
      </p:pic>
      <p:pic>
        <p:nvPicPr>
          <p:cNvPr id="16" name="Obrázek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0585" y="3950326"/>
            <a:ext cx="1087800" cy="330480"/>
          </a:xfrm>
          <a:prstGeom prst="rect">
            <a:avLst/>
          </a:prstGeom>
        </p:spPr>
      </p:pic>
      <p:pic>
        <p:nvPicPr>
          <p:cNvPr id="17" name="Obrázek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3191" y="3943420"/>
            <a:ext cx="1709400" cy="320760"/>
          </a:xfrm>
          <a:prstGeom prst="rect">
            <a:avLst/>
          </a:prstGeom>
        </p:spPr>
      </p:pic>
      <p:pic>
        <p:nvPicPr>
          <p:cNvPr id="19" name="Obrázek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7312" y="4481701"/>
            <a:ext cx="1010100" cy="330480"/>
          </a:xfrm>
          <a:prstGeom prst="rect">
            <a:avLst/>
          </a:prstGeom>
        </p:spPr>
      </p:pic>
      <p:pic>
        <p:nvPicPr>
          <p:cNvPr id="20" name="Obrázek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54439" y="4481701"/>
            <a:ext cx="1631700" cy="330480"/>
          </a:xfrm>
          <a:prstGeom prst="rect">
            <a:avLst/>
          </a:prstGeom>
        </p:spPr>
      </p:pic>
      <p:pic>
        <p:nvPicPr>
          <p:cNvPr id="21" name="Obrázek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01041" y="5320876"/>
            <a:ext cx="1515150" cy="330480"/>
          </a:xfrm>
          <a:prstGeom prst="rect">
            <a:avLst/>
          </a:prstGeom>
        </p:spPr>
      </p:pic>
      <p:pic>
        <p:nvPicPr>
          <p:cNvPr id="23" name="Obrázek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41725" y="5835808"/>
            <a:ext cx="1204350" cy="388800"/>
          </a:xfrm>
          <a:prstGeom prst="rect">
            <a:avLst/>
          </a:prstGeom>
        </p:spPr>
      </p:pic>
      <p:pic>
        <p:nvPicPr>
          <p:cNvPr id="24" name="Obrázek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70704" y="5843482"/>
            <a:ext cx="1592850" cy="369360"/>
          </a:xfrm>
          <a:prstGeom prst="rect">
            <a:avLst/>
          </a:prstGeom>
        </p:spPr>
      </p:pic>
      <p:pic>
        <p:nvPicPr>
          <p:cNvPr id="25" name="Obrázek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03835" y="6389886"/>
            <a:ext cx="1282050" cy="388800"/>
          </a:xfrm>
          <a:prstGeom prst="rect">
            <a:avLst/>
          </a:prstGeom>
        </p:spPr>
      </p:pic>
      <p:pic>
        <p:nvPicPr>
          <p:cNvPr id="26" name="Obrázek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70708" y="6417768"/>
            <a:ext cx="1631700" cy="311040"/>
          </a:xfrm>
          <a:prstGeom prst="rect">
            <a:avLst/>
          </a:prstGeom>
        </p:spPr>
      </p:pic>
      <p:sp>
        <p:nvSpPr>
          <p:cNvPr id="30" name="TextovéPole 29"/>
          <p:cNvSpPr txBox="1"/>
          <p:nvPr/>
        </p:nvSpPr>
        <p:spPr bwMode="auto">
          <a:xfrm>
            <a:off x="719998" y="1440000"/>
            <a:ext cx="40320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1c – skupina 2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(24. 11.,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16:30)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13 studentů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– počet bodů z testu (výsledek)</a:t>
            </a: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– počet bodů z testu (odhad)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– výška studenta/studentky</a:t>
            </a:r>
            <a:endParaRPr lang="cs-CZ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Obrázek 3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49535" y="3056740"/>
            <a:ext cx="932400" cy="359640"/>
          </a:xfrm>
          <a:prstGeom prst="rect">
            <a:avLst/>
          </a:prstGeom>
        </p:spPr>
      </p:pic>
      <p:pic>
        <p:nvPicPr>
          <p:cNvPr id="32" name="Obrázek 3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89983" y="3093921"/>
            <a:ext cx="893550" cy="301320"/>
          </a:xfrm>
          <a:prstGeom prst="rect">
            <a:avLst/>
          </a:prstGeom>
        </p:spPr>
      </p:pic>
      <p:pic>
        <p:nvPicPr>
          <p:cNvPr id="33" name="Obrázek 3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60939" y="4214157"/>
            <a:ext cx="893550" cy="311040"/>
          </a:xfrm>
          <a:prstGeom prst="rect">
            <a:avLst/>
          </a:prstGeom>
        </p:spPr>
      </p:pic>
      <p:pic>
        <p:nvPicPr>
          <p:cNvPr id="34" name="Obrázek 3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17180" y="4220381"/>
            <a:ext cx="854700" cy="301320"/>
          </a:xfrm>
          <a:prstGeom prst="rect">
            <a:avLst/>
          </a:prstGeom>
        </p:spPr>
      </p:pic>
      <p:pic>
        <p:nvPicPr>
          <p:cNvPr id="35" name="Obrázek 3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39161" y="5257797"/>
            <a:ext cx="1320900" cy="311040"/>
          </a:xfrm>
          <a:prstGeom prst="rect">
            <a:avLst/>
          </a:prstGeom>
        </p:spPr>
      </p:pic>
      <p:pic>
        <p:nvPicPr>
          <p:cNvPr id="36" name="Obrázek 3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895600" y="5273729"/>
            <a:ext cx="1165500" cy="272160"/>
          </a:xfrm>
          <a:prstGeom prst="rect">
            <a:avLst/>
          </a:prstGeom>
        </p:spPr>
      </p:pic>
      <p:sp>
        <p:nvSpPr>
          <p:cNvPr id="27" name="Obdélník 26"/>
          <p:cNvSpPr/>
          <p:nvPr/>
        </p:nvSpPr>
        <p:spPr>
          <a:xfrm>
            <a:off x="9180000" y="1440000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závislé</a:t>
            </a:r>
            <a:endParaRPr lang="cs-CZ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délník 36"/>
          <p:cNvSpPr/>
          <p:nvPr/>
        </p:nvSpPr>
        <p:spPr>
          <a:xfrm>
            <a:off x="9180000" y="3348000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nezávislé</a:t>
            </a:r>
            <a:endParaRPr lang="cs-CZ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délník 37"/>
          <p:cNvSpPr/>
          <p:nvPr/>
        </p:nvSpPr>
        <p:spPr>
          <a:xfrm>
            <a:off x="9180000" y="5256000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nezávislé</a:t>
            </a:r>
            <a:endParaRPr lang="cs-CZ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53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16" presetClass="emph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900"/>
                            </p:stCondLst>
                            <p:childTnLst>
                              <p:par>
                                <p:cTn id="23" presetID="16" presetClass="emph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7" grpId="0"/>
      <p:bldP spid="38" grpId="0"/>
    </p:bldLst>
  </p:timing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150000"/>
          </a:lnSpc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>
        <a:spAutoFit/>
      </a:bodyPr>
      <a:lstStyle>
        <a:defPPr marL="285750" indent="-285750">
          <a:buFont typeface="Arial" panose="020B0604020202020204" pitchFamily="34" charset="0"/>
          <a:buChar char="•"/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tiv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2323</TotalTime>
  <Words>326</Words>
  <Application>Microsoft Office PowerPoint</Application>
  <PresentationFormat>Vlastní</PresentationFormat>
  <Paragraphs>140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Petr Hruška</cp:lastModifiedBy>
  <cp:revision>177</cp:revision>
  <dcterms:created xsi:type="dcterms:W3CDTF">2019-10-02T09:36:21Z</dcterms:created>
  <dcterms:modified xsi:type="dcterms:W3CDTF">2021-12-06T11:33:36Z</dcterms:modified>
</cp:coreProperties>
</file>