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439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05.10.2019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png"/><Relationship Id="rId7" Type="http://schemas.openxmlformats.org/officeDocument/2006/relationships/image" Target="../media/image38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png"/><Relationship Id="rId9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r.ac.uk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Úvod do praktické fyziky </a:t>
            </a:r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NOFY055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Text Box 17"/>
          <p:cNvSpPr txBox="1">
            <a:spLocks noChangeArrowheads="1"/>
          </p:cNvSpPr>
          <p:nvPr/>
        </p:nvSpPr>
        <p:spPr bwMode="auto">
          <a:xfrm>
            <a:off x="719998" y="1260000"/>
            <a:ext cx="9360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Petr Hruška – </a:t>
            </a:r>
            <a:r>
              <a:rPr lang="cs-CZ" sz="2000" b="0" dirty="0">
                <a:latin typeface="Arial" panose="020B0604020202020204" pitchFamily="34" charset="0"/>
                <a:cs typeface="Arial" panose="020B0604020202020204" pitchFamily="34" charset="0"/>
              </a:rPr>
              <a:t>katedra fyziky nízkých teplot</a:t>
            </a:r>
          </a:p>
          <a:p>
            <a:endParaRPr lang="cs-CZ" sz="1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místnost L164 (Troja)</a:t>
            </a:r>
            <a:endParaRPr lang="cs-CZ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sz="1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Petr.Hruska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mff.cuni.c</a:t>
            </a:r>
            <a:r>
              <a:rPr lang="cs-CZ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  <a:p>
            <a:r>
              <a:rPr lang="cs-CZ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sz="1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hruskap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cs-CZ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fzu.cz</a:t>
            </a:r>
          </a:p>
          <a:p>
            <a:endParaRPr lang="cs-CZ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sz="1400" b="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https://physics.mff.cuni.cz/kfnt/vyuka/upf/hruska/</a:t>
            </a:r>
          </a:p>
        </p:txBody>
      </p:sp>
      <p:sp>
        <p:nvSpPr>
          <p:cNvPr id="5128" name="Rectangle 20"/>
          <p:cNvSpPr>
            <a:spLocks noChangeArrowheads="1"/>
          </p:cNvSpPr>
          <p:nvPr/>
        </p:nvSpPr>
        <p:spPr bwMode="auto">
          <a:xfrm>
            <a:off x="720000" y="3420000"/>
            <a:ext cx="9360000" cy="3352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t"/>
          <a:lstStyle/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cs-CZ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oručená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r>
              <a:rPr lang="cs-CZ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cs-CZ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Englich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„Úvod do praktické fyziky I“, (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Matfyzpress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Praha 2006).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W.T.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Eadie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Holland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Amsterdam, 1971).</a:t>
            </a:r>
          </a:p>
          <a:p>
            <a:pPr>
              <a:buFontTx/>
              <a:buChar char="•"/>
            </a:pPr>
            <a:endParaRPr lang="cs-CZ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Cowan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(Oxford Science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Oxford 1998).</a:t>
            </a:r>
          </a:p>
          <a:p>
            <a:pPr>
              <a:buFontTx/>
              <a:buChar char="•"/>
            </a:pPr>
            <a:endParaRPr lang="cs-CZ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R.J. </a:t>
            </a:r>
            <a:r>
              <a:rPr lang="cs-CZ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Barlow</a:t>
            </a:r>
            <a:r>
              <a:rPr lang="cs-CZ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“Statistics. A Guide to the Use of Statistical Methods in the Physical Sciences”, </a:t>
            </a:r>
            <a:endParaRPr lang="cs-CZ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(John Wiley &amp; Sons, </a:t>
            </a:r>
            <a:r>
              <a:rPr lang="en-US" sz="16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Chichester</a:t>
            </a:r>
            <a:r>
              <a:rPr lang="en-U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1989).</a:t>
            </a:r>
            <a:endParaRPr lang="cs-CZ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20000" y="1440000"/>
            <a:ext cx="945643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 nejistotu (chybu) uvádíme </a:t>
            </a:r>
            <a:r>
              <a:rPr lang="cs-CZ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nejvýše </a:t>
            </a:r>
            <a:r>
              <a:rPr lang="cs-CZ" sz="1800" dirty="0">
                <a:latin typeface="Arial" panose="020B0604020202020204" pitchFamily="34" charset="0"/>
                <a:cs typeface="Arial" panose="020B0604020202020204" pitchFamily="34" charset="0"/>
              </a:rPr>
              <a:t>na 2 platné </a:t>
            </a:r>
            <a:r>
              <a:rPr lang="cs-CZ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číslice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výsledek zaokrouhlíme v řádu poslední platné číslice neurčitosti (chyby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platné číslice – všechny číslice s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výjimkou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nul </a:t>
            </a:r>
            <a:r>
              <a:rPr lang="cs-CZ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před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první nenulovou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číslicí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0.00152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 3 platné číslice</a:t>
            </a: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0.010040 	 5 platných číslic</a:t>
            </a: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10.10000300 	 10 platných číslic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ápis výsledku měření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	v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= (1.63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 0.02)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ms</a:t>
            </a:r>
            <a:r>
              <a:rPr lang="cs-CZ" baseline="300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-1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= (0.10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 0.01)  10</a:t>
            </a:r>
            <a:r>
              <a:rPr lang="cs-CZ" baseline="30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-3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= (5.105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 0.012)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GPa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	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= 0.405(3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 s</a:t>
            </a:r>
            <a:endParaRPr lang="cs-CZ" baseline="300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Poznámka: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Pokud se chyba měření ve výsledku neudává, předpokládá se implicitně,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že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menší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 než polovina řádu za poslední platnou číslicí výsledku: 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baseline="30000" dirty="0" smtClean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r>
              <a:rPr lang="cs-CZ" baseline="30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= 1.5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ms</a:t>
            </a:r>
            <a:r>
              <a:rPr lang="cs-CZ" baseline="30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-1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 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1.45 ms</a:t>
            </a:r>
            <a:r>
              <a:rPr lang="cs-CZ" baseline="30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-1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&lt;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&lt; 1.55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ms</a:t>
            </a:r>
            <a:r>
              <a:rPr lang="cs-CZ" baseline="30000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-1</a:t>
            </a:r>
            <a:endParaRPr lang="cs-CZ" baseline="30000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Zápis výsledku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Text Box 21"/>
          <p:cNvSpPr txBox="1">
            <a:spLocks noChangeArrowheads="1"/>
          </p:cNvSpPr>
          <p:nvPr/>
        </p:nvSpPr>
        <p:spPr bwMode="auto">
          <a:xfrm>
            <a:off x="6840000" y="6120000"/>
            <a:ext cx="3659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Enormní zvýšení relativní chyby </a:t>
            </a:r>
            <a:endParaRPr lang="cs-CZ" b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 </a:t>
            </a:r>
            <a:r>
              <a:rPr lang="cs-CZ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odčítání velmi blízkých hodnot!</a:t>
            </a:r>
            <a:endParaRPr lang="en-US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Maximální chyba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9" y="1440000"/>
            <a:ext cx="625363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nepřímá měření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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hrubý, řádový odhad nejistoty měření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neúplná čísla: 		nechť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součet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absolutní maximální chyba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relativní maximální chyba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rozdíl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absolutní maximální chyba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relativní maximální chyba</a:t>
            </a:r>
          </a:p>
        </p:txBody>
      </p:sp>
      <p:pic>
        <p:nvPicPr>
          <p:cNvPr id="31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360" y="1998266"/>
            <a:ext cx="1704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1632" y="2003734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9182" y="3093066"/>
            <a:ext cx="45815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783" y="3667704"/>
            <a:ext cx="2019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69182" y="4077279"/>
            <a:ext cx="2162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3783" y="5029779"/>
            <a:ext cx="4505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83783" y="5512629"/>
            <a:ext cx="1962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69508" y="5967070"/>
            <a:ext cx="18478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52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Maximální chyba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9" y="1440000"/>
            <a:ext cx="36663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součin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absolutní maximální chyba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relativní maximální chyba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podíl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absolutní maximální chyba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relativní maximální chyba</a:t>
            </a:r>
          </a:p>
        </p:txBody>
      </p:sp>
      <p:pic>
        <p:nvPicPr>
          <p:cNvPr id="13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725" y="1390122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9636" y="3794375"/>
            <a:ext cx="4448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725" y="2263237"/>
            <a:ext cx="2343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1725" y="2883160"/>
            <a:ext cx="3762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86387" y="4543308"/>
            <a:ext cx="2590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Skupina 5"/>
          <p:cNvGrpSpPr/>
          <p:nvPr/>
        </p:nvGrpSpPr>
        <p:grpSpPr>
          <a:xfrm>
            <a:off x="4685836" y="5372328"/>
            <a:ext cx="4371975" cy="936104"/>
            <a:chOff x="4685836" y="5372328"/>
            <a:chExt cx="4371975" cy="936104"/>
          </a:xfrm>
        </p:grpSpPr>
        <p:pic>
          <p:nvPicPr>
            <p:cNvPr id="12" name="Picture 24"/>
            <p:cNvPicPr>
              <a:picLocks noChangeAspect="1" noChangeArrowheads="1"/>
            </p:cNvPicPr>
            <p:nvPr/>
          </p:nvPicPr>
          <p:blipFill>
            <a:blip r:embed="rId7" cstate="print"/>
            <a:srcRect t="12251"/>
            <a:stretch>
              <a:fillRect/>
            </a:stretch>
          </p:blipFill>
          <p:spPr bwMode="auto">
            <a:xfrm>
              <a:off x="4685836" y="5372328"/>
              <a:ext cx="4371975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Lichoběžník 4"/>
            <p:cNvSpPr/>
            <p:nvPr/>
          </p:nvSpPr>
          <p:spPr>
            <a:xfrm>
              <a:off x="4945857" y="5807869"/>
              <a:ext cx="188117" cy="158751"/>
            </a:xfrm>
            <a:prstGeom prst="trapezoid">
              <a:avLst>
                <a:gd name="adj" fmla="val 222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20" name="Picture 23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 l="20966" t="33488" r="71927" b="34278"/>
            <a:stretch/>
          </p:blipFill>
          <p:spPr bwMode="auto">
            <a:xfrm>
              <a:off x="4976020" y="5759451"/>
              <a:ext cx="18415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230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Maximální chyba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9" y="1440000"/>
            <a:ext cx="600677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mocnina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absolutní maximální chyba</a:t>
            </a:r>
          </a:p>
          <a:p>
            <a:pPr marL="742950" lvl="1" indent="-285750">
              <a:buFont typeface="Symbol" panose="05050102010706020507" pitchFamily="18" charset="2"/>
              <a:buChar char="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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relativní maximální chyba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oznámka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(pomůcka)		pravidla o derivování</a:t>
            </a:r>
          </a:p>
          <a:p>
            <a:pPr marL="3943350" lvl="8" indent="-285750">
              <a:buFont typeface="Symbol" panose="05050102010706020507" pitchFamily="18" charset="2"/>
              <a:buChar char="-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0" lvl="8" indent="-285750">
              <a:buFont typeface="Symbol" panose="05050102010706020507" pitchFamily="18" charset="2"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součtu</a:t>
            </a:r>
          </a:p>
          <a:p>
            <a:pPr marL="3943350" lvl="8" indent="-285750">
              <a:buFont typeface="Symbol" panose="05050102010706020507" pitchFamily="18" charset="2"/>
              <a:buChar char="-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0" lvl="8" indent="-285750">
              <a:buFont typeface="Symbol" panose="05050102010706020507" pitchFamily="18" charset="2"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rozdílu</a:t>
            </a:r>
          </a:p>
          <a:p>
            <a:pPr marL="3943350" lvl="8" indent="-285750">
              <a:buFont typeface="Symbol" panose="05050102010706020507" pitchFamily="18" charset="2"/>
              <a:buChar char="-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0" lvl="8" indent="-285750">
              <a:buFont typeface="Symbol" panose="05050102010706020507" pitchFamily="18" charset="2"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součinu</a:t>
            </a:r>
          </a:p>
          <a:p>
            <a:pPr marL="3943350" lvl="8" indent="-285750">
              <a:buFont typeface="Symbol" panose="05050102010706020507" pitchFamily="18" charset="2"/>
              <a:buChar char="-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0" lvl="8" indent="-285750">
              <a:buFont typeface="Symbol" panose="05050102010706020507" pitchFamily="18" charset="2"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podílu</a:t>
            </a:r>
          </a:p>
          <a:p>
            <a:pPr marL="3943350" lvl="8" indent="-285750">
              <a:buFont typeface="Symbol" panose="05050102010706020507" pitchFamily="18" charset="2"/>
              <a:buChar char="-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0" lvl="8" indent="-285750">
              <a:buFont typeface="Symbol" panose="05050102010706020507" pitchFamily="18" charset="2"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mocniny</a:t>
            </a:r>
          </a:p>
          <a:p>
            <a:pPr marL="3943350" lvl="8" indent="-285750">
              <a:buFont typeface="Symbol" panose="05050102010706020507" pitchFamily="18" charset="2"/>
              <a:buChar char="-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0" lvl="8" indent="-285750">
              <a:buFont typeface="Symbol" panose="05050102010706020507" pitchFamily="18" charset="2"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atd.</a:t>
            </a:r>
          </a:p>
        </p:txBody>
      </p:sp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725" y="1390122"/>
            <a:ext cx="33051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4465" y="1936707"/>
            <a:ext cx="220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6786" y="2579229"/>
            <a:ext cx="1371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521" y="3845700"/>
            <a:ext cx="1787100" cy="50544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521" y="4351140"/>
            <a:ext cx="1825950" cy="51516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774" y="4891239"/>
            <a:ext cx="2331000" cy="57348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851" y="6061317"/>
            <a:ext cx="1670550" cy="486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8148" y="5310411"/>
            <a:ext cx="2253300" cy="8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4101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podmínky pro získání zápočtu</a:t>
            </a:r>
            <a: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97707" y="2524919"/>
            <a:ext cx="8816975" cy="48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20000" y="2160000"/>
            <a:ext cx="76418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úspěšné </a:t>
            </a: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absolvování 2 testů během semestru (termín bude oznámen</a:t>
            </a: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každý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0-15 bodů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celkem je nutné získat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alespoň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bodů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velmi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doporučuji po každém semináři vypracovat seminární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úlohy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Úvod do praktické fyziky </a:t>
            </a:r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NOFY055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Struktura seminářů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4101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přednáška + praktické cvičení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20000" y="1980000"/>
            <a:ext cx="4101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používané programy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0000" y="2519490"/>
            <a:ext cx="93600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(příklady dělané ve verzi </a:t>
            </a:r>
            <a:r>
              <a:rPr lang="cs-CZ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MS Office 2013</a:t>
            </a: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česká lokalizace)</a:t>
            </a:r>
          </a:p>
          <a:p>
            <a:pPr marL="742950" lvl="1" indent="-285750">
              <a:buFontTx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pro všechny studenty MFF zdarma služba 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Office 365</a:t>
            </a:r>
          </a:p>
          <a:p>
            <a:pPr marL="742950" lvl="1" indent="-285750">
              <a:buFontTx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bezplatná alternativa je procesor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v rámci balíčku 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LibreOffice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cs-CZ" sz="18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(na MFF je celofakultní licence pro každého studenta)</a:t>
            </a:r>
          </a:p>
          <a:p>
            <a:pPr marL="742950" lvl="1" indent="-285750">
              <a:buFontTx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návod k instalaci: </a:t>
            </a:r>
            <a:r>
              <a:rPr lang="cs-CZ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https://uvt.cuni.cz/UVT-920.html</a:t>
            </a:r>
          </a:p>
          <a:p>
            <a:pPr marL="742950" lvl="1" indent="-285750">
              <a:buFontTx/>
              <a:buChar char="-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Python(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 dispozici zdarma na: </a:t>
            </a:r>
            <a:r>
              <a:rPr lang="cs-CZ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https://python-xy.github.io/</a:t>
            </a:r>
          </a:p>
          <a:p>
            <a:pPr marL="742950" lvl="1" indent="-285750">
              <a:buFontTx/>
              <a:buChar char="-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  <a:p>
            <a:pPr marL="742950" lvl="1" indent="-285750">
              <a:buFontTx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 dispozici zdarma na: </a:t>
            </a:r>
            <a:r>
              <a:rPr lang="cs-CZ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https://root.cern.ch/</a:t>
            </a:r>
          </a:p>
          <a:p>
            <a:pPr marL="742950" lvl="1" indent="-285750">
              <a:buFontTx/>
              <a:buChar char="-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Gnuplot</a:t>
            </a:r>
            <a:endParaRPr lang="cs-CZ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 dispozici zdarma na: </a:t>
            </a:r>
            <a:r>
              <a:rPr lang="cs-CZ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http://www.gnuplot.info/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87" y="5210023"/>
            <a:ext cx="2650190" cy="681478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550" y="6111823"/>
            <a:ext cx="1257086" cy="666770"/>
          </a:xfrm>
          <a:prstGeom prst="rect">
            <a:avLst/>
          </a:prstGeom>
        </p:spPr>
      </p:pic>
      <p:pic>
        <p:nvPicPr>
          <p:cNvPr id="1026" name="Picture 2" descr="Výsledek obrázku pro exce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250" y="2379600"/>
            <a:ext cx="1441797" cy="52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ek obrázku pro libre offic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621" y="3110637"/>
            <a:ext cx="1604356" cy="3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ýsledek obrázku pro matlab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339" y="3689830"/>
            <a:ext cx="1808987" cy="6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ýsledek obrázku pro python xy log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" t="29140" r="7699" b="28678"/>
          <a:stretch/>
        </p:blipFill>
        <p:spPr bwMode="auto">
          <a:xfrm>
            <a:off x="8985273" y="4398708"/>
            <a:ext cx="1454727" cy="7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ýsledek obrázku pro gnuplot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697" y="6099886"/>
            <a:ext cx="688303" cy="69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6494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Výsledky </a:t>
            </a:r>
            <a:r>
              <a:rPr lang="cs-CZ" sz="1800" b="0" dirty="0">
                <a:latin typeface="Arial" panose="020B0604020202020204" pitchFamily="34" charset="0"/>
                <a:cs typeface="Arial" panose="020B0604020202020204" pitchFamily="34" charset="0"/>
              </a:rPr>
              <a:t>měření nebo pozorování jsou vždy zatíženy </a:t>
            </a:r>
            <a:r>
              <a:rPr lang="cs-CZ" sz="1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chybou: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Chyby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9" y="2340000"/>
            <a:ext cx="9360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statistické	jsou důsledkem náhodných fluktuací, které se popisují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metodami 			matematické statistiky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systematické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vznikají v důsledku chybných kalibrací, interpretací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apod., zatěžují 			stejným způsobem výsledek každého nezávisle opakovaného měření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hrubé		vznikají hrubým zásahem do procesu měření, jejich velikost významně 			převyšuje rozptyl chyby statistické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800" dirty="0"/>
              <a:t>10 měření veličiny y</a:t>
            </a:r>
            <a:endParaRPr lang="en-US" sz="1800" dirty="0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Chyby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1800000"/>
            <a:ext cx="5400000" cy="42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Chyby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800" dirty="0"/>
              <a:t>10 měření veličiny y</a:t>
            </a:r>
            <a:endParaRPr lang="en-US" sz="18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1800000"/>
            <a:ext cx="5400000" cy="4256688"/>
          </a:xfrm>
          <a:prstGeom prst="rect">
            <a:avLst/>
          </a:prstGeom>
        </p:spPr>
      </p:pic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7920000" y="4500000"/>
            <a:ext cx="187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800" b="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statistická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chyba</a:t>
            </a:r>
            <a:endParaRPr lang="en-US" sz="1800" b="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0" y="1800000"/>
            <a:ext cx="5400000" cy="4256688"/>
          </a:xfrm>
          <a:prstGeom prst="rect">
            <a:avLst/>
          </a:prstGeom>
        </p:spPr>
      </p:pic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7380000" y="3132000"/>
            <a:ext cx="0" cy="15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cs-CZ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Chyby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20000" y="14400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800" dirty="0"/>
              <a:t>10 měření veličiny y</a:t>
            </a:r>
            <a:endParaRPr lang="en-US" sz="1800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920000" y="4500000"/>
            <a:ext cx="187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800" b="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statistická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cs-CZ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chyba</a:t>
            </a:r>
            <a:endParaRPr lang="en-US" sz="1800" b="0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919999" y="2880000"/>
            <a:ext cx="2236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800" b="0" dirty="0" smtClean="0">
                <a:solidFill>
                  <a:srgbClr val="FF0000"/>
                </a:solidFill>
                <a:latin typeface="Arial" charset="0"/>
              </a:rPr>
              <a:t>systematická </a:t>
            </a:r>
            <a:r>
              <a:rPr lang="cs-CZ" dirty="0" smtClean="0">
                <a:solidFill>
                  <a:srgbClr val="FF0000"/>
                </a:solidFill>
                <a:latin typeface="Arial" charset="0"/>
              </a:rPr>
              <a:t>chyba</a:t>
            </a:r>
            <a:endParaRPr lang="en-US" sz="1800" b="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732881" y="2753520"/>
            <a:ext cx="4572000" cy="1692275"/>
            <a:chOff x="0" y="0"/>
            <a:chExt cx="2880" cy="1066"/>
          </a:xfrm>
        </p:grpSpPr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cs-CZ"/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2880" cy="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 b="0">
                  <a:latin typeface="Verdana" pitchFamily="34" charset="0"/>
                </a:rPr>
                <a:t>  </a:t>
              </a:r>
              <a:r>
                <a:rPr lang="en-US" sz="9500" b="0">
                  <a:latin typeface="Verdana" pitchFamily="34" charset="0"/>
                </a:rPr>
                <a:t> </a:t>
              </a:r>
              <a:r>
                <a:rPr lang="en-US" sz="1000" b="0">
                  <a:latin typeface="Verdana" pitchFamily="34" charset="0"/>
                </a:rPr>
                <a:t>                                                              </a:t>
              </a:r>
            </a:p>
            <a:p>
              <a:pPr algn="ctr" eaLnBrk="0" hangingPunct="0"/>
              <a:endParaRPr lang="en-US" sz="1000" b="0">
                <a:latin typeface="Verdana" pitchFamily="34" charset="0"/>
              </a:endParaRPr>
            </a:p>
          </p:txBody>
        </p:sp>
      </p:grpSp>
      <p:pic>
        <p:nvPicPr>
          <p:cNvPr id="11269" name="Picture 7" descr="Accuracy and Preci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081" y="1694656"/>
            <a:ext cx="4343400" cy="336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8" descr="UoD 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7281" y="5503070"/>
            <a:ext cx="1295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Obdélník 8"/>
          <p:cNvSpPr>
            <a:spLocks noChangeArrowheads="1"/>
          </p:cNvSpPr>
          <p:nvPr/>
        </p:nvSpPr>
        <p:spPr bwMode="auto">
          <a:xfrm>
            <a:off x="4247356" y="3239295"/>
            <a:ext cx="4032250" cy="20161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Náhodná a systematická chyba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 Box 9"/>
          <p:cNvSpPr txBox="1">
            <a:spLocks noChangeArrowheads="1"/>
          </p:cNvSpPr>
          <p:nvPr/>
        </p:nvSpPr>
        <p:spPr bwMode="auto">
          <a:xfrm>
            <a:off x="720000" y="1080000"/>
            <a:ext cx="9206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CIMP -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Comité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International des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Poinds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Mesures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(1981, 1985)</a:t>
            </a:r>
          </a:p>
          <a:p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ISO (Mezinárodní Organizace pro Normalizaci) –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cs-CZ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Measurements</a:t>
            </a:r>
            <a:r>
              <a:rPr lang="cs-CZ" sz="1400" b="0" dirty="0">
                <a:latin typeface="Arial" panose="020B0604020202020204" pitchFamily="34" charset="0"/>
                <a:cs typeface="Arial" panose="020B0604020202020204" pitchFamily="34" charset="0"/>
              </a:rPr>
              <a:t> (1993) </a:t>
            </a:r>
          </a:p>
        </p:txBody>
      </p:sp>
      <p:sp>
        <p:nvSpPr>
          <p:cNvPr id="1051" name="Text Box 7"/>
          <p:cNvSpPr txBox="1">
            <a:spLocks noChangeArrowheads="1"/>
          </p:cNvSpPr>
          <p:nvPr/>
        </p:nvSpPr>
        <p:spPr bwMode="auto">
          <a:xfrm>
            <a:off x="720000" y="1800000"/>
            <a:ext cx="7571303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statistické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(typu A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	nejčastěji zpracování složek nejistoty, </a:t>
            </a:r>
          </a:p>
          <a:p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			které mají svůj původ v náhodných </a:t>
            </a:r>
            <a: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  <a:t>jevech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ostatní (typu B)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cs-CZ" b="0" dirty="0" smtClean="0">
                <a:latin typeface="Arial" panose="020B0604020202020204" pitchFamily="34" charset="0"/>
                <a:cs typeface="Arial" panose="020B0604020202020204" pitchFamily="34" charset="0"/>
              </a:rPr>
              <a:t>	zpracování ostatních složek nejistoty (odhad)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skutečné hodnoty měřené veličiny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chyby – kombinovaná standardní nejistota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výsledek měření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relativní chyba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7" name="Text Box 17"/>
          <p:cNvSpPr txBox="1">
            <a:spLocks noChangeArrowheads="1"/>
          </p:cNvSpPr>
          <p:nvPr/>
        </p:nvSpPr>
        <p:spPr bwMode="auto">
          <a:xfrm>
            <a:off x="4505651" y="5582763"/>
            <a:ext cx="287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absolutní chyba (nejistota)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" name="Text Box 21"/>
          <p:cNvSpPr txBox="1">
            <a:spLocks noChangeArrowheads="1"/>
          </p:cNvSpPr>
          <p:nvPr/>
        </p:nvSpPr>
        <p:spPr bwMode="auto">
          <a:xfrm>
            <a:off x="6502100" y="5095901"/>
            <a:ext cx="204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0" dirty="0">
                <a:latin typeface="Arial" panose="020B0604020202020204" pitchFamily="34" charset="0"/>
                <a:cs typeface="Arial" panose="020B0604020202020204" pitchFamily="34" charset="0"/>
              </a:rPr>
              <a:t>označení jednotky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Nejistota (</a:t>
            </a:r>
            <a:r>
              <a:rPr lang="cs-CZ" sz="2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cs-CZ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 výsledku měření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6800" y="1800000"/>
            <a:ext cx="647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9662" y="2520655"/>
            <a:ext cx="561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8855" y="3447872"/>
            <a:ext cx="352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5944" y="3971417"/>
            <a:ext cx="2066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29265" y="4513371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Obdélník 39"/>
          <p:cNvSpPr/>
          <p:nvPr/>
        </p:nvSpPr>
        <p:spPr bwMode="auto">
          <a:xfrm>
            <a:off x="3084459" y="4392670"/>
            <a:ext cx="2592288" cy="72008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 flipH="1" flipV="1">
            <a:off x="4690921" y="4981667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 flipH="1" flipV="1">
            <a:off x="5694112" y="4897956"/>
            <a:ext cx="762000" cy="363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9480" y="6078573"/>
            <a:ext cx="26193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04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416</Words>
  <Application>Microsoft Office PowerPoint</Application>
  <PresentationFormat>Vlastní</PresentationFormat>
  <Paragraphs>164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Verdana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peta</cp:lastModifiedBy>
  <cp:revision>14</cp:revision>
  <dcterms:created xsi:type="dcterms:W3CDTF">2019-10-02T09:36:21Z</dcterms:created>
  <dcterms:modified xsi:type="dcterms:W3CDTF">2019-10-05T07:04:23Z</dcterms:modified>
</cp:coreProperties>
</file>