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7" r:id="rId2"/>
    <p:sldId id="302" r:id="rId3"/>
    <p:sldId id="299" r:id="rId4"/>
    <p:sldId id="303" r:id="rId5"/>
    <p:sldId id="300" r:id="rId6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J:\_documents\Teaching\&#218;vod%20do%20praktick&#233;%20fyziky\2019\seznam%20student&#367;%20NOFY055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J:\_documents\Teaching\&#218;vod%20do%20praktick&#233;%20fyziky\2019\seznam%20student&#367;%20NOFY055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>
                <a:solidFill>
                  <a:sysClr val="windowText" lastClr="000000"/>
                </a:solidFill>
              </a:rPr>
              <a:t>odhad výsledků 1. testu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test1!$K$22:$K$36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627370176"/>
        <c:axId val="1627373984"/>
      </c:barChart>
      <c:lineChart>
        <c:grouping val="standard"/>
        <c:varyColors val="0"/>
        <c:ser>
          <c:idx val="1"/>
          <c:order val="1"/>
          <c:tx>
            <c:v>předpověď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test1!$L$22:$L$36</c:f>
              <c:numCache>
                <c:formatCode>0.0000</c:formatCode>
                <c:ptCount val="15"/>
                <c:pt idx="0">
                  <c:v>2.6970819800366313E-3</c:v>
                </c:pt>
                <c:pt idx="1">
                  <c:v>1.8329809630942002E-2</c:v>
                </c:pt>
                <c:pt idx="2">
                  <c:v>9.1259363562068124E-2</c:v>
                </c:pt>
                <c:pt idx="3">
                  <c:v>0.33285308843051059</c:v>
                </c:pt>
                <c:pt idx="4">
                  <c:v>0.88937193416583105</c:v>
                </c:pt>
                <c:pt idx="5">
                  <c:v>1.7408843605973672</c:v>
                </c:pt>
                <c:pt idx="6">
                  <c:v>2.4963880862973364</c:v>
                </c:pt>
                <c:pt idx="7">
                  <c:v>2.6224665228199915</c:v>
                </c:pt>
                <c:pt idx="8">
                  <c:v>2.0181966389984978</c:v>
                </c:pt>
                <c:pt idx="9">
                  <c:v>1.1378176815122634</c:v>
                </c:pt>
                <c:pt idx="10">
                  <c:v>0.46993474076290154</c:v>
                </c:pt>
                <c:pt idx="11">
                  <c:v>0.14218641362836026</c:v>
                </c:pt>
                <c:pt idx="12">
                  <c:v>3.151623442103877E-2</c:v>
                </c:pt>
                <c:pt idx="13">
                  <c:v>5.1175985922249662E-3</c:v>
                </c:pt>
                <c:pt idx="14">
                  <c:v>6.0877076539224255E-4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370176"/>
        <c:axId val="1627373984"/>
      </c:lineChart>
      <c:catAx>
        <c:axId val="1627370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počet bodů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7373984"/>
        <c:crosses val="autoZero"/>
        <c:auto val="1"/>
        <c:lblAlgn val="ctr"/>
        <c:lblOffset val="100"/>
        <c:noMultiLvlLbl val="0"/>
      </c:catAx>
      <c:valAx>
        <c:axId val="162737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četnosti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737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>
                <a:solidFill>
                  <a:sysClr val="windowText" lastClr="000000"/>
                </a:solidFill>
              </a:rPr>
              <a:t>odhad výsledků 1. testu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test1!$K$22:$K$36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627372896"/>
        <c:axId val="1627365824"/>
      </c:barChart>
      <c:lineChart>
        <c:grouping val="standard"/>
        <c:varyColors val="0"/>
        <c:ser>
          <c:idx val="1"/>
          <c:order val="1"/>
          <c:tx>
            <c:v>předpověď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test1!$L$22:$L$36</c:f>
              <c:numCache>
                <c:formatCode>0.0000</c:formatCode>
                <c:ptCount val="15"/>
                <c:pt idx="0">
                  <c:v>2.6970819800366313E-3</c:v>
                </c:pt>
                <c:pt idx="1">
                  <c:v>1.8329809630942002E-2</c:v>
                </c:pt>
                <c:pt idx="2">
                  <c:v>9.1259363562068124E-2</c:v>
                </c:pt>
                <c:pt idx="3">
                  <c:v>0.33285308843051059</c:v>
                </c:pt>
                <c:pt idx="4">
                  <c:v>0.88937193416583105</c:v>
                </c:pt>
                <c:pt idx="5">
                  <c:v>1.7408843605973672</c:v>
                </c:pt>
                <c:pt idx="6">
                  <c:v>2.4963880862973364</c:v>
                </c:pt>
                <c:pt idx="7">
                  <c:v>2.6224665228199915</c:v>
                </c:pt>
                <c:pt idx="8">
                  <c:v>2.0181966389984978</c:v>
                </c:pt>
                <c:pt idx="9">
                  <c:v>1.1378176815122634</c:v>
                </c:pt>
                <c:pt idx="10">
                  <c:v>0.46993474076290154</c:v>
                </c:pt>
                <c:pt idx="11">
                  <c:v>0.14218641362836026</c:v>
                </c:pt>
                <c:pt idx="12">
                  <c:v>3.151623442103877E-2</c:v>
                </c:pt>
                <c:pt idx="13">
                  <c:v>5.1175985922249662E-3</c:v>
                </c:pt>
                <c:pt idx="14">
                  <c:v>6.0877076539224255E-4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372896"/>
        <c:axId val="1627365824"/>
      </c:lineChart>
      <c:catAx>
        <c:axId val="162737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počet bodů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7365824"/>
        <c:crosses val="autoZero"/>
        <c:auto val="1"/>
        <c:lblAlgn val="ctr"/>
        <c:lblOffset val="100"/>
        <c:noMultiLvlLbl val="0"/>
      </c:catAx>
      <c:valAx>
        <c:axId val="16273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četnosti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737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9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Centrální limitní věta – výsledky testu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průměrného počtu bodů z testu 5. 12. 11:30</a:t>
            </a:r>
          </a:p>
        </p:txBody>
      </p:sp>
      <p:graphicFrame>
        <p:nvGraphicFramePr>
          <p:cNvPr id="25" name="Graf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201"/>
              </p:ext>
            </p:extLst>
          </p:nvPr>
        </p:nvGraphicFramePr>
        <p:xfrm>
          <a:off x="2520000" y="2159656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ovéPole 25"/>
          <p:cNvSpPr txBox="1"/>
          <p:nvPr/>
        </p:nvSpPr>
        <p:spPr bwMode="auto">
          <a:xfrm>
            <a:off x="2880000" y="5040000"/>
            <a:ext cx="4319881" cy="189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hodnot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7.83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  3.14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(1.77</a:t>
            </a:r>
            <a:r>
              <a:rPr lang="cs-CZ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šikmost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- 0.29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špičatost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  0.002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ovéPole 30"/>
          <p:cNvSpPr txBox="1"/>
          <p:nvPr/>
        </p:nvSpPr>
        <p:spPr bwMode="auto">
          <a:xfrm>
            <a:off x="7200000" y="1800000"/>
            <a:ext cx="3420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</a:p>
          <a:p>
            <a:pPr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sz="1600" i="1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7.66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sz="1600" i="1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1.79</a:t>
            </a:r>
          </a:p>
        </p:txBody>
      </p:sp>
      <p:pic>
        <p:nvPicPr>
          <p:cNvPr id="32" name="Obrázek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67" y="2244005"/>
            <a:ext cx="3003900" cy="592000"/>
          </a:xfrm>
          <a:prstGeom prst="rect">
            <a:avLst/>
          </a:prstGeom>
        </p:spPr>
      </p:pic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72986"/>
              </p:ext>
            </p:extLst>
          </p:nvPr>
        </p:nvGraphicFramePr>
        <p:xfrm>
          <a:off x="1080000" y="1980000"/>
          <a:ext cx="1080000" cy="465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</a:tblGrid>
              <a:tr h="34615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tipované</a:t>
                      </a:r>
                      <a:r>
                        <a:rPr lang="cs-CZ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hodnoty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27" y="6184259"/>
            <a:ext cx="4895101" cy="55404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Centrální limitní věta – výsledky testu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průměrného počtu bodů z testu 5. 12. 11:30</a:t>
            </a:r>
          </a:p>
        </p:txBody>
      </p:sp>
      <p:graphicFrame>
        <p:nvGraphicFramePr>
          <p:cNvPr id="25" name="Graf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036666"/>
              </p:ext>
            </p:extLst>
          </p:nvPr>
        </p:nvGraphicFramePr>
        <p:xfrm>
          <a:off x="2520000" y="2159656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ovéPole 27"/>
          <p:cNvSpPr txBox="1"/>
          <p:nvPr/>
        </p:nvSpPr>
        <p:spPr bwMode="auto">
          <a:xfrm>
            <a:off x="7200000" y="1800000"/>
            <a:ext cx="360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</a:p>
          <a:p>
            <a:pPr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sz="1600" i="1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7.66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sz="1600" i="1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1.79</a:t>
            </a:r>
          </a:p>
          <a:p>
            <a:pPr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průměrný počet bodů	9.46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31.5 %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5292000" y="2628000"/>
            <a:ext cx="36000" cy="172800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5328000" y="2628000"/>
            <a:ext cx="1152000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9.46</a:t>
            </a:r>
            <a:endParaRPr lang="cs-CZ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967" y="2244005"/>
            <a:ext cx="3003900" cy="592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653" y="5359789"/>
            <a:ext cx="6086851" cy="779467"/>
          </a:xfrm>
          <a:prstGeom prst="rect">
            <a:avLst/>
          </a:prstGeom>
        </p:spPr>
      </p:pic>
      <p:sp>
        <p:nvSpPr>
          <p:cNvPr id="17" name="Obdélník 16"/>
          <p:cNvSpPr/>
          <p:nvPr/>
        </p:nvSpPr>
        <p:spPr bwMode="auto">
          <a:xfrm>
            <a:off x="4442328" y="5389980"/>
            <a:ext cx="6153176" cy="134831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ulk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5714"/>
              </p:ext>
            </p:extLst>
          </p:nvPr>
        </p:nvGraphicFramePr>
        <p:xfrm>
          <a:off x="1080000" y="1980000"/>
          <a:ext cx="1080000" cy="465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</a:tblGrid>
              <a:tr h="34615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tipované</a:t>
                      </a:r>
                      <a:r>
                        <a:rPr lang="cs-CZ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hodnoty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615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18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etoda nejmenších čtverců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proměnné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závislé proměnné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modelová funkce 				– modelujeme závislost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– parametry modelové závislosti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58" y="1952508"/>
            <a:ext cx="1897200" cy="4538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1" y="1464584"/>
            <a:ext cx="1936725" cy="3453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62" y="1973503"/>
            <a:ext cx="1462425" cy="4144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909" y="2570751"/>
            <a:ext cx="790500" cy="3256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737" y="2589853"/>
            <a:ext cx="513825" cy="3058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909" y="3069775"/>
            <a:ext cx="1620525" cy="414400"/>
          </a:xfrm>
          <a:prstGeom prst="rect">
            <a:avLst/>
          </a:prstGeom>
        </p:spPr>
      </p:pic>
      <p:grpSp>
        <p:nvGrpSpPr>
          <p:cNvPr id="23" name="Skupina 22"/>
          <p:cNvGrpSpPr>
            <a:grpSpLocks noChangeAspect="1"/>
          </p:cNvGrpSpPr>
          <p:nvPr/>
        </p:nvGrpSpPr>
        <p:grpSpPr>
          <a:xfrm>
            <a:off x="3420000" y="3780000"/>
            <a:ext cx="4320000" cy="3041370"/>
            <a:chOff x="5027999" y="3788208"/>
            <a:chExt cx="4264025" cy="3001962"/>
          </a:xfrm>
        </p:grpSpPr>
        <p:grpSp>
          <p:nvGrpSpPr>
            <p:cNvPr id="26" name="Group 4"/>
            <p:cNvGrpSpPr>
              <a:grpSpLocks/>
            </p:cNvGrpSpPr>
            <p:nvPr/>
          </p:nvGrpSpPr>
          <p:grpSpPr bwMode="auto">
            <a:xfrm>
              <a:off x="5027999" y="3788208"/>
              <a:ext cx="4264025" cy="3001962"/>
              <a:chOff x="2696" y="2171"/>
              <a:chExt cx="2686" cy="1891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4182" y="3967"/>
                <a:ext cx="67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x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3057" y="3806"/>
                <a:ext cx="2286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V="1">
                <a:off x="3384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V="1">
                <a:off x="3710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4036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4363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 flipV="1">
                <a:off x="4690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flipV="1">
                <a:off x="5016" y="3783"/>
                <a:ext cx="1" cy="2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3040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3366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3693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2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4019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3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4346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4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4672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5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4999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6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5325" y="3838"/>
                <a:ext cx="57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7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057" y="2206"/>
                <a:ext cx="2286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>
                <a:off x="3384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>
                <a:off x="3710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4036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" name="Line 25"/>
              <p:cNvSpPr>
                <a:spLocks noChangeShapeType="1"/>
              </p:cNvSpPr>
              <p:nvPr/>
            </p:nvSpPr>
            <p:spPr bwMode="auto">
              <a:xfrm>
                <a:off x="4363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>
                <a:off x="4690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" name="Line 27"/>
              <p:cNvSpPr>
                <a:spLocks noChangeShapeType="1"/>
              </p:cNvSpPr>
              <p:nvPr/>
            </p:nvSpPr>
            <p:spPr bwMode="auto">
              <a:xfrm>
                <a:off x="5016" y="2206"/>
                <a:ext cx="1" cy="2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" name="Rectangle 28"/>
              <p:cNvSpPr>
                <a:spLocks noChangeArrowheads="1"/>
              </p:cNvSpPr>
              <p:nvPr/>
            </p:nvSpPr>
            <p:spPr bwMode="auto">
              <a:xfrm rot="5400000">
                <a:off x="2710" y="3009"/>
                <a:ext cx="67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y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 flipV="1">
                <a:off x="3057" y="2206"/>
                <a:ext cx="1" cy="16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>
                <a:off x="3058" y="36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3058" y="34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" name="Line 32"/>
              <p:cNvSpPr>
                <a:spLocks noChangeShapeType="1"/>
              </p:cNvSpPr>
              <p:nvPr/>
            </p:nvSpPr>
            <p:spPr bwMode="auto">
              <a:xfrm>
                <a:off x="3058" y="32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" name="Line 33"/>
              <p:cNvSpPr>
                <a:spLocks noChangeShapeType="1"/>
              </p:cNvSpPr>
              <p:nvPr/>
            </p:nvSpPr>
            <p:spPr bwMode="auto">
              <a:xfrm>
                <a:off x="3058" y="30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3058" y="28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" name="Line 35"/>
              <p:cNvSpPr>
                <a:spLocks noChangeShapeType="1"/>
              </p:cNvSpPr>
              <p:nvPr/>
            </p:nvSpPr>
            <p:spPr bwMode="auto">
              <a:xfrm>
                <a:off x="3058" y="26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" name="Line 36"/>
              <p:cNvSpPr>
                <a:spLocks noChangeShapeType="1"/>
              </p:cNvSpPr>
              <p:nvPr/>
            </p:nvSpPr>
            <p:spPr bwMode="auto">
              <a:xfrm>
                <a:off x="3058" y="24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" name="Rectangle 37"/>
              <p:cNvSpPr>
                <a:spLocks noChangeArrowheads="1"/>
              </p:cNvSpPr>
              <p:nvPr/>
            </p:nvSpPr>
            <p:spPr bwMode="auto">
              <a:xfrm>
                <a:off x="2937" y="3771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0.2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Rectangle 38"/>
              <p:cNvSpPr>
                <a:spLocks noChangeArrowheads="1"/>
              </p:cNvSpPr>
              <p:nvPr/>
            </p:nvSpPr>
            <p:spPr bwMode="auto">
              <a:xfrm>
                <a:off x="2937" y="3570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0.4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39"/>
              <p:cNvSpPr>
                <a:spLocks noChangeArrowheads="1"/>
              </p:cNvSpPr>
              <p:nvPr/>
            </p:nvSpPr>
            <p:spPr bwMode="auto">
              <a:xfrm>
                <a:off x="2937" y="3371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0.6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40"/>
              <p:cNvSpPr>
                <a:spLocks noChangeArrowheads="1"/>
              </p:cNvSpPr>
              <p:nvPr/>
            </p:nvSpPr>
            <p:spPr bwMode="auto">
              <a:xfrm>
                <a:off x="2937" y="3170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0.8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2937" y="2971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1.0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2937" y="2770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1.2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43"/>
              <p:cNvSpPr>
                <a:spLocks noChangeArrowheads="1"/>
              </p:cNvSpPr>
              <p:nvPr/>
            </p:nvSpPr>
            <p:spPr bwMode="auto">
              <a:xfrm>
                <a:off x="2937" y="2571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1.4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44"/>
              <p:cNvSpPr>
                <a:spLocks noChangeArrowheads="1"/>
              </p:cNvSpPr>
              <p:nvPr/>
            </p:nvSpPr>
            <p:spPr bwMode="auto">
              <a:xfrm>
                <a:off x="2937" y="2370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1.6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45"/>
              <p:cNvSpPr>
                <a:spLocks noChangeArrowheads="1"/>
              </p:cNvSpPr>
              <p:nvPr/>
            </p:nvSpPr>
            <p:spPr bwMode="auto">
              <a:xfrm>
                <a:off x="2937" y="2171"/>
                <a:ext cx="10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800">
                    <a:solidFill>
                      <a:srgbClr val="000000"/>
                    </a:solidFill>
                  </a:rPr>
                  <a:t>1.8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Line 46"/>
              <p:cNvSpPr>
                <a:spLocks noChangeShapeType="1"/>
              </p:cNvSpPr>
              <p:nvPr/>
            </p:nvSpPr>
            <p:spPr bwMode="auto">
              <a:xfrm flipV="1">
                <a:off x="5343" y="2206"/>
                <a:ext cx="1" cy="16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" name="Line 47"/>
              <p:cNvSpPr>
                <a:spLocks noChangeShapeType="1"/>
              </p:cNvSpPr>
              <p:nvPr/>
            </p:nvSpPr>
            <p:spPr bwMode="auto">
              <a:xfrm flipH="1">
                <a:off x="5320" y="36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" name="Line 48"/>
              <p:cNvSpPr>
                <a:spLocks noChangeShapeType="1"/>
              </p:cNvSpPr>
              <p:nvPr/>
            </p:nvSpPr>
            <p:spPr bwMode="auto">
              <a:xfrm flipH="1">
                <a:off x="5320" y="34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 flipH="1">
                <a:off x="5320" y="32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H="1">
                <a:off x="5320" y="30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" name="Line 51"/>
              <p:cNvSpPr>
                <a:spLocks noChangeShapeType="1"/>
              </p:cNvSpPr>
              <p:nvPr/>
            </p:nvSpPr>
            <p:spPr bwMode="auto">
              <a:xfrm flipH="1">
                <a:off x="5320" y="28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" name="Line 52"/>
              <p:cNvSpPr>
                <a:spLocks noChangeShapeType="1"/>
              </p:cNvSpPr>
              <p:nvPr/>
            </p:nvSpPr>
            <p:spPr bwMode="auto">
              <a:xfrm flipH="1">
                <a:off x="5320" y="2606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" name="Line 53"/>
              <p:cNvSpPr>
                <a:spLocks noChangeShapeType="1"/>
              </p:cNvSpPr>
              <p:nvPr/>
            </p:nvSpPr>
            <p:spPr bwMode="auto">
              <a:xfrm flipH="1">
                <a:off x="5320" y="2405"/>
                <a:ext cx="2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" name="Line 54"/>
              <p:cNvSpPr>
                <a:spLocks noChangeShapeType="1"/>
              </p:cNvSpPr>
              <p:nvPr/>
            </p:nvSpPr>
            <p:spPr bwMode="auto">
              <a:xfrm>
                <a:off x="5209" y="3799"/>
                <a:ext cx="3" cy="7"/>
              </a:xfrm>
              <a:prstGeom prst="line">
                <a:avLst/>
              </a:prstGeom>
              <a:noFill/>
              <a:ln w="793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" name="Line 55"/>
              <p:cNvSpPr>
                <a:spLocks noChangeShapeType="1"/>
              </p:cNvSpPr>
              <p:nvPr/>
            </p:nvSpPr>
            <p:spPr bwMode="auto">
              <a:xfrm flipV="1">
                <a:off x="3384" y="2805"/>
                <a:ext cx="1" cy="20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" name="Line 56"/>
              <p:cNvSpPr>
                <a:spLocks noChangeShapeType="1"/>
              </p:cNvSpPr>
              <p:nvPr/>
            </p:nvSpPr>
            <p:spPr bwMode="auto">
              <a:xfrm>
                <a:off x="3361" y="28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" name="Line 57"/>
              <p:cNvSpPr>
                <a:spLocks noChangeShapeType="1"/>
              </p:cNvSpPr>
              <p:nvPr/>
            </p:nvSpPr>
            <p:spPr bwMode="auto">
              <a:xfrm>
                <a:off x="3384" y="3006"/>
                <a:ext cx="1" cy="199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3361" y="32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" name="Oval 59"/>
              <p:cNvSpPr>
                <a:spLocks noChangeArrowheads="1"/>
              </p:cNvSpPr>
              <p:nvPr/>
            </p:nvSpPr>
            <p:spPr bwMode="auto">
              <a:xfrm>
                <a:off x="3366" y="2988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 flipV="1">
                <a:off x="3710" y="2506"/>
                <a:ext cx="1" cy="10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" name="Line 61"/>
              <p:cNvSpPr>
                <a:spLocks noChangeShapeType="1"/>
              </p:cNvSpPr>
              <p:nvPr/>
            </p:nvSpPr>
            <p:spPr bwMode="auto">
              <a:xfrm>
                <a:off x="3687" y="2506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" name="Line 62"/>
              <p:cNvSpPr>
                <a:spLocks noChangeShapeType="1"/>
              </p:cNvSpPr>
              <p:nvPr/>
            </p:nvSpPr>
            <p:spPr bwMode="auto">
              <a:xfrm>
                <a:off x="3710" y="2606"/>
                <a:ext cx="1" cy="99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" name="Line 63"/>
              <p:cNvSpPr>
                <a:spLocks noChangeShapeType="1"/>
              </p:cNvSpPr>
              <p:nvPr/>
            </p:nvSpPr>
            <p:spPr bwMode="auto">
              <a:xfrm>
                <a:off x="3687" y="27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" name="Oval 64"/>
              <p:cNvSpPr>
                <a:spLocks noChangeArrowheads="1"/>
              </p:cNvSpPr>
              <p:nvPr/>
            </p:nvSpPr>
            <p:spPr bwMode="auto">
              <a:xfrm>
                <a:off x="3693" y="2588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0" name="Line 65"/>
              <p:cNvSpPr>
                <a:spLocks noChangeShapeType="1"/>
              </p:cNvSpPr>
              <p:nvPr/>
            </p:nvSpPr>
            <p:spPr bwMode="auto">
              <a:xfrm flipV="1">
                <a:off x="4036" y="2305"/>
                <a:ext cx="1" cy="20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4014" y="23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4036" y="2506"/>
                <a:ext cx="1" cy="199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" name="Line 68"/>
              <p:cNvSpPr>
                <a:spLocks noChangeShapeType="1"/>
              </p:cNvSpPr>
              <p:nvPr/>
            </p:nvSpPr>
            <p:spPr bwMode="auto">
              <a:xfrm>
                <a:off x="4014" y="27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" name="Oval 69"/>
              <p:cNvSpPr>
                <a:spLocks noChangeArrowheads="1"/>
              </p:cNvSpPr>
              <p:nvPr/>
            </p:nvSpPr>
            <p:spPr bwMode="auto">
              <a:xfrm>
                <a:off x="4019" y="2488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 flipV="1">
                <a:off x="4363" y="2705"/>
                <a:ext cx="1" cy="10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4340" y="2705"/>
                <a:ext cx="47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4363" y="2805"/>
                <a:ext cx="1" cy="10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4340" y="2906"/>
                <a:ext cx="47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" name="Oval 74"/>
              <p:cNvSpPr>
                <a:spLocks noChangeArrowheads="1"/>
              </p:cNvSpPr>
              <p:nvPr/>
            </p:nvSpPr>
            <p:spPr bwMode="auto">
              <a:xfrm>
                <a:off x="4346" y="2788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4690" y="2826"/>
                <a:ext cx="1" cy="8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4667" y="2826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4690" y="2906"/>
                <a:ext cx="1" cy="8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>
                <a:off x="4667" y="2986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" name="Oval 79"/>
              <p:cNvSpPr>
                <a:spLocks noChangeArrowheads="1"/>
              </p:cNvSpPr>
              <p:nvPr/>
            </p:nvSpPr>
            <p:spPr bwMode="auto">
              <a:xfrm>
                <a:off x="4672" y="2888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5" name="Line 80"/>
              <p:cNvSpPr>
                <a:spLocks noChangeShapeType="1"/>
              </p:cNvSpPr>
              <p:nvPr/>
            </p:nvSpPr>
            <p:spPr bwMode="auto">
              <a:xfrm flipV="1">
                <a:off x="5016" y="3305"/>
                <a:ext cx="1" cy="20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" name="Line 81"/>
              <p:cNvSpPr>
                <a:spLocks noChangeShapeType="1"/>
              </p:cNvSpPr>
              <p:nvPr/>
            </p:nvSpPr>
            <p:spPr bwMode="auto">
              <a:xfrm>
                <a:off x="4993" y="33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" name="Line 82"/>
              <p:cNvSpPr>
                <a:spLocks noChangeShapeType="1"/>
              </p:cNvSpPr>
              <p:nvPr/>
            </p:nvSpPr>
            <p:spPr bwMode="auto">
              <a:xfrm>
                <a:off x="5016" y="3505"/>
                <a:ext cx="1" cy="200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>
                <a:off x="4993" y="3705"/>
                <a:ext cx="46" cy="1"/>
              </a:xfrm>
              <a:prstGeom prst="line">
                <a:avLst/>
              </a:prstGeom>
              <a:noFill/>
              <a:ln w="793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9" name="Oval 84"/>
              <p:cNvSpPr>
                <a:spLocks noChangeArrowheads="1"/>
              </p:cNvSpPr>
              <p:nvPr/>
            </p:nvSpPr>
            <p:spPr bwMode="auto">
              <a:xfrm>
                <a:off x="4999" y="3488"/>
                <a:ext cx="35" cy="34"/>
              </a:xfrm>
              <a:prstGeom prst="ellipse">
                <a:avLst/>
              </a:prstGeom>
              <a:solidFill>
                <a:srgbClr val="FF0000"/>
              </a:solidFill>
              <a:ln w="79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</p:grpSp>
        <p:sp>
          <p:nvSpPr>
            <p:cNvPr id="115" name="Freeform 89"/>
            <p:cNvSpPr>
              <a:spLocks/>
            </p:cNvSpPr>
            <p:nvPr/>
          </p:nvSpPr>
          <p:spPr bwMode="auto">
            <a:xfrm flipV="1">
              <a:off x="5591562" y="4372408"/>
              <a:ext cx="3416300" cy="2000250"/>
            </a:xfrm>
            <a:custGeom>
              <a:avLst/>
              <a:gdLst>
                <a:gd name="T0" fmla="*/ 0 w 4707"/>
                <a:gd name="T1" fmla="*/ 1 h 2756"/>
                <a:gd name="T2" fmla="*/ 0 w 4707"/>
                <a:gd name="T3" fmla="*/ 1 h 2756"/>
                <a:gd name="T4" fmla="*/ 0 w 4707"/>
                <a:gd name="T5" fmla="*/ 1 h 2756"/>
                <a:gd name="T6" fmla="*/ 0 w 4707"/>
                <a:gd name="T7" fmla="*/ 2 h 2756"/>
                <a:gd name="T8" fmla="*/ 0 w 4707"/>
                <a:gd name="T9" fmla="*/ 2 h 2756"/>
                <a:gd name="T10" fmla="*/ 1 w 4707"/>
                <a:gd name="T11" fmla="*/ 2 h 2756"/>
                <a:gd name="T12" fmla="*/ 1 w 4707"/>
                <a:gd name="T13" fmla="*/ 3 h 2756"/>
                <a:gd name="T14" fmla="*/ 1 w 4707"/>
                <a:gd name="T15" fmla="*/ 3 h 2756"/>
                <a:gd name="T16" fmla="*/ 1 w 4707"/>
                <a:gd name="T17" fmla="*/ 3 h 2756"/>
                <a:gd name="T18" fmla="*/ 1 w 4707"/>
                <a:gd name="T19" fmla="*/ 4 h 2756"/>
                <a:gd name="T20" fmla="*/ 2 w 4707"/>
                <a:gd name="T21" fmla="*/ 4 h 2756"/>
                <a:gd name="T22" fmla="*/ 2 w 4707"/>
                <a:gd name="T23" fmla="*/ 4 h 2756"/>
                <a:gd name="T24" fmla="*/ 2 w 4707"/>
                <a:gd name="T25" fmla="*/ 4 h 2756"/>
                <a:gd name="T26" fmla="*/ 2 w 4707"/>
                <a:gd name="T27" fmla="*/ 5 h 2756"/>
                <a:gd name="T28" fmla="*/ 2 w 4707"/>
                <a:gd name="T29" fmla="*/ 5 h 2756"/>
                <a:gd name="T30" fmla="*/ 2 w 4707"/>
                <a:gd name="T31" fmla="*/ 5 h 2756"/>
                <a:gd name="T32" fmla="*/ 2 w 4707"/>
                <a:gd name="T33" fmla="*/ 5 h 2756"/>
                <a:gd name="T34" fmla="*/ 3 w 4707"/>
                <a:gd name="T35" fmla="*/ 5 h 2756"/>
                <a:gd name="T36" fmla="*/ 3 w 4707"/>
                <a:gd name="T37" fmla="*/ 5 h 2756"/>
                <a:gd name="T38" fmla="*/ 3 w 4707"/>
                <a:gd name="T39" fmla="*/ 5 h 2756"/>
                <a:gd name="T40" fmla="*/ 3 w 4707"/>
                <a:gd name="T41" fmla="*/ 5 h 2756"/>
                <a:gd name="T42" fmla="*/ 3 w 4707"/>
                <a:gd name="T43" fmla="*/ 5 h 2756"/>
                <a:gd name="T44" fmla="*/ 3 w 4707"/>
                <a:gd name="T45" fmla="*/ 5 h 2756"/>
                <a:gd name="T46" fmla="*/ 4 w 4707"/>
                <a:gd name="T47" fmla="*/ 5 h 2756"/>
                <a:gd name="T48" fmla="*/ 4 w 4707"/>
                <a:gd name="T49" fmla="*/ 5 h 2756"/>
                <a:gd name="T50" fmla="*/ 4 w 4707"/>
                <a:gd name="T51" fmla="*/ 5 h 2756"/>
                <a:gd name="T52" fmla="*/ 4 w 4707"/>
                <a:gd name="T53" fmla="*/ 5 h 2756"/>
                <a:gd name="T54" fmla="*/ 4 w 4707"/>
                <a:gd name="T55" fmla="*/ 5 h 2756"/>
                <a:gd name="T56" fmla="*/ 5 w 4707"/>
                <a:gd name="T57" fmla="*/ 5 h 2756"/>
                <a:gd name="T58" fmla="*/ 5 w 4707"/>
                <a:gd name="T59" fmla="*/ 5 h 2756"/>
                <a:gd name="T60" fmla="*/ 5 w 4707"/>
                <a:gd name="T61" fmla="*/ 5 h 2756"/>
                <a:gd name="T62" fmla="*/ 5 w 4707"/>
                <a:gd name="T63" fmla="*/ 5 h 2756"/>
                <a:gd name="T64" fmla="*/ 5 w 4707"/>
                <a:gd name="T65" fmla="*/ 5 h 2756"/>
                <a:gd name="T66" fmla="*/ 5 w 4707"/>
                <a:gd name="T67" fmla="*/ 5 h 2756"/>
                <a:gd name="T68" fmla="*/ 5 w 4707"/>
                <a:gd name="T69" fmla="*/ 5 h 2756"/>
                <a:gd name="T70" fmla="*/ 5 w 4707"/>
                <a:gd name="T71" fmla="*/ 5 h 2756"/>
                <a:gd name="T72" fmla="*/ 5 w 4707"/>
                <a:gd name="T73" fmla="*/ 5 h 2756"/>
                <a:gd name="T74" fmla="*/ 5 w 4707"/>
                <a:gd name="T75" fmla="*/ 5 h 2756"/>
                <a:gd name="T76" fmla="*/ 5 w 4707"/>
                <a:gd name="T77" fmla="*/ 5 h 2756"/>
                <a:gd name="T78" fmla="*/ 6 w 4707"/>
                <a:gd name="T79" fmla="*/ 5 h 2756"/>
                <a:gd name="T80" fmla="*/ 6 w 4707"/>
                <a:gd name="T81" fmla="*/ 4 h 2756"/>
                <a:gd name="T82" fmla="*/ 6 w 4707"/>
                <a:gd name="T83" fmla="*/ 4 h 2756"/>
                <a:gd name="T84" fmla="*/ 6 w 4707"/>
                <a:gd name="T85" fmla="*/ 4 h 2756"/>
                <a:gd name="T86" fmla="*/ 6 w 4707"/>
                <a:gd name="T87" fmla="*/ 4 h 2756"/>
                <a:gd name="T88" fmla="*/ 7 w 4707"/>
                <a:gd name="T89" fmla="*/ 4 h 2756"/>
                <a:gd name="T90" fmla="*/ 7 w 4707"/>
                <a:gd name="T91" fmla="*/ 3 h 2756"/>
                <a:gd name="T92" fmla="*/ 7 w 4707"/>
                <a:gd name="T93" fmla="*/ 3 h 2756"/>
                <a:gd name="T94" fmla="*/ 7 w 4707"/>
                <a:gd name="T95" fmla="*/ 3 h 2756"/>
                <a:gd name="T96" fmla="*/ 7 w 4707"/>
                <a:gd name="T97" fmla="*/ 3 h 2756"/>
                <a:gd name="T98" fmla="*/ 7 w 4707"/>
                <a:gd name="T99" fmla="*/ 2 h 2756"/>
                <a:gd name="T100" fmla="*/ 7 w 4707"/>
                <a:gd name="T101" fmla="*/ 2 h 2756"/>
                <a:gd name="T102" fmla="*/ 8 w 4707"/>
                <a:gd name="T103" fmla="*/ 2 h 2756"/>
                <a:gd name="T104" fmla="*/ 8 w 4707"/>
                <a:gd name="T105" fmla="*/ 2 h 2756"/>
                <a:gd name="T106" fmla="*/ 8 w 4707"/>
                <a:gd name="T107" fmla="*/ 2 h 2756"/>
                <a:gd name="T108" fmla="*/ 8 w 4707"/>
                <a:gd name="T109" fmla="*/ 1 h 2756"/>
                <a:gd name="T110" fmla="*/ 8 w 4707"/>
                <a:gd name="T111" fmla="*/ 1 h 2756"/>
                <a:gd name="T112" fmla="*/ 9 w 4707"/>
                <a:gd name="T113" fmla="*/ 1 h 2756"/>
                <a:gd name="T114" fmla="*/ 9 w 4707"/>
                <a:gd name="T115" fmla="*/ 0 h 2756"/>
                <a:gd name="T116" fmla="*/ 9 w 4707"/>
                <a:gd name="T117" fmla="*/ 0 h 2756"/>
                <a:gd name="T118" fmla="*/ 9 w 4707"/>
                <a:gd name="T119" fmla="*/ 0 h 2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707"/>
                <a:gd name="T181" fmla="*/ 0 h 2756"/>
                <a:gd name="T182" fmla="*/ 4707 w 4707"/>
                <a:gd name="T183" fmla="*/ 2756 h 2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707" h="2756">
                  <a:moveTo>
                    <a:pt x="0" y="278"/>
                  </a:moveTo>
                  <a:lnTo>
                    <a:pt x="19" y="329"/>
                  </a:lnTo>
                  <a:lnTo>
                    <a:pt x="39" y="379"/>
                  </a:lnTo>
                  <a:lnTo>
                    <a:pt x="58" y="429"/>
                  </a:lnTo>
                  <a:lnTo>
                    <a:pt x="78" y="478"/>
                  </a:lnTo>
                  <a:lnTo>
                    <a:pt x="97" y="526"/>
                  </a:lnTo>
                  <a:lnTo>
                    <a:pt x="117" y="574"/>
                  </a:lnTo>
                  <a:lnTo>
                    <a:pt x="136" y="621"/>
                  </a:lnTo>
                  <a:lnTo>
                    <a:pt x="156" y="668"/>
                  </a:lnTo>
                  <a:lnTo>
                    <a:pt x="175" y="714"/>
                  </a:lnTo>
                  <a:lnTo>
                    <a:pt x="195" y="760"/>
                  </a:lnTo>
                  <a:lnTo>
                    <a:pt x="214" y="805"/>
                  </a:lnTo>
                  <a:lnTo>
                    <a:pt x="234" y="849"/>
                  </a:lnTo>
                  <a:lnTo>
                    <a:pt x="253" y="893"/>
                  </a:lnTo>
                  <a:lnTo>
                    <a:pt x="273" y="936"/>
                  </a:lnTo>
                  <a:lnTo>
                    <a:pt x="292" y="979"/>
                  </a:lnTo>
                  <a:lnTo>
                    <a:pt x="312" y="1021"/>
                  </a:lnTo>
                  <a:lnTo>
                    <a:pt x="332" y="1063"/>
                  </a:lnTo>
                  <a:lnTo>
                    <a:pt x="351" y="1104"/>
                  </a:lnTo>
                  <a:lnTo>
                    <a:pt x="371" y="1144"/>
                  </a:lnTo>
                  <a:lnTo>
                    <a:pt x="390" y="1184"/>
                  </a:lnTo>
                  <a:lnTo>
                    <a:pt x="410" y="1223"/>
                  </a:lnTo>
                  <a:lnTo>
                    <a:pt x="429" y="1262"/>
                  </a:lnTo>
                  <a:lnTo>
                    <a:pt x="449" y="1300"/>
                  </a:lnTo>
                  <a:lnTo>
                    <a:pt x="468" y="1338"/>
                  </a:lnTo>
                  <a:lnTo>
                    <a:pt x="488" y="1375"/>
                  </a:lnTo>
                  <a:lnTo>
                    <a:pt x="507" y="1412"/>
                  </a:lnTo>
                  <a:lnTo>
                    <a:pt x="527" y="1448"/>
                  </a:lnTo>
                  <a:lnTo>
                    <a:pt x="546" y="1483"/>
                  </a:lnTo>
                  <a:lnTo>
                    <a:pt x="566" y="1518"/>
                  </a:lnTo>
                  <a:lnTo>
                    <a:pt x="585" y="1553"/>
                  </a:lnTo>
                  <a:lnTo>
                    <a:pt x="605" y="1587"/>
                  </a:lnTo>
                  <a:lnTo>
                    <a:pt x="625" y="1620"/>
                  </a:lnTo>
                  <a:lnTo>
                    <a:pt x="644" y="1653"/>
                  </a:lnTo>
                  <a:lnTo>
                    <a:pt x="664" y="1685"/>
                  </a:lnTo>
                  <a:lnTo>
                    <a:pt x="683" y="1717"/>
                  </a:lnTo>
                  <a:lnTo>
                    <a:pt x="703" y="1748"/>
                  </a:lnTo>
                  <a:lnTo>
                    <a:pt x="722" y="1779"/>
                  </a:lnTo>
                  <a:lnTo>
                    <a:pt x="742" y="1809"/>
                  </a:lnTo>
                  <a:lnTo>
                    <a:pt x="761" y="1839"/>
                  </a:lnTo>
                  <a:lnTo>
                    <a:pt x="781" y="1868"/>
                  </a:lnTo>
                  <a:lnTo>
                    <a:pt x="800" y="1897"/>
                  </a:lnTo>
                  <a:lnTo>
                    <a:pt x="820" y="1925"/>
                  </a:lnTo>
                  <a:lnTo>
                    <a:pt x="839" y="1953"/>
                  </a:lnTo>
                  <a:lnTo>
                    <a:pt x="859" y="1980"/>
                  </a:lnTo>
                  <a:lnTo>
                    <a:pt x="878" y="2007"/>
                  </a:lnTo>
                  <a:lnTo>
                    <a:pt x="898" y="2033"/>
                  </a:lnTo>
                  <a:lnTo>
                    <a:pt x="917" y="2058"/>
                  </a:lnTo>
                  <a:lnTo>
                    <a:pt x="937" y="2084"/>
                  </a:lnTo>
                  <a:lnTo>
                    <a:pt x="957" y="2108"/>
                  </a:lnTo>
                  <a:lnTo>
                    <a:pt x="976" y="2132"/>
                  </a:lnTo>
                  <a:lnTo>
                    <a:pt x="996" y="2156"/>
                  </a:lnTo>
                  <a:lnTo>
                    <a:pt x="1015" y="2179"/>
                  </a:lnTo>
                  <a:lnTo>
                    <a:pt x="1035" y="2202"/>
                  </a:lnTo>
                  <a:lnTo>
                    <a:pt x="1054" y="2224"/>
                  </a:lnTo>
                  <a:lnTo>
                    <a:pt x="1074" y="2246"/>
                  </a:lnTo>
                  <a:lnTo>
                    <a:pt x="1093" y="2267"/>
                  </a:lnTo>
                  <a:lnTo>
                    <a:pt x="1113" y="2288"/>
                  </a:lnTo>
                  <a:lnTo>
                    <a:pt x="1132" y="2308"/>
                  </a:lnTo>
                  <a:lnTo>
                    <a:pt x="1152" y="2328"/>
                  </a:lnTo>
                  <a:lnTo>
                    <a:pt x="1171" y="2347"/>
                  </a:lnTo>
                  <a:lnTo>
                    <a:pt x="1191" y="2366"/>
                  </a:lnTo>
                  <a:lnTo>
                    <a:pt x="1210" y="2384"/>
                  </a:lnTo>
                  <a:lnTo>
                    <a:pt x="1230" y="2402"/>
                  </a:lnTo>
                  <a:lnTo>
                    <a:pt x="1250" y="2420"/>
                  </a:lnTo>
                  <a:lnTo>
                    <a:pt x="1269" y="2437"/>
                  </a:lnTo>
                  <a:lnTo>
                    <a:pt x="1289" y="2453"/>
                  </a:lnTo>
                  <a:lnTo>
                    <a:pt x="1308" y="2469"/>
                  </a:lnTo>
                  <a:lnTo>
                    <a:pt x="1328" y="2485"/>
                  </a:lnTo>
                  <a:lnTo>
                    <a:pt x="1347" y="2500"/>
                  </a:lnTo>
                  <a:lnTo>
                    <a:pt x="1367" y="2515"/>
                  </a:lnTo>
                  <a:lnTo>
                    <a:pt x="1386" y="2529"/>
                  </a:lnTo>
                  <a:lnTo>
                    <a:pt x="1406" y="2543"/>
                  </a:lnTo>
                  <a:lnTo>
                    <a:pt x="1425" y="2556"/>
                  </a:lnTo>
                  <a:lnTo>
                    <a:pt x="1445" y="2569"/>
                  </a:lnTo>
                  <a:lnTo>
                    <a:pt x="1464" y="2581"/>
                  </a:lnTo>
                  <a:lnTo>
                    <a:pt x="1484" y="2593"/>
                  </a:lnTo>
                  <a:lnTo>
                    <a:pt x="1503" y="2605"/>
                  </a:lnTo>
                  <a:lnTo>
                    <a:pt x="1523" y="2616"/>
                  </a:lnTo>
                  <a:lnTo>
                    <a:pt x="1542" y="2626"/>
                  </a:lnTo>
                  <a:lnTo>
                    <a:pt x="1562" y="2637"/>
                  </a:lnTo>
                  <a:lnTo>
                    <a:pt x="1582" y="2646"/>
                  </a:lnTo>
                  <a:lnTo>
                    <a:pt x="1601" y="2656"/>
                  </a:lnTo>
                  <a:lnTo>
                    <a:pt x="1621" y="2665"/>
                  </a:lnTo>
                  <a:lnTo>
                    <a:pt x="1640" y="2673"/>
                  </a:lnTo>
                  <a:lnTo>
                    <a:pt x="1660" y="2681"/>
                  </a:lnTo>
                  <a:lnTo>
                    <a:pt x="1679" y="2689"/>
                  </a:lnTo>
                  <a:lnTo>
                    <a:pt x="1699" y="2696"/>
                  </a:lnTo>
                  <a:lnTo>
                    <a:pt x="1718" y="2703"/>
                  </a:lnTo>
                  <a:lnTo>
                    <a:pt x="1738" y="2709"/>
                  </a:lnTo>
                  <a:lnTo>
                    <a:pt x="1757" y="2715"/>
                  </a:lnTo>
                  <a:lnTo>
                    <a:pt x="1777" y="2721"/>
                  </a:lnTo>
                  <a:lnTo>
                    <a:pt x="1796" y="2726"/>
                  </a:lnTo>
                  <a:lnTo>
                    <a:pt x="1816" y="2730"/>
                  </a:lnTo>
                  <a:lnTo>
                    <a:pt x="1835" y="2735"/>
                  </a:lnTo>
                  <a:lnTo>
                    <a:pt x="1855" y="2739"/>
                  </a:lnTo>
                  <a:lnTo>
                    <a:pt x="1875" y="2742"/>
                  </a:lnTo>
                  <a:lnTo>
                    <a:pt x="1894" y="2745"/>
                  </a:lnTo>
                  <a:lnTo>
                    <a:pt x="1914" y="2748"/>
                  </a:lnTo>
                  <a:lnTo>
                    <a:pt x="1933" y="2750"/>
                  </a:lnTo>
                  <a:lnTo>
                    <a:pt x="1953" y="2752"/>
                  </a:lnTo>
                  <a:lnTo>
                    <a:pt x="1972" y="2754"/>
                  </a:lnTo>
                  <a:lnTo>
                    <a:pt x="1992" y="2755"/>
                  </a:lnTo>
                  <a:lnTo>
                    <a:pt x="2011" y="2755"/>
                  </a:lnTo>
                  <a:lnTo>
                    <a:pt x="2031" y="2756"/>
                  </a:lnTo>
                  <a:lnTo>
                    <a:pt x="2050" y="2756"/>
                  </a:lnTo>
                  <a:lnTo>
                    <a:pt x="2070" y="2755"/>
                  </a:lnTo>
                  <a:lnTo>
                    <a:pt x="2089" y="2755"/>
                  </a:lnTo>
                  <a:lnTo>
                    <a:pt x="2109" y="2753"/>
                  </a:lnTo>
                  <a:lnTo>
                    <a:pt x="2128" y="2752"/>
                  </a:lnTo>
                  <a:lnTo>
                    <a:pt x="2148" y="2750"/>
                  </a:lnTo>
                  <a:lnTo>
                    <a:pt x="2167" y="2747"/>
                  </a:lnTo>
                  <a:lnTo>
                    <a:pt x="2187" y="2745"/>
                  </a:lnTo>
                  <a:lnTo>
                    <a:pt x="2207" y="2742"/>
                  </a:lnTo>
                  <a:lnTo>
                    <a:pt x="2226" y="2738"/>
                  </a:lnTo>
                  <a:lnTo>
                    <a:pt x="2246" y="2734"/>
                  </a:lnTo>
                  <a:lnTo>
                    <a:pt x="2265" y="2730"/>
                  </a:lnTo>
                  <a:lnTo>
                    <a:pt x="2285" y="2726"/>
                  </a:lnTo>
                  <a:lnTo>
                    <a:pt x="2304" y="2721"/>
                  </a:lnTo>
                  <a:lnTo>
                    <a:pt x="2324" y="2716"/>
                  </a:lnTo>
                  <a:lnTo>
                    <a:pt x="2343" y="2710"/>
                  </a:lnTo>
                  <a:lnTo>
                    <a:pt x="2363" y="2704"/>
                  </a:lnTo>
                  <a:lnTo>
                    <a:pt x="2382" y="2698"/>
                  </a:lnTo>
                  <a:lnTo>
                    <a:pt x="2402" y="2691"/>
                  </a:lnTo>
                  <a:lnTo>
                    <a:pt x="2421" y="2684"/>
                  </a:lnTo>
                  <a:lnTo>
                    <a:pt x="2441" y="2677"/>
                  </a:lnTo>
                  <a:lnTo>
                    <a:pt x="2460" y="2669"/>
                  </a:lnTo>
                  <a:lnTo>
                    <a:pt x="2480" y="2661"/>
                  </a:lnTo>
                  <a:lnTo>
                    <a:pt x="2500" y="2653"/>
                  </a:lnTo>
                  <a:lnTo>
                    <a:pt x="2519" y="2644"/>
                  </a:lnTo>
                  <a:lnTo>
                    <a:pt x="2539" y="2635"/>
                  </a:lnTo>
                  <a:lnTo>
                    <a:pt x="2558" y="2625"/>
                  </a:lnTo>
                  <a:lnTo>
                    <a:pt x="2578" y="2616"/>
                  </a:lnTo>
                  <a:lnTo>
                    <a:pt x="2597" y="2606"/>
                  </a:lnTo>
                  <a:lnTo>
                    <a:pt x="2617" y="2595"/>
                  </a:lnTo>
                  <a:lnTo>
                    <a:pt x="2636" y="2584"/>
                  </a:lnTo>
                  <a:lnTo>
                    <a:pt x="2656" y="2573"/>
                  </a:lnTo>
                  <a:lnTo>
                    <a:pt x="2675" y="2562"/>
                  </a:lnTo>
                  <a:lnTo>
                    <a:pt x="2695" y="2550"/>
                  </a:lnTo>
                  <a:lnTo>
                    <a:pt x="2714" y="2538"/>
                  </a:lnTo>
                  <a:lnTo>
                    <a:pt x="2734" y="2526"/>
                  </a:lnTo>
                  <a:lnTo>
                    <a:pt x="2753" y="2513"/>
                  </a:lnTo>
                  <a:lnTo>
                    <a:pt x="2773" y="2500"/>
                  </a:lnTo>
                  <a:lnTo>
                    <a:pt x="2792" y="2487"/>
                  </a:lnTo>
                  <a:lnTo>
                    <a:pt x="2812" y="2474"/>
                  </a:lnTo>
                  <a:lnTo>
                    <a:pt x="2832" y="2460"/>
                  </a:lnTo>
                  <a:lnTo>
                    <a:pt x="2851" y="2445"/>
                  </a:lnTo>
                  <a:lnTo>
                    <a:pt x="2871" y="2431"/>
                  </a:lnTo>
                  <a:lnTo>
                    <a:pt x="2890" y="2416"/>
                  </a:lnTo>
                  <a:lnTo>
                    <a:pt x="2910" y="2401"/>
                  </a:lnTo>
                  <a:lnTo>
                    <a:pt x="2929" y="2386"/>
                  </a:lnTo>
                  <a:lnTo>
                    <a:pt x="2949" y="2370"/>
                  </a:lnTo>
                  <a:lnTo>
                    <a:pt x="2968" y="2354"/>
                  </a:lnTo>
                  <a:lnTo>
                    <a:pt x="2988" y="2338"/>
                  </a:lnTo>
                  <a:lnTo>
                    <a:pt x="3007" y="2321"/>
                  </a:lnTo>
                  <a:lnTo>
                    <a:pt x="3027" y="2304"/>
                  </a:lnTo>
                  <a:lnTo>
                    <a:pt x="3046" y="2287"/>
                  </a:lnTo>
                  <a:lnTo>
                    <a:pt x="3066" y="2270"/>
                  </a:lnTo>
                  <a:lnTo>
                    <a:pt x="3085" y="2252"/>
                  </a:lnTo>
                  <a:lnTo>
                    <a:pt x="3105" y="2234"/>
                  </a:lnTo>
                  <a:lnTo>
                    <a:pt x="3125" y="2216"/>
                  </a:lnTo>
                  <a:lnTo>
                    <a:pt x="3144" y="2197"/>
                  </a:lnTo>
                  <a:lnTo>
                    <a:pt x="3164" y="2179"/>
                  </a:lnTo>
                  <a:lnTo>
                    <a:pt x="3183" y="2160"/>
                  </a:lnTo>
                  <a:lnTo>
                    <a:pt x="3203" y="2140"/>
                  </a:lnTo>
                  <a:lnTo>
                    <a:pt x="3222" y="2121"/>
                  </a:lnTo>
                  <a:lnTo>
                    <a:pt x="3242" y="2101"/>
                  </a:lnTo>
                  <a:lnTo>
                    <a:pt x="3261" y="2081"/>
                  </a:lnTo>
                  <a:lnTo>
                    <a:pt x="3281" y="2060"/>
                  </a:lnTo>
                  <a:lnTo>
                    <a:pt x="3300" y="2040"/>
                  </a:lnTo>
                  <a:lnTo>
                    <a:pt x="3320" y="2019"/>
                  </a:lnTo>
                  <a:lnTo>
                    <a:pt x="3339" y="1998"/>
                  </a:lnTo>
                  <a:lnTo>
                    <a:pt x="3359" y="1976"/>
                  </a:lnTo>
                  <a:lnTo>
                    <a:pt x="3378" y="1954"/>
                  </a:lnTo>
                  <a:lnTo>
                    <a:pt x="3398" y="1933"/>
                  </a:lnTo>
                  <a:lnTo>
                    <a:pt x="3417" y="1910"/>
                  </a:lnTo>
                  <a:lnTo>
                    <a:pt x="3437" y="1888"/>
                  </a:lnTo>
                  <a:lnTo>
                    <a:pt x="3457" y="1865"/>
                  </a:lnTo>
                  <a:lnTo>
                    <a:pt x="3476" y="1842"/>
                  </a:lnTo>
                  <a:lnTo>
                    <a:pt x="3496" y="1819"/>
                  </a:lnTo>
                  <a:lnTo>
                    <a:pt x="3515" y="1796"/>
                  </a:lnTo>
                  <a:lnTo>
                    <a:pt x="3535" y="1772"/>
                  </a:lnTo>
                  <a:lnTo>
                    <a:pt x="3554" y="1748"/>
                  </a:lnTo>
                  <a:lnTo>
                    <a:pt x="3574" y="1724"/>
                  </a:lnTo>
                  <a:lnTo>
                    <a:pt x="3593" y="1700"/>
                  </a:lnTo>
                  <a:lnTo>
                    <a:pt x="3613" y="1676"/>
                  </a:lnTo>
                  <a:lnTo>
                    <a:pt x="3632" y="1651"/>
                  </a:lnTo>
                  <a:lnTo>
                    <a:pt x="3652" y="1626"/>
                  </a:lnTo>
                  <a:lnTo>
                    <a:pt x="3671" y="1601"/>
                  </a:lnTo>
                  <a:lnTo>
                    <a:pt x="3691" y="1575"/>
                  </a:lnTo>
                  <a:lnTo>
                    <a:pt x="3710" y="1550"/>
                  </a:lnTo>
                  <a:lnTo>
                    <a:pt x="3730" y="1524"/>
                  </a:lnTo>
                  <a:lnTo>
                    <a:pt x="3750" y="1498"/>
                  </a:lnTo>
                  <a:lnTo>
                    <a:pt x="3769" y="1471"/>
                  </a:lnTo>
                  <a:lnTo>
                    <a:pt x="3789" y="1445"/>
                  </a:lnTo>
                  <a:lnTo>
                    <a:pt x="3808" y="1418"/>
                  </a:lnTo>
                  <a:lnTo>
                    <a:pt x="3828" y="1391"/>
                  </a:lnTo>
                  <a:lnTo>
                    <a:pt x="3847" y="1364"/>
                  </a:lnTo>
                  <a:lnTo>
                    <a:pt x="3867" y="1337"/>
                  </a:lnTo>
                  <a:lnTo>
                    <a:pt x="3886" y="1309"/>
                  </a:lnTo>
                  <a:lnTo>
                    <a:pt x="3906" y="1282"/>
                  </a:lnTo>
                  <a:lnTo>
                    <a:pt x="3925" y="1254"/>
                  </a:lnTo>
                  <a:lnTo>
                    <a:pt x="3945" y="1226"/>
                  </a:lnTo>
                  <a:lnTo>
                    <a:pt x="3964" y="1197"/>
                  </a:lnTo>
                  <a:lnTo>
                    <a:pt x="3984" y="1169"/>
                  </a:lnTo>
                  <a:lnTo>
                    <a:pt x="4003" y="1140"/>
                  </a:lnTo>
                  <a:lnTo>
                    <a:pt x="4023" y="1111"/>
                  </a:lnTo>
                  <a:lnTo>
                    <a:pt x="4042" y="1082"/>
                  </a:lnTo>
                  <a:lnTo>
                    <a:pt x="4062" y="1053"/>
                  </a:lnTo>
                  <a:lnTo>
                    <a:pt x="4082" y="1024"/>
                  </a:lnTo>
                  <a:lnTo>
                    <a:pt x="4101" y="994"/>
                  </a:lnTo>
                  <a:lnTo>
                    <a:pt x="4121" y="964"/>
                  </a:lnTo>
                  <a:lnTo>
                    <a:pt x="4140" y="934"/>
                  </a:lnTo>
                  <a:lnTo>
                    <a:pt x="4160" y="904"/>
                  </a:lnTo>
                  <a:lnTo>
                    <a:pt x="4179" y="874"/>
                  </a:lnTo>
                  <a:lnTo>
                    <a:pt x="4199" y="844"/>
                  </a:lnTo>
                  <a:lnTo>
                    <a:pt x="4218" y="813"/>
                  </a:lnTo>
                  <a:lnTo>
                    <a:pt x="4238" y="782"/>
                  </a:lnTo>
                  <a:lnTo>
                    <a:pt x="4257" y="751"/>
                  </a:lnTo>
                  <a:lnTo>
                    <a:pt x="4277" y="720"/>
                  </a:lnTo>
                  <a:lnTo>
                    <a:pt x="4296" y="689"/>
                  </a:lnTo>
                  <a:lnTo>
                    <a:pt x="4316" y="658"/>
                  </a:lnTo>
                  <a:lnTo>
                    <a:pt x="4335" y="626"/>
                  </a:lnTo>
                  <a:lnTo>
                    <a:pt x="4355" y="594"/>
                  </a:lnTo>
                  <a:lnTo>
                    <a:pt x="4375" y="563"/>
                  </a:lnTo>
                  <a:lnTo>
                    <a:pt x="4394" y="531"/>
                  </a:lnTo>
                  <a:lnTo>
                    <a:pt x="4414" y="498"/>
                  </a:lnTo>
                  <a:lnTo>
                    <a:pt x="4433" y="466"/>
                  </a:lnTo>
                  <a:lnTo>
                    <a:pt x="4453" y="434"/>
                  </a:lnTo>
                  <a:lnTo>
                    <a:pt x="4472" y="401"/>
                  </a:lnTo>
                  <a:lnTo>
                    <a:pt x="4492" y="368"/>
                  </a:lnTo>
                  <a:lnTo>
                    <a:pt x="4511" y="336"/>
                  </a:lnTo>
                  <a:lnTo>
                    <a:pt x="4531" y="303"/>
                  </a:lnTo>
                  <a:lnTo>
                    <a:pt x="4550" y="270"/>
                  </a:lnTo>
                  <a:lnTo>
                    <a:pt x="4570" y="236"/>
                  </a:lnTo>
                  <a:lnTo>
                    <a:pt x="4589" y="203"/>
                  </a:lnTo>
                  <a:lnTo>
                    <a:pt x="4609" y="169"/>
                  </a:lnTo>
                  <a:lnTo>
                    <a:pt x="4628" y="136"/>
                  </a:lnTo>
                  <a:lnTo>
                    <a:pt x="4648" y="102"/>
                  </a:lnTo>
                  <a:lnTo>
                    <a:pt x="4667" y="68"/>
                  </a:lnTo>
                  <a:lnTo>
                    <a:pt x="4687" y="34"/>
                  </a:lnTo>
                  <a:lnTo>
                    <a:pt x="4707" y="0"/>
                  </a:lnTo>
                </a:path>
              </a:pathLst>
            </a:custGeom>
            <a:noFill/>
            <a:ln w="79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24" name="Obrázek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851" y="3951290"/>
            <a:ext cx="790500" cy="29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356" y="5735741"/>
            <a:ext cx="790500" cy="34533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54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290" y="5645194"/>
            <a:ext cx="3636300" cy="986667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nejmenších čtverců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proměnné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závislé proměnné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modelová funkce 				– modelujeme závislost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– parametry modelové závislosti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věrohodnostní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funkce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minimalizujeme tzv. „chí kvadrát“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58" y="1952508"/>
            <a:ext cx="1897200" cy="4538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331" y="1464584"/>
            <a:ext cx="1936725" cy="3453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862" y="1973503"/>
            <a:ext cx="1462425" cy="4144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909" y="2570751"/>
            <a:ext cx="790500" cy="3256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37" y="2589853"/>
            <a:ext cx="513825" cy="3058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2909" y="3069775"/>
            <a:ext cx="1620525" cy="414400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7095" y="3654371"/>
            <a:ext cx="4387276" cy="809067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315" y="4691117"/>
            <a:ext cx="4861576" cy="749867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5008979" y="5639019"/>
            <a:ext cx="3580884" cy="98203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 nejmenších čtverců – lineární fit 		</a:t>
            </a:r>
            <a:r>
              <a:rPr lang="cs-CZ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m x</a:t>
            </a:r>
            <a:endPara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modelová funkce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„chí kvadrát“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označení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94" y="1412292"/>
            <a:ext cx="1541475" cy="45386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677" y="1778314"/>
            <a:ext cx="2885325" cy="7893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78" y="6254700"/>
            <a:ext cx="1422900" cy="700533"/>
          </a:xfrm>
          <a:prstGeom prst="rect">
            <a:avLst/>
          </a:prstGeom>
        </p:spPr>
      </p:pic>
      <p:grpSp>
        <p:nvGrpSpPr>
          <p:cNvPr id="9" name="Skupina 8"/>
          <p:cNvGrpSpPr>
            <a:grpSpLocks noChangeAspect="1"/>
          </p:cNvGrpSpPr>
          <p:nvPr/>
        </p:nvGrpSpPr>
        <p:grpSpPr>
          <a:xfrm>
            <a:off x="6048000" y="2880000"/>
            <a:ext cx="4320000" cy="3181824"/>
            <a:chOff x="5492375" y="2077192"/>
            <a:chExt cx="5127625" cy="3776662"/>
          </a:xfrm>
        </p:grpSpPr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5492375" y="2077192"/>
              <a:ext cx="5127625" cy="3776662"/>
              <a:chOff x="2111" y="1071"/>
              <a:chExt cx="3230" cy="2379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77" y="3335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x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2460" y="3131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00" y="310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V="1">
                <a:off x="3300" y="310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3900" y="310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4500" y="310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V="1">
                <a:off x="5100" y="310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2678" y="3172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278" y="3172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5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3856" y="3172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4455" y="3172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15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5056" y="3172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20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460" y="1115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700" y="1116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300" y="1116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3900" y="1116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00" y="1116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5100" y="1116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 rot="-5400000">
                <a:off x="2145" y="1982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y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Line 24"/>
              <p:cNvSpPr>
                <a:spLocks noChangeShapeType="1"/>
              </p:cNvSpPr>
              <p:nvPr/>
            </p:nvSpPr>
            <p:spPr bwMode="auto">
              <a:xfrm flipV="1">
                <a:off x="2460" y="1115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2461" y="284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2461" y="255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>
                <a:off x="2461" y="226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2461" y="197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2461" y="169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2461" y="140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305" y="3087"/>
                <a:ext cx="11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-10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2376" y="2799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2332" y="2511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332" y="2223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20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2332" y="193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30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/>
            </p:nvSpPr>
            <p:spPr bwMode="auto">
              <a:xfrm>
                <a:off x="2332" y="1647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40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2332" y="1359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50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2332" y="1071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60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Line 39"/>
              <p:cNvSpPr>
                <a:spLocks noChangeShapeType="1"/>
              </p:cNvSpPr>
              <p:nvPr/>
            </p:nvSpPr>
            <p:spPr bwMode="auto">
              <a:xfrm flipV="1">
                <a:off x="5340" y="1115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5" name="Line 40"/>
              <p:cNvSpPr>
                <a:spLocks noChangeShapeType="1"/>
              </p:cNvSpPr>
              <p:nvPr/>
            </p:nvSpPr>
            <p:spPr bwMode="auto">
              <a:xfrm flipH="1">
                <a:off x="5311" y="284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" name="Line 41"/>
              <p:cNvSpPr>
                <a:spLocks noChangeShapeType="1"/>
              </p:cNvSpPr>
              <p:nvPr/>
            </p:nvSpPr>
            <p:spPr bwMode="auto">
              <a:xfrm flipH="1">
                <a:off x="5311" y="255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" name="Line 42"/>
              <p:cNvSpPr>
                <a:spLocks noChangeShapeType="1"/>
              </p:cNvSpPr>
              <p:nvPr/>
            </p:nvSpPr>
            <p:spPr bwMode="auto">
              <a:xfrm flipH="1">
                <a:off x="5311" y="226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" name="Line 43"/>
              <p:cNvSpPr>
                <a:spLocks noChangeShapeType="1"/>
              </p:cNvSpPr>
              <p:nvPr/>
            </p:nvSpPr>
            <p:spPr bwMode="auto">
              <a:xfrm flipH="1">
                <a:off x="5311" y="197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 flipH="1">
                <a:off x="5311" y="169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 flipH="1">
                <a:off x="5311" y="140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 flipV="1">
                <a:off x="2700" y="2817"/>
                <a:ext cx="1" cy="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" name="Line 47"/>
              <p:cNvSpPr>
                <a:spLocks noChangeShapeType="1"/>
              </p:cNvSpPr>
              <p:nvPr/>
            </p:nvSpPr>
            <p:spPr bwMode="auto">
              <a:xfrm>
                <a:off x="2671" y="281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" name="Line 48"/>
              <p:cNvSpPr>
                <a:spLocks noChangeShapeType="1"/>
              </p:cNvSpPr>
              <p:nvPr/>
            </p:nvSpPr>
            <p:spPr bwMode="auto">
              <a:xfrm>
                <a:off x="2700" y="2882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" name="Line 49"/>
              <p:cNvSpPr>
                <a:spLocks noChangeShapeType="1"/>
              </p:cNvSpPr>
              <p:nvPr/>
            </p:nvSpPr>
            <p:spPr bwMode="auto">
              <a:xfrm>
                <a:off x="2671" y="294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2679" y="286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 flipV="1">
                <a:off x="2820" y="2665"/>
                <a:ext cx="1" cy="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>
                <a:off x="2792" y="266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>
                <a:off x="2820" y="2733"/>
                <a:ext cx="1" cy="6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>
                <a:off x="2792" y="280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2799" y="271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 flipV="1">
                <a:off x="2940" y="2630"/>
                <a:ext cx="1" cy="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" name="Line 57"/>
              <p:cNvSpPr>
                <a:spLocks noChangeShapeType="1"/>
              </p:cNvSpPr>
              <p:nvPr/>
            </p:nvSpPr>
            <p:spPr bwMode="auto">
              <a:xfrm>
                <a:off x="2911" y="2630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" name="Line 58"/>
              <p:cNvSpPr>
                <a:spLocks noChangeShapeType="1"/>
              </p:cNvSpPr>
              <p:nvPr/>
            </p:nvSpPr>
            <p:spPr bwMode="auto">
              <a:xfrm>
                <a:off x="2940" y="2692"/>
                <a:ext cx="1" cy="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" name="Line 59"/>
              <p:cNvSpPr>
                <a:spLocks noChangeShapeType="1"/>
              </p:cNvSpPr>
              <p:nvPr/>
            </p:nvSpPr>
            <p:spPr bwMode="auto">
              <a:xfrm>
                <a:off x="2911" y="2753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" name="Oval 60"/>
              <p:cNvSpPr>
                <a:spLocks noChangeArrowheads="1"/>
              </p:cNvSpPr>
              <p:nvPr/>
            </p:nvSpPr>
            <p:spPr bwMode="auto">
              <a:xfrm>
                <a:off x="2919" y="267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76" name="Line 61"/>
              <p:cNvSpPr>
                <a:spLocks noChangeShapeType="1"/>
              </p:cNvSpPr>
              <p:nvPr/>
            </p:nvSpPr>
            <p:spPr bwMode="auto">
              <a:xfrm flipV="1">
                <a:off x="3060" y="2586"/>
                <a:ext cx="1" cy="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" name="Line 62"/>
              <p:cNvSpPr>
                <a:spLocks noChangeShapeType="1"/>
              </p:cNvSpPr>
              <p:nvPr/>
            </p:nvSpPr>
            <p:spPr bwMode="auto">
              <a:xfrm>
                <a:off x="3031" y="258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" name="Line 63"/>
              <p:cNvSpPr>
                <a:spLocks noChangeShapeType="1"/>
              </p:cNvSpPr>
              <p:nvPr/>
            </p:nvSpPr>
            <p:spPr bwMode="auto">
              <a:xfrm>
                <a:off x="3060" y="2639"/>
                <a:ext cx="1" cy="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" name="Line 64"/>
              <p:cNvSpPr>
                <a:spLocks noChangeShapeType="1"/>
              </p:cNvSpPr>
              <p:nvPr/>
            </p:nvSpPr>
            <p:spPr bwMode="auto">
              <a:xfrm>
                <a:off x="3031" y="269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" name="Oval 65"/>
              <p:cNvSpPr>
                <a:spLocks noChangeArrowheads="1"/>
              </p:cNvSpPr>
              <p:nvPr/>
            </p:nvSpPr>
            <p:spPr bwMode="auto">
              <a:xfrm>
                <a:off x="3039" y="2617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81" name="Line 66"/>
              <p:cNvSpPr>
                <a:spLocks noChangeShapeType="1"/>
              </p:cNvSpPr>
              <p:nvPr/>
            </p:nvSpPr>
            <p:spPr bwMode="auto">
              <a:xfrm flipV="1">
                <a:off x="3180" y="2355"/>
                <a:ext cx="1" cy="5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" name="Line 67"/>
              <p:cNvSpPr>
                <a:spLocks noChangeShapeType="1"/>
              </p:cNvSpPr>
              <p:nvPr/>
            </p:nvSpPr>
            <p:spPr bwMode="auto">
              <a:xfrm>
                <a:off x="3152" y="235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" name="Line 68"/>
              <p:cNvSpPr>
                <a:spLocks noChangeShapeType="1"/>
              </p:cNvSpPr>
              <p:nvPr/>
            </p:nvSpPr>
            <p:spPr bwMode="auto">
              <a:xfrm>
                <a:off x="3180" y="2412"/>
                <a:ext cx="1" cy="5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" name="Line 69"/>
              <p:cNvSpPr>
                <a:spLocks noChangeShapeType="1"/>
              </p:cNvSpPr>
              <p:nvPr/>
            </p:nvSpPr>
            <p:spPr bwMode="auto">
              <a:xfrm>
                <a:off x="3152" y="246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" name="Oval 70"/>
              <p:cNvSpPr>
                <a:spLocks noChangeArrowheads="1"/>
              </p:cNvSpPr>
              <p:nvPr/>
            </p:nvSpPr>
            <p:spPr bwMode="auto">
              <a:xfrm>
                <a:off x="3159" y="2391"/>
                <a:ext cx="43" cy="4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86" name="Line 71"/>
              <p:cNvSpPr>
                <a:spLocks noChangeShapeType="1"/>
              </p:cNvSpPr>
              <p:nvPr/>
            </p:nvSpPr>
            <p:spPr bwMode="auto">
              <a:xfrm flipV="1">
                <a:off x="3300" y="2363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" name="Line 72"/>
              <p:cNvSpPr>
                <a:spLocks noChangeShapeType="1"/>
              </p:cNvSpPr>
              <p:nvPr/>
            </p:nvSpPr>
            <p:spPr bwMode="auto">
              <a:xfrm>
                <a:off x="3271" y="2363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" name="Line 73"/>
              <p:cNvSpPr>
                <a:spLocks noChangeShapeType="1"/>
              </p:cNvSpPr>
              <p:nvPr/>
            </p:nvSpPr>
            <p:spPr bwMode="auto">
              <a:xfrm>
                <a:off x="3300" y="2444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" name="Line 74"/>
              <p:cNvSpPr>
                <a:spLocks noChangeShapeType="1"/>
              </p:cNvSpPr>
              <p:nvPr/>
            </p:nvSpPr>
            <p:spPr bwMode="auto">
              <a:xfrm>
                <a:off x="3271" y="2525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" name="Oval 75"/>
              <p:cNvSpPr>
                <a:spLocks noChangeArrowheads="1"/>
              </p:cNvSpPr>
              <p:nvPr/>
            </p:nvSpPr>
            <p:spPr bwMode="auto">
              <a:xfrm>
                <a:off x="3279" y="242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1" name="Line 76"/>
              <p:cNvSpPr>
                <a:spLocks noChangeShapeType="1"/>
              </p:cNvSpPr>
              <p:nvPr/>
            </p:nvSpPr>
            <p:spPr bwMode="auto">
              <a:xfrm flipV="1">
                <a:off x="3420" y="2379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" name="Line 77"/>
              <p:cNvSpPr>
                <a:spLocks noChangeShapeType="1"/>
              </p:cNvSpPr>
              <p:nvPr/>
            </p:nvSpPr>
            <p:spPr bwMode="auto">
              <a:xfrm>
                <a:off x="3391" y="237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" name="Line 78"/>
              <p:cNvSpPr>
                <a:spLocks noChangeShapeType="1"/>
              </p:cNvSpPr>
              <p:nvPr/>
            </p:nvSpPr>
            <p:spPr bwMode="auto">
              <a:xfrm>
                <a:off x="3420" y="240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" name="Line 79"/>
              <p:cNvSpPr>
                <a:spLocks noChangeShapeType="1"/>
              </p:cNvSpPr>
              <p:nvPr/>
            </p:nvSpPr>
            <p:spPr bwMode="auto">
              <a:xfrm>
                <a:off x="3391" y="243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" name="Oval 80"/>
              <p:cNvSpPr>
                <a:spLocks noChangeArrowheads="1"/>
              </p:cNvSpPr>
              <p:nvPr/>
            </p:nvSpPr>
            <p:spPr bwMode="auto">
              <a:xfrm>
                <a:off x="3399" y="238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6" name="Line 81"/>
              <p:cNvSpPr>
                <a:spLocks noChangeShapeType="1"/>
              </p:cNvSpPr>
              <p:nvPr/>
            </p:nvSpPr>
            <p:spPr bwMode="auto">
              <a:xfrm flipV="1">
                <a:off x="3540" y="2400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" name="Line 82"/>
              <p:cNvSpPr>
                <a:spLocks noChangeShapeType="1"/>
              </p:cNvSpPr>
              <p:nvPr/>
            </p:nvSpPr>
            <p:spPr bwMode="auto">
              <a:xfrm>
                <a:off x="3512" y="240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>
                <a:off x="3540" y="2466"/>
                <a:ext cx="1" cy="6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>
                <a:off x="3512" y="253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" name="Oval 85"/>
              <p:cNvSpPr>
                <a:spLocks noChangeArrowheads="1"/>
              </p:cNvSpPr>
              <p:nvPr/>
            </p:nvSpPr>
            <p:spPr bwMode="auto">
              <a:xfrm>
                <a:off x="3519" y="244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1" name="Line 86"/>
              <p:cNvSpPr>
                <a:spLocks noChangeShapeType="1"/>
              </p:cNvSpPr>
              <p:nvPr/>
            </p:nvSpPr>
            <p:spPr bwMode="auto">
              <a:xfrm flipV="1">
                <a:off x="3660" y="2276"/>
                <a:ext cx="1" cy="6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3631" y="227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" name="Line 88"/>
              <p:cNvSpPr>
                <a:spLocks noChangeShapeType="1"/>
              </p:cNvSpPr>
              <p:nvPr/>
            </p:nvSpPr>
            <p:spPr bwMode="auto">
              <a:xfrm>
                <a:off x="3660" y="2339"/>
                <a:ext cx="1" cy="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" name="Line 89"/>
              <p:cNvSpPr>
                <a:spLocks noChangeShapeType="1"/>
              </p:cNvSpPr>
              <p:nvPr/>
            </p:nvSpPr>
            <p:spPr bwMode="auto">
              <a:xfrm>
                <a:off x="3631" y="240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" name="Oval 90"/>
              <p:cNvSpPr>
                <a:spLocks noChangeArrowheads="1"/>
              </p:cNvSpPr>
              <p:nvPr/>
            </p:nvSpPr>
            <p:spPr bwMode="auto">
              <a:xfrm>
                <a:off x="3639" y="2317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6" name="Line 91"/>
              <p:cNvSpPr>
                <a:spLocks noChangeShapeType="1"/>
              </p:cNvSpPr>
              <p:nvPr/>
            </p:nvSpPr>
            <p:spPr bwMode="auto">
              <a:xfrm flipV="1">
                <a:off x="3780" y="2172"/>
                <a:ext cx="1" cy="3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" name="Line 92"/>
              <p:cNvSpPr>
                <a:spLocks noChangeShapeType="1"/>
              </p:cNvSpPr>
              <p:nvPr/>
            </p:nvSpPr>
            <p:spPr bwMode="auto">
              <a:xfrm>
                <a:off x="3751" y="217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" name="Line 93"/>
              <p:cNvSpPr>
                <a:spLocks noChangeShapeType="1"/>
              </p:cNvSpPr>
              <p:nvPr/>
            </p:nvSpPr>
            <p:spPr bwMode="auto">
              <a:xfrm>
                <a:off x="3780" y="2207"/>
                <a:ext cx="1" cy="3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9" name="Line 94"/>
              <p:cNvSpPr>
                <a:spLocks noChangeShapeType="1"/>
              </p:cNvSpPr>
              <p:nvPr/>
            </p:nvSpPr>
            <p:spPr bwMode="auto">
              <a:xfrm>
                <a:off x="3751" y="224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0" name="Oval 95"/>
              <p:cNvSpPr>
                <a:spLocks noChangeArrowheads="1"/>
              </p:cNvSpPr>
              <p:nvPr/>
            </p:nvSpPr>
            <p:spPr bwMode="auto">
              <a:xfrm>
                <a:off x="3759" y="218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11" name="Line 96"/>
              <p:cNvSpPr>
                <a:spLocks noChangeShapeType="1"/>
              </p:cNvSpPr>
              <p:nvPr/>
            </p:nvSpPr>
            <p:spPr bwMode="auto">
              <a:xfrm flipV="1">
                <a:off x="3900" y="2156"/>
                <a:ext cx="1" cy="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2" name="Line 97"/>
              <p:cNvSpPr>
                <a:spLocks noChangeShapeType="1"/>
              </p:cNvSpPr>
              <p:nvPr/>
            </p:nvSpPr>
            <p:spPr bwMode="auto">
              <a:xfrm>
                <a:off x="3871" y="2156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3" name="Line 98"/>
              <p:cNvSpPr>
                <a:spLocks noChangeShapeType="1"/>
              </p:cNvSpPr>
              <p:nvPr/>
            </p:nvSpPr>
            <p:spPr bwMode="auto">
              <a:xfrm>
                <a:off x="3900" y="2221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4" name="Line 99"/>
              <p:cNvSpPr>
                <a:spLocks noChangeShapeType="1"/>
              </p:cNvSpPr>
              <p:nvPr/>
            </p:nvSpPr>
            <p:spPr bwMode="auto">
              <a:xfrm>
                <a:off x="3871" y="2287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5" name="Oval 100"/>
              <p:cNvSpPr>
                <a:spLocks noChangeArrowheads="1"/>
              </p:cNvSpPr>
              <p:nvPr/>
            </p:nvSpPr>
            <p:spPr bwMode="auto">
              <a:xfrm>
                <a:off x="3879" y="2199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16" name="Line 101"/>
              <p:cNvSpPr>
                <a:spLocks noChangeShapeType="1"/>
              </p:cNvSpPr>
              <p:nvPr/>
            </p:nvSpPr>
            <p:spPr bwMode="auto">
              <a:xfrm flipV="1">
                <a:off x="4020" y="2040"/>
                <a:ext cx="1" cy="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7" name="Line 102"/>
              <p:cNvSpPr>
                <a:spLocks noChangeShapeType="1"/>
              </p:cNvSpPr>
              <p:nvPr/>
            </p:nvSpPr>
            <p:spPr bwMode="auto">
              <a:xfrm>
                <a:off x="3991" y="204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>
                <a:off x="4020" y="2085"/>
                <a:ext cx="1" cy="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9" name="Line 104"/>
              <p:cNvSpPr>
                <a:spLocks noChangeShapeType="1"/>
              </p:cNvSpPr>
              <p:nvPr/>
            </p:nvSpPr>
            <p:spPr bwMode="auto">
              <a:xfrm>
                <a:off x="3991" y="213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3999" y="206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flipV="1">
                <a:off x="4140" y="1976"/>
                <a:ext cx="1" cy="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2" name="Line 107"/>
              <p:cNvSpPr>
                <a:spLocks noChangeShapeType="1"/>
              </p:cNvSpPr>
              <p:nvPr/>
            </p:nvSpPr>
            <p:spPr bwMode="auto">
              <a:xfrm>
                <a:off x="4111" y="197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3" name="Line 108"/>
              <p:cNvSpPr>
                <a:spLocks noChangeShapeType="1"/>
              </p:cNvSpPr>
              <p:nvPr/>
            </p:nvSpPr>
            <p:spPr bwMode="auto">
              <a:xfrm>
                <a:off x="4140" y="2028"/>
                <a:ext cx="1" cy="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4" name="Line 109"/>
              <p:cNvSpPr>
                <a:spLocks noChangeShapeType="1"/>
              </p:cNvSpPr>
              <p:nvPr/>
            </p:nvSpPr>
            <p:spPr bwMode="auto">
              <a:xfrm>
                <a:off x="4111" y="208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5" name="Oval 110"/>
              <p:cNvSpPr>
                <a:spLocks noChangeArrowheads="1"/>
              </p:cNvSpPr>
              <p:nvPr/>
            </p:nvSpPr>
            <p:spPr bwMode="auto">
              <a:xfrm>
                <a:off x="4119" y="2006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26" name="Line 111"/>
              <p:cNvSpPr>
                <a:spLocks noChangeShapeType="1"/>
              </p:cNvSpPr>
              <p:nvPr/>
            </p:nvSpPr>
            <p:spPr bwMode="auto">
              <a:xfrm flipV="1">
                <a:off x="4260" y="1783"/>
                <a:ext cx="1" cy="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7" name="Line 112"/>
              <p:cNvSpPr>
                <a:spLocks noChangeShapeType="1"/>
              </p:cNvSpPr>
              <p:nvPr/>
            </p:nvSpPr>
            <p:spPr bwMode="auto">
              <a:xfrm>
                <a:off x="4231" y="1783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8" name="Line 113"/>
              <p:cNvSpPr>
                <a:spLocks noChangeShapeType="1"/>
              </p:cNvSpPr>
              <p:nvPr/>
            </p:nvSpPr>
            <p:spPr bwMode="auto">
              <a:xfrm>
                <a:off x="4260" y="1865"/>
                <a:ext cx="1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9" name="Line 114"/>
              <p:cNvSpPr>
                <a:spLocks noChangeShapeType="1"/>
              </p:cNvSpPr>
              <p:nvPr/>
            </p:nvSpPr>
            <p:spPr bwMode="auto">
              <a:xfrm>
                <a:off x="4231" y="1948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0" name="Oval 115"/>
              <p:cNvSpPr>
                <a:spLocks noChangeArrowheads="1"/>
              </p:cNvSpPr>
              <p:nvPr/>
            </p:nvSpPr>
            <p:spPr bwMode="auto">
              <a:xfrm>
                <a:off x="4239" y="184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31" name="Line 116"/>
              <p:cNvSpPr>
                <a:spLocks noChangeShapeType="1"/>
              </p:cNvSpPr>
              <p:nvPr/>
            </p:nvSpPr>
            <p:spPr bwMode="auto">
              <a:xfrm flipV="1">
                <a:off x="4380" y="1806"/>
                <a:ext cx="1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2" name="Line 117"/>
              <p:cNvSpPr>
                <a:spLocks noChangeShapeType="1"/>
              </p:cNvSpPr>
              <p:nvPr/>
            </p:nvSpPr>
            <p:spPr bwMode="auto">
              <a:xfrm>
                <a:off x="4351" y="180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3" name="Line 118"/>
              <p:cNvSpPr>
                <a:spLocks noChangeShapeType="1"/>
              </p:cNvSpPr>
              <p:nvPr/>
            </p:nvSpPr>
            <p:spPr bwMode="auto">
              <a:xfrm>
                <a:off x="4380" y="1843"/>
                <a:ext cx="1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4" name="Line 119"/>
              <p:cNvSpPr>
                <a:spLocks noChangeShapeType="1"/>
              </p:cNvSpPr>
              <p:nvPr/>
            </p:nvSpPr>
            <p:spPr bwMode="auto">
              <a:xfrm>
                <a:off x="4351" y="188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5" name="Oval 120"/>
              <p:cNvSpPr>
                <a:spLocks noChangeArrowheads="1"/>
              </p:cNvSpPr>
              <p:nvPr/>
            </p:nvSpPr>
            <p:spPr bwMode="auto">
              <a:xfrm>
                <a:off x="4359" y="182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36" name="Line 121"/>
              <p:cNvSpPr>
                <a:spLocks noChangeShapeType="1"/>
              </p:cNvSpPr>
              <p:nvPr/>
            </p:nvSpPr>
            <p:spPr bwMode="auto">
              <a:xfrm flipV="1">
                <a:off x="4500" y="1728"/>
                <a:ext cx="1" cy="6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7" name="Line 122"/>
              <p:cNvSpPr>
                <a:spLocks noChangeShapeType="1"/>
              </p:cNvSpPr>
              <p:nvPr/>
            </p:nvSpPr>
            <p:spPr bwMode="auto">
              <a:xfrm>
                <a:off x="4471" y="172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8" name="Line 123"/>
              <p:cNvSpPr>
                <a:spLocks noChangeShapeType="1"/>
              </p:cNvSpPr>
              <p:nvPr/>
            </p:nvSpPr>
            <p:spPr bwMode="auto">
              <a:xfrm>
                <a:off x="4500" y="1795"/>
                <a:ext cx="1" cy="6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9" name="Line 124"/>
              <p:cNvSpPr>
                <a:spLocks noChangeShapeType="1"/>
              </p:cNvSpPr>
              <p:nvPr/>
            </p:nvSpPr>
            <p:spPr bwMode="auto">
              <a:xfrm>
                <a:off x="4471" y="186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0" name="Oval 125"/>
              <p:cNvSpPr>
                <a:spLocks noChangeArrowheads="1"/>
              </p:cNvSpPr>
              <p:nvPr/>
            </p:nvSpPr>
            <p:spPr bwMode="auto">
              <a:xfrm>
                <a:off x="4479" y="177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41" name="Line 126"/>
              <p:cNvSpPr>
                <a:spLocks noChangeShapeType="1"/>
              </p:cNvSpPr>
              <p:nvPr/>
            </p:nvSpPr>
            <p:spPr bwMode="auto">
              <a:xfrm flipV="1">
                <a:off x="4620" y="1634"/>
                <a:ext cx="1" cy="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2" name="Line 127"/>
              <p:cNvSpPr>
                <a:spLocks noChangeShapeType="1"/>
              </p:cNvSpPr>
              <p:nvPr/>
            </p:nvSpPr>
            <p:spPr bwMode="auto">
              <a:xfrm>
                <a:off x="4591" y="1634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3" name="Line 128"/>
              <p:cNvSpPr>
                <a:spLocks noChangeShapeType="1"/>
              </p:cNvSpPr>
              <p:nvPr/>
            </p:nvSpPr>
            <p:spPr bwMode="auto">
              <a:xfrm>
                <a:off x="4620" y="1668"/>
                <a:ext cx="1" cy="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4" name="Line 129"/>
              <p:cNvSpPr>
                <a:spLocks noChangeShapeType="1"/>
              </p:cNvSpPr>
              <p:nvPr/>
            </p:nvSpPr>
            <p:spPr bwMode="auto">
              <a:xfrm>
                <a:off x="4591" y="1702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5" name="Oval 130"/>
              <p:cNvSpPr>
                <a:spLocks noChangeArrowheads="1"/>
              </p:cNvSpPr>
              <p:nvPr/>
            </p:nvSpPr>
            <p:spPr bwMode="auto">
              <a:xfrm>
                <a:off x="4599" y="1646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46" name="Line 131"/>
              <p:cNvSpPr>
                <a:spLocks noChangeShapeType="1"/>
              </p:cNvSpPr>
              <p:nvPr/>
            </p:nvSpPr>
            <p:spPr bwMode="auto">
              <a:xfrm flipV="1">
                <a:off x="4740" y="1602"/>
                <a:ext cx="1" cy="3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7" name="Line 132"/>
              <p:cNvSpPr>
                <a:spLocks noChangeShapeType="1"/>
              </p:cNvSpPr>
              <p:nvPr/>
            </p:nvSpPr>
            <p:spPr bwMode="auto">
              <a:xfrm>
                <a:off x="4711" y="160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8" name="Line 133"/>
              <p:cNvSpPr>
                <a:spLocks noChangeShapeType="1"/>
              </p:cNvSpPr>
              <p:nvPr/>
            </p:nvSpPr>
            <p:spPr bwMode="auto">
              <a:xfrm>
                <a:off x="4740" y="1632"/>
                <a:ext cx="1" cy="3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9" name="Line 134"/>
              <p:cNvSpPr>
                <a:spLocks noChangeShapeType="1"/>
              </p:cNvSpPr>
              <p:nvPr/>
            </p:nvSpPr>
            <p:spPr bwMode="auto">
              <a:xfrm>
                <a:off x="4711" y="166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0" name="Oval 135"/>
              <p:cNvSpPr>
                <a:spLocks noChangeArrowheads="1"/>
              </p:cNvSpPr>
              <p:nvPr/>
            </p:nvSpPr>
            <p:spPr bwMode="auto">
              <a:xfrm>
                <a:off x="4719" y="161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51" name="Line 136"/>
              <p:cNvSpPr>
                <a:spLocks noChangeShapeType="1"/>
              </p:cNvSpPr>
              <p:nvPr/>
            </p:nvSpPr>
            <p:spPr bwMode="auto">
              <a:xfrm flipV="1">
                <a:off x="4860" y="1449"/>
                <a:ext cx="1" cy="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2" name="Line 137"/>
              <p:cNvSpPr>
                <a:spLocks noChangeShapeType="1"/>
              </p:cNvSpPr>
              <p:nvPr/>
            </p:nvSpPr>
            <p:spPr bwMode="auto">
              <a:xfrm>
                <a:off x="4831" y="144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3" name="Line 138"/>
              <p:cNvSpPr>
                <a:spLocks noChangeShapeType="1"/>
              </p:cNvSpPr>
              <p:nvPr/>
            </p:nvSpPr>
            <p:spPr bwMode="auto">
              <a:xfrm>
                <a:off x="4860" y="1525"/>
                <a:ext cx="1" cy="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4" name="Line 139"/>
              <p:cNvSpPr>
                <a:spLocks noChangeShapeType="1"/>
              </p:cNvSpPr>
              <p:nvPr/>
            </p:nvSpPr>
            <p:spPr bwMode="auto">
              <a:xfrm>
                <a:off x="4831" y="160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5" name="Oval 140"/>
              <p:cNvSpPr>
                <a:spLocks noChangeArrowheads="1"/>
              </p:cNvSpPr>
              <p:nvPr/>
            </p:nvSpPr>
            <p:spPr bwMode="auto">
              <a:xfrm>
                <a:off x="4839" y="1504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56" name="Line 141"/>
              <p:cNvSpPr>
                <a:spLocks noChangeShapeType="1"/>
              </p:cNvSpPr>
              <p:nvPr/>
            </p:nvSpPr>
            <p:spPr bwMode="auto">
              <a:xfrm flipV="1">
                <a:off x="4980" y="1406"/>
                <a:ext cx="1" cy="4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7" name="Line 142"/>
              <p:cNvSpPr>
                <a:spLocks noChangeShapeType="1"/>
              </p:cNvSpPr>
              <p:nvPr/>
            </p:nvSpPr>
            <p:spPr bwMode="auto">
              <a:xfrm>
                <a:off x="4951" y="140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8" name="Line 143"/>
              <p:cNvSpPr>
                <a:spLocks noChangeShapeType="1"/>
              </p:cNvSpPr>
              <p:nvPr/>
            </p:nvSpPr>
            <p:spPr bwMode="auto">
              <a:xfrm>
                <a:off x="4980" y="1453"/>
                <a:ext cx="1" cy="4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9" name="Line 144"/>
              <p:cNvSpPr>
                <a:spLocks noChangeShapeType="1"/>
              </p:cNvSpPr>
              <p:nvPr/>
            </p:nvSpPr>
            <p:spPr bwMode="auto">
              <a:xfrm>
                <a:off x="4951" y="150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0" name="Oval 145"/>
              <p:cNvSpPr>
                <a:spLocks noChangeArrowheads="1"/>
              </p:cNvSpPr>
              <p:nvPr/>
            </p:nvSpPr>
            <p:spPr bwMode="auto">
              <a:xfrm>
                <a:off x="4959" y="143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</p:grpSp>
        <p:sp>
          <p:nvSpPr>
            <p:cNvPr id="162" name="Freeform 147"/>
            <p:cNvSpPr>
              <a:spLocks/>
            </p:cNvSpPr>
            <p:nvPr/>
          </p:nvSpPr>
          <p:spPr bwMode="auto">
            <a:xfrm flipV="1">
              <a:off x="6427412" y="2732829"/>
              <a:ext cx="3619500" cy="2157413"/>
            </a:xfrm>
            <a:custGeom>
              <a:avLst/>
              <a:gdLst>
                <a:gd name="T0" fmla="*/ 0 w 3959"/>
                <a:gd name="T1" fmla="*/ 0 h 2360"/>
                <a:gd name="T2" fmla="*/ 2 w 3959"/>
                <a:gd name="T3" fmla="*/ 2 h 2360"/>
                <a:gd name="T4" fmla="*/ 5 w 3959"/>
                <a:gd name="T5" fmla="*/ 3 h 2360"/>
                <a:gd name="T6" fmla="*/ 7 w 3959"/>
                <a:gd name="T7" fmla="*/ 5 h 2360"/>
                <a:gd name="T8" fmla="*/ 10 w 3959"/>
                <a:gd name="T9" fmla="*/ 6 h 2360"/>
                <a:gd name="T10" fmla="*/ 13 w 3959"/>
                <a:gd name="T11" fmla="*/ 7 h 2360"/>
                <a:gd name="T12" fmla="*/ 15 w 3959"/>
                <a:gd name="T13" fmla="*/ 9 h 2360"/>
                <a:gd name="T14" fmla="*/ 18 w 3959"/>
                <a:gd name="T15" fmla="*/ 10 h 2360"/>
                <a:gd name="T16" fmla="*/ 20 w 3959"/>
                <a:gd name="T17" fmla="*/ 12 h 2360"/>
                <a:gd name="T18" fmla="*/ 23 w 3959"/>
                <a:gd name="T19" fmla="*/ 14 h 2360"/>
                <a:gd name="T20" fmla="*/ 25 w 3959"/>
                <a:gd name="T21" fmla="*/ 15 h 2360"/>
                <a:gd name="T22" fmla="*/ 28 w 3959"/>
                <a:gd name="T23" fmla="*/ 17 h 2360"/>
                <a:gd name="T24" fmla="*/ 30 w 3959"/>
                <a:gd name="T25" fmla="*/ 18 h 2360"/>
                <a:gd name="T26" fmla="*/ 33 w 3959"/>
                <a:gd name="T27" fmla="*/ 20 h 2360"/>
                <a:gd name="T28" fmla="*/ 36 w 3959"/>
                <a:gd name="T29" fmla="*/ 21 h 2360"/>
                <a:gd name="T30" fmla="*/ 38 w 3959"/>
                <a:gd name="T31" fmla="*/ 22 h 2360"/>
                <a:gd name="T32" fmla="*/ 40 w 3959"/>
                <a:gd name="T33" fmla="*/ 24 h 2360"/>
                <a:gd name="T34" fmla="*/ 43 w 3959"/>
                <a:gd name="T35" fmla="*/ 25 h 2360"/>
                <a:gd name="T36" fmla="*/ 45 w 3959"/>
                <a:gd name="T37" fmla="*/ 27 h 2360"/>
                <a:gd name="T38" fmla="*/ 48 w 3959"/>
                <a:gd name="T39" fmla="*/ 29 h 23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59"/>
                <a:gd name="T61" fmla="*/ 0 h 2360"/>
                <a:gd name="T62" fmla="*/ 3959 w 3959"/>
                <a:gd name="T63" fmla="*/ 2360 h 23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59" h="2360">
                  <a:moveTo>
                    <a:pt x="0" y="0"/>
                  </a:moveTo>
                  <a:lnTo>
                    <a:pt x="209" y="125"/>
                  </a:lnTo>
                  <a:lnTo>
                    <a:pt x="417" y="249"/>
                  </a:lnTo>
                  <a:lnTo>
                    <a:pt x="625" y="373"/>
                  </a:lnTo>
                  <a:lnTo>
                    <a:pt x="834" y="497"/>
                  </a:lnTo>
                  <a:lnTo>
                    <a:pt x="1042" y="621"/>
                  </a:lnTo>
                  <a:lnTo>
                    <a:pt x="1250" y="746"/>
                  </a:lnTo>
                  <a:lnTo>
                    <a:pt x="1459" y="870"/>
                  </a:lnTo>
                  <a:lnTo>
                    <a:pt x="1667" y="994"/>
                  </a:lnTo>
                  <a:lnTo>
                    <a:pt x="1875" y="1118"/>
                  </a:lnTo>
                  <a:lnTo>
                    <a:pt x="2084" y="1242"/>
                  </a:lnTo>
                  <a:lnTo>
                    <a:pt x="2292" y="1366"/>
                  </a:lnTo>
                  <a:lnTo>
                    <a:pt x="2500" y="1491"/>
                  </a:lnTo>
                  <a:lnTo>
                    <a:pt x="2709" y="1615"/>
                  </a:lnTo>
                  <a:lnTo>
                    <a:pt x="2917" y="1739"/>
                  </a:lnTo>
                  <a:lnTo>
                    <a:pt x="3125" y="1863"/>
                  </a:lnTo>
                  <a:lnTo>
                    <a:pt x="3334" y="1987"/>
                  </a:lnTo>
                  <a:lnTo>
                    <a:pt x="3542" y="2111"/>
                  </a:lnTo>
                  <a:lnTo>
                    <a:pt x="3750" y="2236"/>
                  </a:lnTo>
                  <a:lnTo>
                    <a:pt x="3959" y="236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0" name="TextovéPole 9"/>
          <p:cNvSpPr txBox="1"/>
          <p:nvPr/>
        </p:nvSpPr>
        <p:spPr bwMode="auto">
          <a:xfrm>
            <a:off x="6588000" y="3060000"/>
            <a:ext cx="1792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2.48 ± 0.03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267" y="4590207"/>
            <a:ext cx="2408700" cy="11664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435" y="2901266"/>
            <a:ext cx="2569125" cy="1440533"/>
          </a:xfrm>
          <a:prstGeom prst="rect">
            <a:avLst/>
          </a:prstGeom>
        </p:spPr>
      </p:pic>
      <p:sp>
        <p:nvSpPr>
          <p:cNvPr id="28" name="Obdélník 27"/>
          <p:cNvSpPr/>
          <p:nvPr/>
        </p:nvSpPr>
        <p:spPr bwMode="auto">
          <a:xfrm>
            <a:off x="2985213" y="2901266"/>
            <a:ext cx="2641152" cy="297587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rtlCol="0" anchor="ctr">
        <a:spAutoFit/>
      </a:bodyPr>
      <a:lstStyle>
        <a:defPPr algn="ctr"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2359</TotalTime>
  <Words>162</Words>
  <Application>Microsoft Office PowerPoint</Application>
  <PresentationFormat>Vlastní</PresentationFormat>
  <Paragraphs>137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peta</cp:lastModifiedBy>
  <cp:revision>185</cp:revision>
  <dcterms:created xsi:type="dcterms:W3CDTF">2019-10-02T09:36:21Z</dcterms:created>
  <dcterms:modified xsi:type="dcterms:W3CDTF">2019-12-16T14:41:56Z</dcterms:modified>
</cp:coreProperties>
</file>