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7" r:id="rId2"/>
    <p:sldId id="308" r:id="rId3"/>
    <p:sldId id="310" r:id="rId4"/>
    <p:sldId id="309" r:id="rId5"/>
    <p:sldId id="311" r:id="rId6"/>
    <p:sldId id="312" r:id="rId7"/>
    <p:sldId id="313" r:id="rId8"/>
    <p:sldId id="315" r:id="rId9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33"/>
    <a:srgbClr val="CC0000"/>
    <a:srgbClr val="006600"/>
    <a:srgbClr val="FF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933" autoAdjust="0"/>
  </p:normalViewPr>
  <p:slideViewPr>
    <p:cSldViewPr snapToGrid="0">
      <p:cViewPr varScale="1">
        <p:scale>
          <a:sx n="71" d="100"/>
          <a:sy n="71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9. 1. 2020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9. 1. 2020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9. 1. 2020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9. 1. 2020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9. 1. 2020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9. 1. 2020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9. 1. 2020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9. 1. 2020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9. 1. 2020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9. 1. 2020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9. 1. 2020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9. 1. 2020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9. 1. 2020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image" Target="../media/image8.emf"/><Relationship Id="rId5" Type="http://schemas.openxmlformats.org/officeDocument/2006/relationships/image" Target="../media/image2.emf"/><Relationship Id="rId10" Type="http://schemas.openxmlformats.org/officeDocument/2006/relationships/image" Target="../media/image7.emf"/><Relationship Id="rId4" Type="http://schemas.openxmlformats.org/officeDocument/2006/relationships/image" Target="../media/image1.wmf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3" Type="http://schemas.openxmlformats.org/officeDocument/2006/relationships/image" Target="../media/image12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11" Type="http://schemas.openxmlformats.org/officeDocument/2006/relationships/image" Target="../media/image27.emf"/><Relationship Id="rId5" Type="http://schemas.openxmlformats.org/officeDocument/2006/relationships/image" Target="../media/image14.emf"/><Relationship Id="rId10" Type="http://schemas.openxmlformats.org/officeDocument/2006/relationships/image" Target="../media/image26.emf"/><Relationship Id="rId4" Type="http://schemas.openxmlformats.org/officeDocument/2006/relationships/image" Target="../media/image13.emf"/><Relationship Id="rId9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29.emf"/><Relationship Id="rId3" Type="http://schemas.openxmlformats.org/officeDocument/2006/relationships/image" Target="../media/image12.e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11" Type="http://schemas.openxmlformats.org/officeDocument/2006/relationships/image" Target="../media/image34.emf"/><Relationship Id="rId5" Type="http://schemas.openxmlformats.org/officeDocument/2006/relationships/image" Target="../media/image14.emf"/><Relationship Id="rId10" Type="http://schemas.openxmlformats.org/officeDocument/2006/relationships/image" Target="../media/image33.emf"/><Relationship Id="rId4" Type="http://schemas.openxmlformats.org/officeDocument/2006/relationships/image" Target="../media/image13.emf"/><Relationship Id="rId9" Type="http://schemas.openxmlformats.org/officeDocument/2006/relationships/image" Target="../media/image3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42.e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37.emf"/><Relationship Id="rId7" Type="http://schemas.openxmlformats.org/officeDocument/2006/relationships/image" Target="../media/image48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0.emf"/><Relationship Id="rId9" Type="http://schemas.openxmlformats.org/officeDocument/2006/relationships/image" Target="../media/image5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Testování hypotéz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TextovéPole 369"/>
          <p:cNvSpPr txBox="1"/>
          <p:nvPr/>
        </p:nvSpPr>
        <p:spPr bwMode="auto">
          <a:xfrm>
            <a:off x="720000" y="1464584"/>
            <a:ext cx="9360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nulová hypotéza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alternativní hypotézy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testovací statistika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chyba 1. druhu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: signifikance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chyba 2. druhu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: síla testu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Skupina 2"/>
          <p:cNvGrpSpPr/>
          <p:nvPr/>
        </p:nvGrpSpPr>
        <p:grpSpPr>
          <a:xfrm>
            <a:off x="5040000" y="1440000"/>
            <a:ext cx="5400000" cy="4743331"/>
            <a:chOff x="5040000" y="1440000"/>
            <a:chExt cx="5400000" cy="4743331"/>
          </a:xfrm>
        </p:grpSpPr>
        <p:grpSp>
          <p:nvGrpSpPr>
            <p:cNvPr id="2" name="Skupina 1"/>
            <p:cNvGrpSpPr>
              <a:grpSpLocks noChangeAspect="1"/>
            </p:cNvGrpSpPr>
            <p:nvPr/>
          </p:nvGrpSpPr>
          <p:grpSpPr>
            <a:xfrm>
              <a:off x="5040000" y="1440000"/>
              <a:ext cx="5400000" cy="4743331"/>
              <a:chOff x="2749550" y="1831975"/>
              <a:chExt cx="5260975" cy="4621213"/>
            </a:xfrm>
          </p:grpSpPr>
          <p:grpSp>
            <p:nvGrpSpPr>
              <p:cNvPr id="15" name="Group 8"/>
              <p:cNvGrpSpPr>
                <a:grpSpLocks/>
              </p:cNvGrpSpPr>
              <p:nvPr/>
            </p:nvGrpSpPr>
            <p:grpSpPr bwMode="auto">
              <a:xfrm>
                <a:off x="5410200" y="1831975"/>
                <a:ext cx="2514600" cy="4114800"/>
                <a:chOff x="3408" y="912"/>
                <a:chExt cx="1584" cy="2592"/>
              </a:xfrm>
            </p:grpSpPr>
            <p:sp>
              <p:nvSpPr>
                <p:cNvPr id="16" name="Rectangle 9" descr="Široký šikmo nahoru"/>
                <p:cNvSpPr>
                  <a:spLocks noChangeArrowheads="1"/>
                </p:cNvSpPr>
                <p:nvPr/>
              </p:nvSpPr>
              <p:spPr bwMode="auto">
                <a:xfrm>
                  <a:off x="3408" y="1488"/>
                  <a:ext cx="1584" cy="2016"/>
                </a:xfrm>
                <a:prstGeom prst="rect">
                  <a:avLst/>
                </a:prstGeom>
                <a:pattFill prst="wdUpDiag">
                  <a:fgClr>
                    <a:srgbClr val="EAEAEA"/>
                  </a:fgClr>
                  <a:bgClr>
                    <a:schemeClr val="bg1"/>
                  </a:bgClr>
                </a:patt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grpSp>
              <p:nvGrpSpPr>
                <p:cNvPr id="17" name="Group 10"/>
                <p:cNvGrpSpPr>
                  <a:grpSpLocks/>
                </p:cNvGrpSpPr>
                <p:nvPr/>
              </p:nvGrpSpPr>
              <p:grpSpPr bwMode="auto">
                <a:xfrm>
                  <a:off x="3411" y="912"/>
                  <a:ext cx="1546" cy="552"/>
                  <a:chOff x="3411" y="912"/>
                  <a:chExt cx="1546" cy="552"/>
                </a:xfrm>
              </p:grpSpPr>
              <p:sp>
                <p:nvSpPr>
                  <p:cNvPr id="18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11" y="1133"/>
                    <a:ext cx="773" cy="331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84" y="1133"/>
                    <a:ext cx="773" cy="331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0" y="912"/>
                    <a:ext cx="70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cs-CZ" altLang="cs-CZ" dirty="0">
                        <a:cs typeface="Arial" panose="020B0604020202020204" pitchFamily="34" charset="0"/>
                      </a:rPr>
                      <a:t>odmítnutí</a:t>
                    </a:r>
                    <a:endParaRPr lang="en-US" altLang="cs-CZ" dirty="0"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1" name="Group 14"/>
              <p:cNvGrpSpPr>
                <a:grpSpLocks/>
              </p:cNvGrpSpPr>
              <p:nvPr/>
            </p:nvGrpSpPr>
            <p:grpSpPr bwMode="auto">
              <a:xfrm>
                <a:off x="3352800" y="1831975"/>
                <a:ext cx="2057400" cy="4114800"/>
                <a:chOff x="2112" y="912"/>
                <a:chExt cx="1296" cy="2592"/>
              </a:xfrm>
            </p:grpSpPr>
            <p:sp>
              <p:nvSpPr>
                <p:cNvPr id="22" name="Rectangle 15" descr="Velká mřížka"/>
                <p:cNvSpPr>
                  <a:spLocks noChangeArrowheads="1"/>
                </p:cNvSpPr>
                <p:nvPr/>
              </p:nvSpPr>
              <p:spPr bwMode="auto">
                <a:xfrm>
                  <a:off x="2112" y="1488"/>
                  <a:ext cx="1296" cy="2016"/>
                </a:xfrm>
                <a:prstGeom prst="rect">
                  <a:avLst/>
                </a:prstGeom>
                <a:pattFill prst="lgGrid">
                  <a:fgClr>
                    <a:srgbClr val="CCECFF"/>
                  </a:fgClr>
                  <a:bgClr>
                    <a:schemeClr val="bg1"/>
                  </a:bgClr>
                </a:patt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grpSp>
              <p:nvGrpSpPr>
                <p:cNvPr id="23" name="Group 16"/>
                <p:cNvGrpSpPr>
                  <a:grpSpLocks/>
                </p:cNvGrpSpPr>
                <p:nvPr/>
              </p:nvGrpSpPr>
              <p:grpSpPr bwMode="auto">
                <a:xfrm>
                  <a:off x="2130" y="912"/>
                  <a:ext cx="883" cy="552"/>
                  <a:chOff x="2130" y="912"/>
                  <a:chExt cx="883" cy="552"/>
                </a:xfrm>
              </p:grpSpPr>
              <p:sp>
                <p:nvSpPr>
                  <p:cNvPr id="24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0" y="1133"/>
                    <a:ext cx="641" cy="331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6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7" y="912"/>
                    <a:ext cx="48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cs-CZ" altLang="cs-CZ" dirty="0">
                        <a:cs typeface="Arial" panose="020B0604020202020204" pitchFamily="34" charset="0"/>
                      </a:rPr>
                      <a:t>přijetí</a:t>
                    </a:r>
                    <a:endParaRPr lang="en-US" altLang="cs-CZ" dirty="0"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7" name="Group 22"/>
              <p:cNvGrpSpPr>
                <a:grpSpLocks/>
              </p:cNvGrpSpPr>
              <p:nvPr/>
            </p:nvGrpSpPr>
            <p:grpSpPr bwMode="auto">
              <a:xfrm>
                <a:off x="2749550" y="2676525"/>
                <a:ext cx="5260975" cy="3776663"/>
                <a:chOff x="1732" y="1444"/>
                <a:chExt cx="3314" cy="2379"/>
              </a:xfrm>
            </p:grpSpPr>
            <p:sp>
              <p:nvSpPr>
                <p:cNvPr id="28" name="Rectangle 23"/>
                <p:cNvSpPr>
                  <a:spLocks noChangeArrowheads="1"/>
                </p:cNvSpPr>
                <p:nvPr/>
              </p:nvSpPr>
              <p:spPr bwMode="auto">
                <a:xfrm>
                  <a:off x="3549" y="3708"/>
                  <a:ext cx="2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200">
                      <a:solidFill>
                        <a:srgbClr val="000000"/>
                      </a:solidFill>
                    </a:rPr>
                    <a:t>t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" name="Line 24"/>
                <p:cNvSpPr>
                  <a:spLocks noChangeShapeType="1"/>
                </p:cNvSpPr>
                <p:nvPr/>
              </p:nvSpPr>
              <p:spPr bwMode="auto">
                <a:xfrm>
                  <a:off x="2122" y="3504"/>
                  <a:ext cx="28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410" y="3475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2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698" y="3475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986" y="3475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74" y="3475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562" y="3475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850" y="3475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138" y="3475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426" y="3475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714" y="3475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79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1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237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2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295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3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352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467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525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583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640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755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9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13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0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871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928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2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043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3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101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159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5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216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6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332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7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389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8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447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9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504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620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677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3735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3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792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4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3908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5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3965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6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023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7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080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196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253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0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311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368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2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484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3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541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4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599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4656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6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4772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7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829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8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4886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9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944" y="3487"/>
                  <a:ext cx="1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80" name="Rectangle 74"/>
                <p:cNvSpPr>
                  <a:spLocks noChangeArrowheads="1"/>
                </p:cNvSpPr>
                <p:nvPr/>
              </p:nvSpPr>
              <p:spPr bwMode="auto">
                <a:xfrm>
                  <a:off x="2100" y="3545"/>
                  <a:ext cx="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0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" name="Rectangle 75"/>
                <p:cNvSpPr>
                  <a:spLocks noChangeArrowheads="1"/>
                </p:cNvSpPr>
                <p:nvPr/>
              </p:nvSpPr>
              <p:spPr bwMode="auto">
                <a:xfrm>
                  <a:off x="2388" y="3545"/>
                  <a:ext cx="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1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" name="Rectangle 76"/>
                <p:cNvSpPr>
                  <a:spLocks noChangeArrowheads="1"/>
                </p:cNvSpPr>
                <p:nvPr/>
              </p:nvSpPr>
              <p:spPr bwMode="auto">
                <a:xfrm>
                  <a:off x="2676" y="3545"/>
                  <a:ext cx="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2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3" name="Rectangle 77"/>
                <p:cNvSpPr>
                  <a:spLocks noChangeArrowheads="1"/>
                </p:cNvSpPr>
                <p:nvPr/>
              </p:nvSpPr>
              <p:spPr bwMode="auto">
                <a:xfrm>
                  <a:off x="2964" y="3545"/>
                  <a:ext cx="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3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78"/>
                <p:cNvSpPr>
                  <a:spLocks noChangeArrowheads="1"/>
                </p:cNvSpPr>
                <p:nvPr/>
              </p:nvSpPr>
              <p:spPr bwMode="auto">
                <a:xfrm>
                  <a:off x="3252" y="3545"/>
                  <a:ext cx="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4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79"/>
                <p:cNvSpPr>
                  <a:spLocks noChangeArrowheads="1"/>
                </p:cNvSpPr>
                <p:nvPr/>
              </p:nvSpPr>
              <p:spPr bwMode="auto">
                <a:xfrm>
                  <a:off x="3540" y="3545"/>
                  <a:ext cx="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5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6" name="Rectangle 80"/>
                <p:cNvSpPr>
                  <a:spLocks noChangeArrowheads="1"/>
                </p:cNvSpPr>
                <p:nvPr/>
              </p:nvSpPr>
              <p:spPr bwMode="auto">
                <a:xfrm>
                  <a:off x="3828" y="3545"/>
                  <a:ext cx="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6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7" name="Rectangle 81"/>
                <p:cNvSpPr>
                  <a:spLocks noChangeArrowheads="1"/>
                </p:cNvSpPr>
                <p:nvPr/>
              </p:nvSpPr>
              <p:spPr bwMode="auto">
                <a:xfrm>
                  <a:off x="4116" y="3545"/>
                  <a:ext cx="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7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8" name="Rectangle 82"/>
                <p:cNvSpPr>
                  <a:spLocks noChangeArrowheads="1"/>
                </p:cNvSpPr>
                <p:nvPr/>
              </p:nvSpPr>
              <p:spPr bwMode="auto">
                <a:xfrm>
                  <a:off x="4404" y="3545"/>
                  <a:ext cx="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8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9" name="Rectangle 83"/>
                <p:cNvSpPr>
                  <a:spLocks noChangeArrowheads="1"/>
                </p:cNvSpPr>
                <p:nvPr/>
              </p:nvSpPr>
              <p:spPr bwMode="auto">
                <a:xfrm>
                  <a:off x="4692" y="3545"/>
                  <a:ext cx="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9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" name="Rectangle 84"/>
                <p:cNvSpPr>
                  <a:spLocks noChangeArrowheads="1"/>
                </p:cNvSpPr>
                <p:nvPr/>
              </p:nvSpPr>
              <p:spPr bwMode="auto">
                <a:xfrm>
                  <a:off x="4958" y="3545"/>
                  <a:ext cx="88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10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1" name="Line 85"/>
                <p:cNvSpPr>
                  <a:spLocks noChangeShapeType="1"/>
                </p:cNvSpPr>
                <p:nvPr/>
              </p:nvSpPr>
              <p:spPr bwMode="auto">
                <a:xfrm>
                  <a:off x="2122" y="1488"/>
                  <a:ext cx="28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2" name="Line 86"/>
                <p:cNvSpPr>
                  <a:spLocks noChangeShapeType="1"/>
                </p:cNvSpPr>
                <p:nvPr/>
              </p:nvSpPr>
              <p:spPr bwMode="auto">
                <a:xfrm>
                  <a:off x="2410" y="1489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3" name="Line 87"/>
                <p:cNvSpPr>
                  <a:spLocks noChangeShapeType="1"/>
                </p:cNvSpPr>
                <p:nvPr/>
              </p:nvSpPr>
              <p:spPr bwMode="auto">
                <a:xfrm>
                  <a:off x="2698" y="1489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4" name="Line 88"/>
                <p:cNvSpPr>
                  <a:spLocks noChangeShapeType="1"/>
                </p:cNvSpPr>
                <p:nvPr/>
              </p:nvSpPr>
              <p:spPr bwMode="auto">
                <a:xfrm>
                  <a:off x="2986" y="1489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5" name="Line 89"/>
                <p:cNvSpPr>
                  <a:spLocks noChangeShapeType="1"/>
                </p:cNvSpPr>
                <p:nvPr/>
              </p:nvSpPr>
              <p:spPr bwMode="auto">
                <a:xfrm>
                  <a:off x="3274" y="1489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6" name="Line 90"/>
                <p:cNvSpPr>
                  <a:spLocks noChangeShapeType="1"/>
                </p:cNvSpPr>
                <p:nvPr/>
              </p:nvSpPr>
              <p:spPr bwMode="auto">
                <a:xfrm>
                  <a:off x="3562" y="1489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7" name="Line 91"/>
                <p:cNvSpPr>
                  <a:spLocks noChangeShapeType="1"/>
                </p:cNvSpPr>
                <p:nvPr/>
              </p:nvSpPr>
              <p:spPr bwMode="auto">
                <a:xfrm>
                  <a:off x="3850" y="1489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8" name="Line 92"/>
                <p:cNvSpPr>
                  <a:spLocks noChangeShapeType="1"/>
                </p:cNvSpPr>
                <p:nvPr/>
              </p:nvSpPr>
              <p:spPr bwMode="auto">
                <a:xfrm>
                  <a:off x="4138" y="1489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9" name="Line 93"/>
                <p:cNvSpPr>
                  <a:spLocks noChangeShapeType="1"/>
                </p:cNvSpPr>
                <p:nvPr/>
              </p:nvSpPr>
              <p:spPr bwMode="auto">
                <a:xfrm>
                  <a:off x="4426" y="1489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0" name="Line 94"/>
                <p:cNvSpPr>
                  <a:spLocks noChangeShapeType="1"/>
                </p:cNvSpPr>
                <p:nvPr/>
              </p:nvSpPr>
              <p:spPr bwMode="auto">
                <a:xfrm>
                  <a:off x="4714" y="1489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1" name="Line 95"/>
                <p:cNvSpPr>
                  <a:spLocks noChangeShapeType="1"/>
                </p:cNvSpPr>
                <p:nvPr/>
              </p:nvSpPr>
              <p:spPr bwMode="auto">
                <a:xfrm>
                  <a:off x="2179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2" name="Line 96"/>
                <p:cNvSpPr>
                  <a:spLocks noChangeShapeType="1"/>
                </p:cNvSpPr>
                <p:nvPr/>
              </p:nvSpPr>
              <p:spPr bwMode="auto">
                <a:xfrm>
                  <a:off x="2237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3" name="Line 97"/>
                <p:cNvSpPr>
                  <a:spLocks noChangeShapeType="1"/>
                </p:cNvSpPr>
                <p:nvPr/>
              </p:nvSpPr>
              <p:spPr bwMode="auto">
                <a:xfrm>
                  <a:off x="2295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4" name="Line 98"/>
                <p:cNvSpPr>
                  <a:spLocks noChangeShapeType="1"/>
                </p:cNvSpPr>
                <p:nvPr/>
              </p:nvSpPr>
              <p:spPr bwMode="auto">
                <a:xfrm>
                  <a:off x="2352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5" name="Line 99"/>
                <p:cNvSpPr>
                  <a:spLocks noChangeShapeType="1"/>
                </p:cNvSpPr>
                <p:nvPr/>
              </p:nvSpPr>
              <p:spPr bwMode="auto">
                <a:xfrm>
                  <a:off x="2467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6" name="Line 100"/>
                <p:cNvSpPr>
                  <a:spLocks noChangeShapeType="1"/>
                </p:cNvSpPr>
                <p:nvPr/>
              </p:nvSpPr>
              <p:spPr bwMode="auto">
                <a:xfrm>
                  <a:off x="2525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7" name="Line 101"/>
                <p:cNvSpPr>
                  <a:spLocks noChangeShapeType="1"/>
                </p:cNvSpPr>
                <p:nvPr/>
              </p:nvSpPr>
              <p:spPr bwMode="auto">
                <a:xfrm>
                  <a:off x="2583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8" name="Line 102"/>
                <p:cNvSpPr>
                  <a:spLocks noChangeShapeType="1"/>
                </p:cNvSpPr>
                <p:nvPr/>
              </p:nvSpPr>
              <p:spPr bwMode="auto">
                <a:xfrm>
                  <a:off x="2640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9" name="Line 103"/>
                <p:cNvSpPr>
                  <a:spLocks noChangeShapeType="1"/>
                </p:cNvSpPr>
                <p:nvPr/>
              </p:nvSpPr>
              <p:spPr bwMode="auto">
                <a:xfrm>
                  <a:off x="2755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10" name="Line 104"/>
                <p:cNvSpPr>
                  <a:spLocks noChangeShapeType="1"/>
                </p:cNvSpPr>
                <p:nvPr/>
              </p:nvSpPr>
              <p:spPr bwMode="auto">
                <a:xfrm>
                  <a:off x="2813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11" name="Line 105"/>
                <p:cNvSpPr>
                  <a:spLocks noChangeShapeType="1"/>
                </p:cNvSpPr>
                <p:nvPr/>
              </p:nvSpPr>
              <p:spPr bwMode="auto">
                <a:xfrm>
                  <a:off x="2871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12" name="Line 106"/>
                <p:cNvSpPr>
                  <a:spLocks noChangeShapeType="1"/>
                </p:cNvSpPr>
                <p:nvPr/>
              </p:nvSpPr>
              <p:spPr bwMode="auto">
                <a:xfrm>
                  <a:off x="2928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13" name="Line 107"/>
                <p:cNvSpPr>
                  <a:spLocks noChangeShapeType="1"/>
                </p:cNvSpPr>
                <p:nvPr/>
              </p:nvSpPr>
              <p:spPr bwMode="auto">
                <a:xfrm>
                  <a:off x="3043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14" name="Line 108"/>
                <p:cNvSpPr>
                  <a:spLocks noChangeShapeType="1"/>
                </p:cNvSpPr>
                <p:nvPr/>
              </p:nvSpPr>
              <p:spPr bwMode="auto">
                <a:xfrm>
                  <a:off x="3101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15" name="Line 109"/>
                <p:cNvSpPr>
                  <a:spLocks noChangeShapeType="1"/>
                </p:cNvSpPr>
                <p:nvPr/>
              </p:nvSpPr>
              <p:spPr bwMode="auto">
                <a:xfrm>
                  <a:off x="3159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16" name="Line 110"/>
                <p:cNvSpPr>
                  <a:spLocks noChangeShapeType="1"/>
                </p:cNvSpPr>
                <p:nvPr/>
              </p:nvSpPr>
              <p:spPr bwMode="auto">
                <a:xfrm>
                  <a:off x="3216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17" name="Line 111"/>
                <p:cNvSpPr>
                  <a:spLocks noChangeShapeType="1"/>
                </p:cNvSpPr>
                <p:nvPr/>
              </p:nvSpPr>
              <p:spPr bwMode="auto">
                <a:xfrm>
                  <a:off x="3332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18" name="Line 112"/>
                <p:cNvSpPr>
                  <a:spLocks noChangeShapeType="1"/>
                </p:cNvSpPr>
                <p:nvPr/>
              </p:nvSpPr>
              <p:spPr bwMode="auto">
                <a:xfrm>
                  <a:off x="3389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19" name="Line 113"/>
                <p:cNvSpPr>
                  <a:spLocks noChangeShapeType="1"/>
                </p:cNvSpPr>
                <p:nvPr/>
              </p:nvSpPr>
              <p:spPr bwMode="auto">
                <a:xfrm>
                  <a:off x="3447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0" name="Line 114"/>
                <p:cNvSpPr>
                  <a:spLocks noChangeShapeType="1"/>
                </p:cNvSpPr>
                <p:nvPr/>
              </p:nvSpPr>
              <p:spPr bwMode="auto">
                <a:xfrm>
                  <a:off x="3504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1" name="Line 115"/>
                <p:cNvSpPr>
                  <a:spLocks noChangeShapeType="1"/>
                </p:cNvSpPr>
                <p:nvPr/>
              </p:nvSpPr>
              <p:spPr bwMode="auto">
                <a:xfrm>
                  <a:off x="3620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2" name="Line 116"/>
                <p:cNvSpPr>
                  <a:spLocks noChangeShapeType="1"/>
                </p:cNvSpPr>
                <p:nvPr/>
              </p:nvSpPr>
              <p:spPr bwMode="auto">
                <a:xfrm>
                  <a:off x="3677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3" name="Line 117"/>
                <p:cNvSpPr>
                  <a:spLocks noChangeShapeType="1"/>
                </p:cNvSpPr>
                <p:nvPr/>
              </p:nvSpPr>
              <p:spPr bwMode="auto">
                <a:xfrm>
                  <a:off x="3735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4" name="Line 118"/>
                <p:cNvSpPr>
                  <a:spLocks noChangeShapeType="1"/>
                </p:cNvSpPr>
                <p:nvPr/>
              </p:nvSpPr>
              <p:spPr bwMode="auto">
                <a:xfrm>
                  <a:off x="3792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5" name="Line 119"/>
                <p:cNvSpPr>
                  <a:spLocks noChangeShapeType="1"/>
                </p:cNvSpPr>
                <p:nvPr/>
              </p:nvSpPr>
              <p:spPr bwMode="auto">
                <a:xfrm>
                  <a:off x="3908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6" name="Line 120"/>
                <p:cNvSpPr>
                  <a:spLocks noChangeShapeType="1"/>
                </p:cNvSpPr>
                <p:nvPr/>
              </p:nvSpPr>
              <p:spPr bwMode="auto">
                <a:xfrm>
                  <a:off x="3965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7" name="Line 121"/>
                <p:cNvSpPr>
                  <a:spLocks noChangeShapeType="1"/>
                </p:cNvSpPr>
                <p:nvPr/>
              </p:nvSpPr>
              <p:spPr bwMode="auto">
                <a:xfrm>
                  <a:off x="4023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8" name="Line 122"/>
                <p:cNvSpPr>
                  <a:spLocks noChangeShapeType="1"/>
                </p:cNvSpPr>
                <p:nvPr/>
              </p:nvSpPr>
              <p:spPr bwMode="auto">
                <a:xfrm>
                  <a:off x="4080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9" name="Line 123"/>
                <p:cNvSpPr>
                  <a:spLocks noChangeShapeType="1"/>
                </p:cNvSpPr>
                <p:nvPr/>
              </p:nvSpPr>
              <p:spPr bwMode="auto">
                <a:xfrm>
                  <a:off x="4196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0" name="Line 124"/>
                <p:cNvSpPr>
                  <a:spLocks noChangeShapeType="1"/>
                </p:cNvSpPr>
                <p:nvPr/>
              </p:nvSpPr>
              <p:spPr bwMode="auto">
                <a:xfrm>
                  <a:off x="4253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1" name="Line 125"/>
                <p:cNvSpPr>
                  <a:spLocks noChangeShapeType="1"/>
                </p:cNvSpPr>
                <p:nvPr/>
              </p:nvSpPr>
              <p:spPr bwMode="auto">
                <a:xfrm>
                  <a:off x="4311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2" name="Line 126"/>
                <p:cNvSpPr>
                  <a:spLocks noChangeShapeType="1"/>
                </p:cNvSpPr>
                <p:nvPr/>
              </p:nvSpPr>
              <p:spPr bwMode="auto">
                <a:xfrm>
                  <a:off x="4368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3" name="Line 127"/>
                <p:cNvSpPr>
                  <a:spLocks noChangeShapeType="1"/>
                </p:cNvSpPr>
                <p:nvPr/>
              </p:nvSpPr>
              <p:spPr bwMode="auto">
                <a:xfrm>
                  <a:off x="4484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4" name="Line 128"/>
                <p:cNvSpPr>
                  <a:spLocks noChangeShapeType="1"/>
                </p:cNvSpPr>
                <p:nvPr/>
              </p:nvSpPr>
              <p:spPr bwMode="auto">
                <a:xfrm>
                  <a:off x="4541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5" name="Line 129"/>
                <p:cNvSpPr>
                  <a:spLocks noChangeShapeType="1"/>
                </p:cNvSpPr>
                <p:nvPr/>
              </p:nvSpPr>
              <p:spPr bwMode="auto">
                <a:xfrm>
                  <a:off x="4599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6" name="Line 130"/>
                <p:cNvSpPr>
                  <a:spLocks noChangeShapeType="1"/>
                </p:cNvSpPr>
                <p:nvPr/>
              </p:nvSpPr>
              <p:spPr bwMode="auto">
                <a:xfrm>
                  <a:off x="4656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7" name="Line 131"/>
                <p:cNvSpPr>
                  <a:spLocks noChangeShapeType="1"/>
                </p:cNvSpPr>
                <p:nvPr/>
              </p:nvSpPr>
              <p:spPr bwMode="auto">
                <a:xfrm>
                  <a:off x="4772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8" name="Line 132"/>
                <p:cNvSpPr>
                  <a:spLocks noChangeShapeType="1"/>
                </p:cNvSpPr>
                <p:nvPr/>
              </p:nvSpPr>
              <p:spPr bwMode="auto">
                <a:xfrm>
                  <a:off x="4829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9" name="Line 133"/>
                <p:cNvSpPr>
                  <a:spLocks noChangeShapeType="1"/>
                </p:cNvSpPr>
                <p:nvPr/>
              </p:nvSpPr>
              <p:spPr bwMode="auto">
                <a:xfrm>
                  <a:off x="4886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0" name="Line 134"/>
                <p:cNvSpPr>
                  <a:spLocks noChangeShapeType="1"/>
                </p:cNvSpPr>
                <p:nvPr/>
              </p:nvSpPr>
              <p:spPr bwMode="auto">
                <a:xfrm>
                  <a:off x="4944" y="1488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1" name="Rectangle 135"/>
                <p:cNvSpPr>
                  <a:spLocks noChangeArrowheads="1"/>
                </p:cNvSpPr>
                <p:nvPr/>
              </p:nvSpPr>
              <p:spPr bwMode="auto">
                <a:xfrm rot="5400000">
                  <a:off x="1718" y="2259"/>
                  <a:ext cx="144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200">
                      <a:solidFill>
                        <a:srgbClr val="000000"/>
                      </a:solidFill>
                    </a:rPr>
                    <a:t>g(t)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2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2122" y="1488"/>
                  <a:ext cx="1" cy="20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3" name="Line 137"/>
                <p:cNvSpPr>
                  <a:spLocks noChangeShapeType="1"/>
                </p:cNvSpPr>
                <p:nvPr/>
              </p:nvSpPr>
              <p:spPr bwMode="auto">
                <a:xfrm>
                  <a:off x="2122" y="3101"/>
                  <a:ext cx="2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4" name="Line 138"/>
                <p:cNvSpPr>
                  <a:spLocks noChangeShapeType="1"/>
                </p:cNvSpPr>
                <p:nvPr/>
              </p:nvSpPr>
              <p:spPr bwMode="auto">
                <a:xfrm>
                  <a:off x="2122" y="2698"/>
                  <a:ext cx="2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5" name="Line 139"/>
                <p:cNvSpPr>
                  <a:spLocks noChangeShapeType="1"/>
                </p:cNvSpPr>
                <p:nvPr/>
              </p:nvSpPr>
              <p:spPr bwMode="auto">
                <a:xfrm>
                  <a:off x="2122" y="2295"/>
                  <a:ext cx="2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6" name="Line 140"/>
                <p:cNvSpPr>
                  <a:spLocks noChangeShapeType="1"/>
                </p:cNvSpPr>
                <p:nvPr/>
              </p:nvSpPr>
              <p:spPr bwMode="auto">
                <a:xfrm>
                  <a:off x="2122" y="1892"/>
                  <a:ext cx="2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7" name="Line 141"/>
                <p:cNvSpPr>
                  <a:spLocks noChangeShapeType="1"/>
                </p:cNvSpPr>
                <p:nvPr/>
              </p:nvSpPr>
              <p:spPr bwMode="auto">
                <a:xfrm>
                  <a:off x="2122" y="3423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8" name="Line 142"/>
                <p:cNvSpPr>
                  <a:spLocks noChangeShapeType="1"/>
                </p:cNvSpPr>
                <p:nvPr/>
              </p:nvSpPr>
              <p:spPr bwMode="auto">
                <a:xfrm>
                  <a:off x="2122" y="3343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9" name="Line 143"/>
                <p:cNvSpPr>
                  <a:spLocks noChangeShapeType="1"/>
                </p:cNvSpPr>
                <p:nvPr/>
              </p:nvSpPr>
              <p:spPr bwMode="auto">
                <a:xfrm>
                  <a:off x="2122" y="3262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50" name="Line 144"/>
                <p:cNvSpPr>
                  <a:spLocks noChangeShapeType="1"/>
                </p:cNvSpPr>
                <p:nvPr/>
              </p:nvSpPr>
              <p:spPr bwMode="auto">
                <a:xfrm>
                  <a:off x="2122" y="3181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51" name="Line 145"/>
                <p:cNvSpPr>
                  <a:spLocks noChangeShapeType="1"/>
                </p:cNvSpPr>
                <p:nvPr/>
              </p:nvSpPr>
              <p:spPr bwMode="auto">
                <a:xfrm>
                  <a:off x="2122" y="3020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52" name="Line 146"/>
                <p:cNvSpPr>
                  <a:spLocks noChangeShapeType="1"/>
                </p:cNvSpPr>
                <p:nvPr/>
              </p:nvSpPr>
              <p:spPr bwMode="auto">
                <a:xfrm>
                  <a:off x="2122" y="2940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53" name="Line 147"/>
                <p:cNvSpPr>
                  <a:spLocks noChangeShapeType="1"/>
                </p:cNvSpPr>
                <p:nvPr/>
              </p:nvSpPr>
              <p:spPr bwMode="auto">
                <a:xfrm>
                  <a:off x="2122" y="2859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54" name="Line 148"/>
                <p:cNvSpPr>
                  <a:spLocks noChangeShapeType="1"/>
                </p:cNvSpPr>
                <p:nvPr/>
              </p:nvSpPr>
              <p:spPr bwMode="auto">
                <a:xfrm>
                  <a:off x="2122" y="2778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55" name="Line 149"/>
                <p:cNvSpPr>
                  <a:spLocks noChangeShapeType="1"/>
                </p:cNvSpPr>
                <p:nvPr/>
              </p:nvSpPr>
              <p:spPr bwMode="auto">
                <a:xfrm>
                  <a:off x="2122" y="2617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56" name="Line 150"/>
                <p:cNvSpPr>
                  <a:spLocks noChangeShapeType="1"/>
                </p:cNvSpPr>
                <p:nvPr/>
              </p:nvSpPr>
              <p:spPr bwMode="auto">
                <a:xfrm>
                  <a:off x="2122" y="2536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57" name="Line 151"/>
                <p:cNvSpPr>
                  <a:spLocks noChangeShapeType="1"/>
                </p:cNvSpPr>
                <p:nvPr/>
              </p:nvSpPr>
              <p:spPr bwMode="auto">
                <a:xfrm>
                  <a:off x="2122" y="2455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58" name="Line 152"/>
                <p:cNvSpPr>
                  <a:spLocks noChangeShapeType="1"/>
                </p:cNvSpPr>
                <p:nvPr/>
              </p:nvSpPr>
              <p:spPr bwMode="auto">
                <a:xfrm>
                  <a:off x="2122" y="2375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59" name="Line 153"/>
                <p:cNvSpPr>
                  <a:spLocks noChangeShapeType="1"/>
                </p:cNvSpPr>
                <p:nvPr/>
              </p:nvSpPr>
              <p:spPr bwMode="auto">
                <a:xfrm>
                  <a:off x="2122" y="2213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60" name="Line 154"/>
                <p:cNvSpPr>
                  <a:spLocks noChangeShapeType="1"/>
                </p:cNvSpPr>
                <p:nvPr/>
              </p:nvSpPr>
              <p:spPr bwMode="auto">
                <a:xfrm>
                  <a:off x="2122" y="2133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61" name="Line 155"/>
                <p:cNvSpPr>
                  <a:spLocks noChangeShapeType="1"/>
                </p:cNvSpPr>
                <p:nvPr/>
              </p:nvSpPr>
              <p:spPr bwMode="auto">
                <a:xfrm>
                  <a:off x="2122" y="2052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62" name="Line 156"/>
                <p:cNvSpPr>
                  <a:spLocks noChangeShapeType="1"/>
                </p:cNvSpPr>
                <p:nvPr/>
              </p:nvSpPr>
              <p:spPr bwMode="auto">
                <a:xfrm>
                  <a:off x="2122" y="1972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63" name="Line 157"/>
                <p:cNvSpPr>
                  <a:spLocks noChangeShapeType="1"/>
                </p:cNvSpPr>
                <p:nvPr/>
              </p:nvSpPr>
              <p:spPr bwMode="auto">
                <a:xfrm>
                  <a:off x="2122" y="1810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64" name="Line 158"/>
                <p:cNvSpPr>
                  <a:spLocks noChangeShapeType="1"/>
                </p:cNvSpPr>
                <p:nvPr/>
              </p:nvSpPr>
              <p:spPr bwMode="auto">
                <a:xfrm>
                  <a:off x="2122" y="1730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65" name="Line 159"/>
                <p:cNvSpPr>
                  <a:spLocks noChangeShapeType="1"/>
                </p:cNvSpPr>
                <p:nvPr/>
              </p:nvSpPr>
              <p:spPr bwMode="auto">
                <a:xfrm>
                  <a:off x="2122" y="1649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66" name="Line 160"/>
                <p:cNvSpPr>
                  <a:spLocks noChangeShapeType="1"/>
                </p:cNvSpPr>
                <p:nvPr/>
              </p:nvSpPr>
              <p:spPr bwMode="auto">
                <a:xfrm>
                  <a:off x="2122" y="1568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67" name="Rectangle 161"/>
                <p:cNvSpPr>
                  <a:spLocks noChangeArrowheads="1"/>
                </p:cNvSpPr>
                <p:nvPr/>
              </p:nvSpPr>
              <p:spPr bwMode="auto">
                <a:xfrm>
                  <a:off x="1926" y="3460"/>
                  <a:ext cx="15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0.00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8" name="Rectangle 162"/>
                <p:cNvSpPr>
                  <a:spLocks noChangeArrowheads="1"/>
                </p:cNvSpPr>
                <p:nvPr/>
              </p:nvSpPr>
              <p:spPr bwMode="auto">
                <a:xfrm>
                  <a:off x="1926" y="3056"/>
                  <a:ext cx="15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0.02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9" name="Rectangle 163"/>
                <p:cNvSpPr>
                  <a:spLocks noChangeArrowheads="1"/>
                </p:cNvSpPr>
                <p:nvPr/>
              </p:nvSpPr>
              <p:spPr bwMode="auto">
                <a:xfrm>
                  <a:off x="1926" y="2653"/>
                  <a:ext cx="15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0.04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0" name="Rectangle 164"/>
                <p:cNvSpPr>
                  <a:spLocks noChangeArrowheads="1"/>
                </p:cNvSpPr>
                <p:nvPr/>
              </p:nvSpPr>
              <p:spPr bwMode="auto">
                <a:xfrm>
                  <a:off x="1926" y="2250"/>
                  <a:ext cx="15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0.06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1" name="Rectangle 165"/>
                <p:cNvSpPr>
                  <a:spLocks noChangeArrowheads="1"/>
                </p:cNvSpPr>
                <p:nvPr/>
              </p:nvSpPr>
              <p:spPr bwMode="auto">
                <a:xfrm>
                  <a:off x="1926" y="1847"/>
                  <a:ext cx="15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0.08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2" name="Rectangle 166"/>
                <p:cNvSpPr>
                  <a:spLocks noChangeArrowheads="1"/>
                </p:cNvSpPr>
                <p:nvPr/>
              </p:nvSpPr>
              <p:spPr bwMode="auto">
                <a:xfrm>
                  <a:off x="1926" y="1444"/>
                  <a:ext cx="15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cs-CZ" sz="1000">
                      <a:solidFill>
                        <a:srgbClr val="000000"/>
                      </a:solidFill>
                    </a:rPr>
                    <a:t>0.10</a:t>
                  </a:r>
                  <a:endParaRPr lang="en-US" altLang="cs-CZ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3" name="Line 167"/>
                <p:cNvSpPr>
                  <a:spLocks noChangeShapeType="1"/>
                </p:cNvSpPr>
                <p:nvPr/>
              </p:nvSpPr>
              <p:spPr bwMode="auto">
                <a:xfrm flipV="1">
                  <a:off x="5002" y="1488"/>
                  <a:ext cx="1" cy="20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74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4973" y="3101"/>
                  <a:ext cx="2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75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4973" y="2698"/>
                  <a:ext cx="2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76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4973" y="2295"/>
                  <a:ext cx="2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77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4973" y="1892"/>
                  <a:ext cx="2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78" name="Line 172"/>
                <p:cNvSpPr>
                  <a:spLocks noChangeShapeType="1"/>
                </p:cNvSpPr>
                <p:nvPr/>
              </p:nvSpPr>
              <p:spPr bwMode="auto">
                <a:xfrm flipH="1">
                  <a:off x="4985" y="3423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79" name="Line 173"/>
                <p:cNvSpPr>
                  <a:spLocks noChangeShapeType="1"/>
                </p:cNvSpPr>
                <p:nvPr/>
              </p:nvSpPr>
              <p:spPr bwMode="auto">
                <a:xfrm flipH="1">
                  <a:off x="4985" y="3343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80" name="Line 174"/>
                <p:cNvSpPr>
                  <a:spLocks noChangeShapeType="1"/>
                </p:cNvSpPr>
                <p:nvPr/>
              </p:nvSpPr>
              <p:spPr bwMode="auto">
                <a:xfrm flipH="1">
                  <a:off x="4985" y="3262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81" name="Line 175"/>
                <p:cNvSpPr>
                  <a:spLocks noChangeShapeType="1"/>
                </p:cNvSpPr>
                <p:nvPr/>
              </p:nvSpPr>
              <p:spPr bwMode="auto">
                <a:xfrm flipH="1">
                  <a:off x="4985" y="3181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82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4985" y="3020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83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4985" y="2940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84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4985" y="2859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85" name="Line 179"/>
                <p:cNvSpPr>
                  <a:spLocks noChangeShapeType="1"/>
                </p:cNvSpPr>
                <p:nvPr/>
              </p:nvSpPr>
              <p:spPr bwMode="auto">
                <a:xfrm flipH="1">
                  <a:off x="4985" y="2778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86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4985" y="2617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87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4985" y="2536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88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4985" y="2455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89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4985" y="2375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90" name="Line 184"/>
                <p:cNvSpPr>
                  <a:spLocks noChangeShapeType="1"/>
                </p:cNvSpPr>
                <p:nvPr/>
              </p:nvSpPr>
              <p:spPr bwMode="auto">
                <a:xfrm flipH="1">
                  <a:off x="4985" y="2213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91" name="Line 185"/>
                <p:cNvSpPr>
                  <a:spLocks noChangeShapeType="1"/>
                </p:cNvSpPr>
                <p:nvPr/>
              </p:nvSpPr>
              <p:spPr bwMode="auto">
                <a:xfrm flipH="1">
                  <a:off x="4985" y="2133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92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4985" y="2052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93" name="Line 187"/>
                <p:cNvSpPr>
                  <a:spLocks noChangeShapeType="1"/>
                </p:cNvSpPr>
                <p:nvPr/>
              </p:nvSpPr>
              <p:spPr bwMode="auto">
                <a:xfrm flipH="1">
                  <a:off x="4985" y="1972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94" name="Line 188"/>
                <p:cNvSpPr>
                  <a:spLocks noChangeShapeType="1"/>
                </p:cNvSpPr>
                <p:nvPr/>
              </p:nvSpPr>
              <p:spPr bwMode="auto">
                <a:xfrm flipH="1">
                  <a:off x="4985" y="1810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95" name="Line 189"/>
                <p:cNvSpPr>
                  <a:spLocks noChangeShapeType="1"/>
                </p:cNvSpPr>
                <p:nvPr/>
              </p:nvSpPr>
              <p:spPr bwMode="auto">
                <a:xfrm flipH="1">
                  <a:off x="4985" y="1730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96" name="Line 190"/>
                <p:cNvSpPr>
                  <a:spLocks noChangeShapeType="1"/>
                </p:cNvSpPr>
                <p:nvPr/>
              </p:nvSpPr>
              <p:spPr bwMode="auto">
                <a:xfrm flipH="1">
                  <a:off x="4985" y="1649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97" name="Line 191"/>
                <p:cNvSpPr>
                  <a:spLocks noChangeShapeType="1"/>
                </p:cNvSpPr>
                <p:nvPr/>
              </p:nvSpPr>
              <p:spPr bwMode="auto">
                <a:xfrm flipH="1">
                  <a:off x="4985" y="1568"/>
                  <a:ext cx="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</p:grpSp>
          <p:grpSp>
            <p:nvGrpSpPr>
              <p:cNvPr id="198" name="Group 228"/>
              <p:cNvGrpSpPr>
                <a:grpSpLocks/>
              </p:cNvGrpSpPr>
              <p:nvPr/>
            </p:nvGrpSpPr>
            <p:grpSpPr bwMode="auto">
              <a:xfrm>
                <a:off x="5292725" y="1989138"/>
                <a:ext cx="273050" cy="3957637"/>
                <a:chOff x="3334" y="1253"/>
                <a:chExt cx="172" cy="2493"/>
              </a:xfrm>
            </p:grpSpPr>
            <p:sp>
              <p:nvSpPr>
                <p:cNvPr id="199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3408" y="1744"/>
                  <a:ext cx="0" cy="20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0" name="Line 197"/>
                <p:cNvSpPr>
                  <a:spLocks noChangeShapeType="1"/>
                </p:cNvSpPr>
                <p:nvPr/>
              </p:nvSpPr>
              <p:spPr bwMode="auto">
                <a:xfrm>
                  <a:off x="3408" y="149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graphicFrame>
              <p:nvGraphicFramePr>
                <p:cNvPr id="201" name="Object 227"/>
                <p:cNvGraphicFramePr>
                  <a:graphicFrameLocks noChangeAspect="1"/>
                </p:cNvGraphicFramePr>
                <p:nvPr/>
              </p:nvGraphicFramePr>
              <p:xfrm>
                <a:off x="3334" y="1253"/>
                <a:ext cx="172" cy="1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30" name="Equation" r:id="rId3" imgW="203040" imgH="228600" progId="Equation.3">
                        <p:embed/>
                      </p:oleObj>
                    </mc:Choice>
                    <mc:Fallback>
                      <p:oleObj name="Equation" r:id="rId3" imgW="203040" imgH="228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34" y="1253"/>
                              <a:ext cx="172" cy="1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03" name="Freeform 202"/>
              <p:cNvSpPr>
                <a:spLocks/>
              </p:cNvSpPr>
              <p:nvPr/>
            </p:nvSpPr>
            <p:spPr bwMode="auto">
              <a:xfrm flipV="1">
                <a:off x="3368675" y="3775076"/>
                <a:ext cx="4570413" cy="2170113"/>
              </a:xfrm>
              <a:custGeom>
                <a:avLst/>
                <a:gdLst>
                  <a:gd name="T0" fmla="*/ 17 w 4999"/>
                  <a:gd name="T1" fmla="*/ 0 h 2375"/>
                  <a:gd name="T2" fmla="*/ 50 w 4999"/>
                  <a:gd name="T3" fmla="*/ 0 h 2375"/>
                  <a:gd name="T4" fmla="*/ 83 w 4999"/>
                  <a:gd name="T5" fmla="*/ 0 h 2375"/>
                  <a:gd name="T6" fmla="*/ 116 w 4999"/>
                  <a:gd name="T7" fmla="*/ 0 h 2375"/>
                  <a:gd name="T8" fmla="*/ 149 w 4999"/>
                  <a:gd name="T9" fmla="*/ 0 h 2375"/>
                  <a:gd name="T10" fmla="*/ 183 w 4999"/>
                  <a:gd name="T11" fmla="*/ 0 h 2375"/>
                  <a:gd name="T12" fmla="*/ 215 w 4999"/>
                  <a:gd name="T13" fmla="*/ 0 h 2375"/>
                  <a:gd name="T14" fmla="*/ 249 w 4999"/>
                  <a:gd name="T15" fmla="*/ 0 h 2375"/>
                  <a:gd name="T16" fmla="*/ 282 w 4999"/>
                  <a:gd name="T17" fmla="*/ 0 h 2375"/>
                  <a:gd name="T18" fmla="*/ 315 w 4999"/>
                  <a:gd name="T19" fmla="*/ 0 h 2375"/>
                  <a:gd name="T20" fmla="*/ 348 w 4999"/>
                  <a:gd name="T21" fmla="*/ 0 h 2375"/>
                  <a:gd name="T22" fmla="*/ 381 w 4999"/>
                  <a:gd name="T23" fmla="*/ 1 h 2375"/>
                  <a:gd name="T24" fmla="*/ 415 w 4999"/>
                  <a:gd name="T25" fmla="*/ 1 h 2375"/>
                  <a:gd name="T26" fmla="*/ 447 w 4999"/>
                  <a:gd name="T27" fmla="*/ 2 h 2375"/>
                  <a:gd name="T28" fmla="*/ 481 w 4999"/>
                  <a:gd name="T29" fmla="*/ 3 h 2375"/>
                  <a:gd name="T30" fmla="*/ 514 w 4999"/>
                  <a:gd name="T31" fmla="*/ 7 h 2375"/>
                  <a:gd name="T32" fmla="*/ 547 w 4999"/>
                  <a:gd name="T33" fmla="*/ 12 h 2375"/>
                  <a:gd name="T34" fmla="*/ 581 w 4999"/>
                  <a:gd name="T35" fmla="*/ 20 h 2375"/>
                  <a:gd name="T36" fmla="*/ 613 w 4999"/>
                  <a:gd name="T37" fmla="*/ 33 h 2375"/>
                  <a:gd name="T38" fmla="*/ 647 w 4999"/>
                  <a:gd name="T39" fmla="*/ 51 h 2375"/>
                  <a:gd name="T40" fmla="*/ 680 w 4999"/>
                  <a:gd name="T41" fmla="*/ 76 h 2375"/>
                  <a:gd name="T42" fmla="*/ 713 w 4999"/>
                  <a:gd name="T43" fmla="*/ 109 h 2375"/>
                  <a:gd name="T44" fmla="*/ 746 w 4999"/>
                  <a:gd name="T45" fmla="*/ 151 h 2375"/>
                  <a:gd name="T46" fmla="*/ 779 w 4999"/>
                  <a:gd name="T47" fmla="*/ 201 h 2375"/>
                  <a:gd name="T48" fmla="*/ 812 w 4999"/>
                  <a:gd name="T49" fmla="*/ 259 h 2375"/>
                  <a:gd name="T50" fmla="*/ 845 w 4999"/>
                  <a:gd name="T51" fmla="*/ 322 h 2375"/>
                  <a:gd name="T52" fmla="*/ 879 w 4999"/>
                  <a:gd name="T53" fmla="*/ 389 h 2375"/>
                  <a:gd name="T54" fmla="*/ 912 w 4999"/>
                  <a:gd name="T55" fmla="*/ 458 h 2375"/>
                  <a:gd name="T56" fmla="*/ 945 w 4999"/>
                  <a:gd name="T57" fmla="*/ 529 h 2375"/>
                  <a:gd name="T58" fmla="*/ 978 w 4999"/>
                  <a:gd name="T59" fmla="*/ 600 h 2375"/>
                  <a:gd name="T60" fmla="*/ 1011 w 4999"/>
                  <a:gd name="T61" fmla="*/ 668 h 2375"/>
                  <a:gd name="T62" fmla="*/ 1045 w 4999"/>
                  <a:gd name="T63" fmla="*/ 728 h 2375"/>
                  <a:gd name="T64" fmla="*/ 1078 w 4999"/>
                  <a:gd name="T65" fmla="*/ 770 h 2375"/>
                  <a:gd name="T66" fmla="*/ 1111 w 4999"/>
                  <a:gd name="T67" fmla="*/ 787 h 2375"/>
                  <a:gd name="T68" fmla="*/ 1144 w 4999"/>
                  <a:gd name="T69" fmla="*/ 768 h 2375"/>
                  <a:gd name="T70" fmla="*/ 1177 w 4999"/>
                  <a:gd name="T71" fmla="*/ 712 h 2375"/>
                  <a:gd name="T72" fmla="*/ 1211 w 4999"/>
                  <a:gd name="T73" fmla="*/ 623 h 2375"/>
                  <a:gd name="T74" fmla="*/ 1243 w 4999"/>
                  <a:gd name="T75" fmla="*/ 512 h 2375"/>
                  <a:gd name="T76" fmla="*/ 1277 w 4999"/>
                  <a:gd name="T77" fmla="*/ 393 h 2375"/>
                  <a:gd name="T78" fmla="*/ 1310 w 4999"/>
                  <a:gd name="T79" fmla="*/ 283 h 2375"/>
                  <a:gd name="T80" fmla="*/ 1343 w 4999"/>
                  <a:gd name="T81" fmla="*/ 189 h 2375"/>
                  <a:gd name="T82" fmla="*/ 1376 w 4999"/>
                  <a:gd name="T83" fmla="*/ 118 h 2375"/>
                  <a:gd name="T84" fmla="*/ 1409 w 4999"/>
                  <a:gd name="T85" fmla="*/ 69 h 2375"/>
                  <a:gd name="T86" fmla="*/ 1443 w 4999"/>
                  <a:gd name="T87" fmla="*/ 38 h 2375"/>
                  <a:gd name="T88" fmla="*/ 1475 w 4999"/>
                  <a:gd name="T89" fmla="*/ 19 h 2375"/>
                  <a:gd name="T90" fmla="*/ 1509 w 4999"/>
                  <a:gd name="T91" fmla="*/ 9 h 2375"/>
                  <a:gd name="T92" fmla="*/ 1542 w 4999"/>
                  <a:gd name="T93" fmla="*/ 4 h 2375"/>
                  <a:gd name="T94" fmla="*/ 1575 w 4999"/>
                  <a:gd name="T95" fmla="*/ 2 h 2375"/>
                  <a:gd name="T96" fmla="*/ 1609 w 4999"/>
                  <a:gd name="T97" fmla="*/ 1 h 2375"/>
                  <a:gd name="T98" fmla="*/ 1641 w 4999"/>
                  <a:gd name="T99" fmla="*/ 1 h 237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999"/>
                  <a:gd name="T151" fmla="*/ 0 h 2375"/>
                  <a:gd name="T152" fmla="*/ 4999 w 4999"/>
                  <a:gd name="T153" fmla="*/ 2375 h 237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999" h="2375">
                    <a:moveTo>
                      <a:pt x="0" y="0"/>
                    </a:moveTo>
                    <a:lnTo>
                      <a:pt x="50" y="0"/>
                    </a:lnTo>
                    <a:lnTo>
                      <a:pt x="100" y="0"/>
                    </a:lnTo>
                    <a:lnTo>
                      <a:pt x="150" y="0"/>
                    </a:lnTo>
                    <a:lnTo>
                      <a:pt x="200" y="0"/>
                    </a:lnTo>
                    <a:lnTo>
                      <a:pt x="250" y="0"/>
                    </a:lnTo>
                    <a:lnTo>
                      <a:pt x="300" y="0"/>
                    </a:lnTo>
                    <a:lnTo>
                      <a:pt x="350" y="0"/>
                    </a:lnTo>
                    <a:lnTo>
                      <a:pt x="400" y="0"/>
                    </a:lnTo>
                    <a:lnTo>
                      <a:pt x="450" y="0"/>
                    </a:lnTo>
                    <a:lnTo>
                      <a:pt x="500" y="0"/>
                    </a:lnTo>
                    <a:lnTo>
                      <a:pt x="550" y="0"/>
                    </a:lnTo>
                    <a:lnTo>
                      <a:pt x="600" y="0"/>
                    </a:lnTo>
                    <a:lnTo>
                      <a:pt x="650" y="0"/>
                    </a:lnTo>
                    <a:lnTo>
                      <a:pt x="700" y="0"/>
                    </a:lnTo>
                    <a:lnTo>
                      <a:pt x="750" y="0"/>
                    </a:lnTo>
                    <a:lnTo>
                      <a:pt x="800" y="0"/>
                    </a:lnTo>
                    <a:lnTo>
                      <a:pt x="850" y="0"/>
                    </a:lnTo>
                    <a:lnTo>
                      <a:pt x="900" y="0"/>
                    </a:lnTo>
                    <a:lnTo>
                      <a:pt x="950" y="0"/>
                    </a:lnTo>
                    <a:lnTo>
                      <a:pt x="1000" y="0"/>
                    </a:lnTo>
                    <a:lnTo>
                      <a:pt x="1050" y="0"/>
                    </a:lnTo>
                    <a:lnTo>
                      <a:pt x="1100" y="1"/>
                    </a:lnTo>
                    <a:lnTo>
                      <a:pt x="1150" y="1"/>
                    </a:lnTo>
                    <a:lnTo>
                      <a:pt x="1200" y="2"/>
                    </a:lnTo>
                    <a:lnTo>
                      <a:pt x="1250" y="3"/>
                    </a:lnTo>
                    <a:lnTo>
                      <a:pt x="1300" y="4"/>
                    </a:lnTo>
                    <a:lnTo>
                      <a:pt x="1350" y="6"/>
                    </a:lnTo>
                    <a:lnTo>
                      <a:pt x="1400" y="8"/>
                    </a:lnTo>
                    <a:lnTo>
                      <a:pt x="1450" y="11"/>
                    </a:lnTo>
                    <a:lnTo>
                      <a:pt x="1500" y="15"/>
                    </a:lnTo>
                    <a:lnTo>
                      <a:pt x="1550" y="20"/>
                    </a:lnTo>
                    <a:lnTo>
                      <a:pt x="1600" y="27"/>
                    </a:lnTo>
                    <a:lnTo>
                      <a:pt x="1650" y="36"/>
                    </a:lnTo>
                    <a:lnTo>
                      <a:pt x="1700" y="47"/>
                    </a:lnTo>
                    <a:lnTo>
                      <a:pt x="1750" y="61"/>
                    </a:lnTo>
                    <a:lnTo>
                      <a:pt x="1800" y="78"/>
                    </a:lnTo>
                    <a:lnTo>
                      <a:pt x="1850" y="99"/>
                    </a:lnTo>
                    <a:lnTo>
                      <a:pt x="1900" y="124"/>
                    </a:lnTo>
                    <a:lnTo>
                      <a:pt x="1950" y="154"/>
                    </a:lnTo>
                    <a:lnTo>
                      <a:pt x="2000" y="189"/>
                    </a:lnTo>
                    <a:lnTo>
                      <a:pt x="2050" y="230"/>
                    </a:lnTo>
                    <a:lnTo>
                      <a:pt x="2100" y="277"/>
                    </a:lnTo>
                    <a:lnTo>
                      <a:pt x="2150" y="330"/>
                    </a:lnTo>
                    <a:lnTo>
                      <a:pt x="2200" y="390"/>
                    </a:lnTo>
                    <a:lnTo>
                      <a:pt x="2250" y="457"/>
                    </a:lnTo>
                    <a:lnTo>
                      <a:pt x="2300" y="529"/>
                    </a:lnTo>
                    <a:lnTo>
                      <a:pt x="2349" y="608"/>
                    </a:lnTo>
                    <a:lnTo>
                      <a:pt x="2399" y="692"/>
                    </a:lnTo>
                    <a:lnTo>
                      <a:pt x="2449" y="781"/>
                    </a:lnTo>
                    <a:lnTo>
                      <a:pt x="2499" y="874"/>
                    </a:lnTo>
                    <a:lnTo>
                      <a:pt x="2549" y="971"/>
                    </a:lnTo>
                    <a:lnTo>
                      <a:pt x="2599" y="1071"/>
                    </a:lnTo>
                    <a:lnTo>
                      <a:pt x="2649" y="1173"/>
                    </a:lnTo>
                    <a:lnTo>
                      <a:pt x="2699" y="1277"/>
                    </a:lnTo>
                    <a:lnTo>
                      <a:pt x="2749" y="1383"/>
                    </a:lnTo>
                    <a:lnTo>
                      <a:pt x="2799" y="1489"/>
                    </a:lnTo>
                    <a:lnTo>
                      <a:pt x="2849" y="1596"/>
                    </a:lnTo>
                    <a:lnTo>
                      <a:pt x="2899" y="1703"/>
                    </a:lnTo>
                    <a:lnTo>
                      <a:pt x="2949" y="1810"/>
                    </a:lnTo>
                    <a:lnTo>
                      <a:pt x="2999" y="1915"/>
                    </a:lnTo>
                    <a:lnTo>
                      <a:pt x="3049" y="2015"/>
                    </a:lnTo>
                    <a:lnTo>
                      <a:pt x="3099" y="2110"/>
                    </a:lnTo>
                    <a:lnTo>
                      <a:pt x="3149" y="2196"/>
                    </a:lnTo>
                    <a:lnTo>
                      <a:pt x="3199" y="2269"/>
                    </a:lnTo>
                    <a:lnTo>
                      <a:pt x="3249" y="2325"/>
                    </a:lnTo>
                    <a:lnTo>
                      <a:pt x="3299" y="2362"/>
                    </a:lnTo>
                    <a:lnTo>
                      <a:pt x="3349" y="2375"/>
                    </a:lnTo>
                    <a:lnTo>
                      <a:pt x="3399" y="2361"/>
                    </a:lnTo>
                    <a:lnTo>
                      <a:pt x="3449" y="2319"/>
                    </a:lnTo>
                    <a:lnTo>
                      <a:pt x="3499" y="2249"/>
                    </a:lnTo>
                    <a:lnTo>
                      <a:pt x="3549" y="2150"/>
                    </a:lnTo>
                    <a:lnTo>
                      <a:pt x="3599" y="2026"/>
                    </a:lnTo>
                    <a:lnTo>
                      <a:pt x="3649" y="1880"/>
                    </a:lnTo>
                    <a:lnTo>
                      <a:pt x="3699" y="1718"/>
                    </a:lnTo>
                    <a:lnTo>
                      <a:pt x="3749" y="1544"/>
                    </a:lnTo>
                    <a:lnTo>
                      <a:pt x="3799" y="1365"/>
                    </a:lnTo>
                    <a:lnTo>
                      <a:pt x="3849" y="1187"/>
                    </a:lnTo>
                    <a:lnTo>
                      <a:pt x="3899" y="1015"/>
                    </a:lnTo>
                    <a:lnTo>
                      <a:pt x="3949" y="853"/>
                    </a:lnTo>
                    <a:lnTo>
                      <a:pt x="3999" y="704"/>
                    </a:lnTo>
                    <a:lnTo>
                      <a:pt x="4049" y="571"/>
                    </a:lnTo>
                    <a:lnTo>
                      <a:pt x="4099" y="456"/>
                    </a:lnTo>
                    <a:lnTo>
                      <a:pt x="4149" y="357"/>
                    </a:lnTo>
                    <a:lnTo>
                      <a:pt x="4199" y="275"/>
                    </a:lnTo>
                    <a:lnTo>
                      <a:pt x="4249" y="209"/>
                    </a:lnTo>
                    <a:lnTo>
                      <a:pt x="4299" y="155"/>
                    </a:lnTo>
                    <a:lnTo>
                      <a:pt x="4349" y="114"/>
                    </a:lnTo>
                    <a:lnTo>
                      <a:pt x="4399" y="82"/>
                    </a:lnTo>
                    <a:lnTo>
                      <a:pt x="4449" y="58"/>
                    </a:lnTo>
                    <a:lnTo>
                      <a:pt x="4499" y="41"/>
                    </a:lnTo>
                    <a:lnTo>
                      <a:pt x="4549" y="28"/>
                    </a:lnTo>
                    <a:lnTo>
                      <a:pt x="4599" y="19"/>
                    </a:lnTo>
                    <a:lnTo>
                      <a:pt x="4649" y="13"/>
                    </a:lnTo>
                    <a:lnTo>
                      <a:pt x="4699" y="8"/>
                    </a:lnTo>
                    <a:lnTo>
                      <a:pt x="4749" y="5"/>
                    </a:lnTo>
                    <a:lnTo>
                      <a:pt x="4799" y="3"/>
                    </a:lnTo>
                    <a:lnTo>
                      <a:pt x="4849" y="2"/>
                    </a:lnTo>
                    <a:lnTo>
                      <a:pt x="4899" y="1"/>
                    </a:lnTo>
                    <a:lnTo>
                      <a:pt x="4949" y="1"/>
                    </a:lnTo>
                    <a:lnTo>
                      <a:pt x="4999" y="0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206" name="Freeform 199"/>
              <p:cNvSpPr>
                <a:spLocks/>
              </p:cNvSpPr>
              <p:nvPr/>
            </p:nvSpPr>
            <p:spPr bwMode="auto">
              <a:xfrm flipV="1">
                <a:off x="3368675" y="3279776"/>
                <a:ext cx="4570413" cy="2667000"/>
              </a:xfrm>
              <a:custGeom>
                <a:avLst/>
                <a:gdLst>
                  <a:gd name="T0" fmla="*/ 17 w 4999"/>
                  <a:gd name="T1" fmla="*/ 1 h 2917"/>
                  <a:gd name="T2" fmla="*/ 50 w 4999"/>
                  <a:gd name="T3" fmla="*/ 1 h 2917"/>
                  <a:gd name="T4" fmla="*/ 83 w 4999"/>
                  <a:gd name="T5" fmla="*/ 2 h 2917"/>
                  <a:gd name="T6" fmla="*/ 116 w 4999"/>
                  <a:gd name="T7" fmla="*/ 5 h 2917"/>
                  <a:gd name="T8" fmla="*/ 149 w 4999"/>
                  <a:gd name="T9" fmla="*/ 12 h 2917"/>
                  <a:gd name="T10" fmla="*/ 183 w 4999"/>
                  <a:gd name="T11" fmla="*/ 26 h 2917"/>
                  <a:gd name="T12" fmla="*/ 215 w 4999"/>
                  <a:gd name="T13" fmla="*/ 54 h 2917"/>
                  <a:gd name="T14" fmla="*/ 249 w 4999"/>
                  <a:gd name="T15" fmla="*/ 102 h 2917"/>
                  <a:gd name="T16" fmla="*/ 282 w 4999"/>
                  <a:gd name="T17" fmla="*/ 179 h 2917"/>
                  <a:gd name="T18" fmla="*/ 315 w 4999"/>
                  <a:gd name="T19" fmla="*/ 289 h 2917"/>
                  <a:gd name="T20" fmla="*/ 348 w 4999"/>
                  <a:gd name="T21" fmla="*/ 431 h 2917"/>
                  <a:gd name="T22" fmla="*/ 381 w 4999"/>
                  <a:gd name="T23" fmla="*/ 593 h 2917"/>
                  <a:gd name="T24" fmla="*/ 415 w 4999"/>
                  <a:gd name="T25" fmla="*/ 754 h 2917"/>
                  <a:gd name="T26" fmla="*/ 447 w 4999"/>
                  <a:gd name="T27" fmla="*/ 884 h 2917"/>
                  <a:gd name="T28" fmla="*/ 481 w 4999"/>
                  <a:gd name="T29" fmla="*/ 958 h 2917"/>
                  <a:gd name="T30" fmla="*/ 514 w 4999"/>
                  <a:gd name="T31" fmla="*/ 958 h 2917"/>
                  <a:gd name="T32" fmla="*/ 547 w 4999"/>
                  <a:gd name="T33" fmla="*/ 884 h 2917"/>
                  <a:gd name="T34" fmla="*/ 581 w 4999"/>
                  <a:gd name="T35" fmla="*/ 754 h 2917"/>
                  <a:gd name="T36" fmla="*/ 613 w 4999"/>
                  <a:gd name="T37" fmla="*/ 593 h 2917"/>
                  <a:gd name="T38" fmla="*/ 647 w 4999"/>
                  <a:gd name="T39" fmla="*/ 431 h 2917"/>
                  <a:gd name="T40" fmla="*/ 680 w 4999"/>
                  <a:gd name="T41" fmla="*/ 289 h 2917"/>
                  <a:gd name="T42" fmla="*/ 713 w 4999"/>
                  <a:gd name="T43" fmla="*/ 179 h 2917"/>
                  <a:gd name="T44" fmla="*/ 746 w 4999"/>
                  <a:gd name="T45" fmla="*/ 102 h 2917"/>
                  <a:gd name="T46" fmla="*/ 779 w 4999"/>
                  <a:gd name="T47" fmla="*/ 54 h 2917"/>
                  <a:gd name="T48" fmla="*/ 812 w 4999"/>
                  <a:gd name="T49" fmla="*/ 26 h 2917"/>
                  <a:gd name="T50" fmla="*/ 845 w 4999"/>
                  <a:gd name="T51" fmla="*/ 12 h 2917"/>
                  <a:gd name="T52" fmla="*/ 879 w 4999"/>
                  <a:gd name="T53" fmla="*/ 5 h 2917"/>
                  <a:gd name="T54" fmla="*/ 912 w 4999"/>
                  <a:gd name="T55" fmla="*/ 2 h 2917"/>
                  <a:gd name="T56" fmla="*/ 945 w 4999"/>
                  <a:gd name="T57" fmla="*/ 1 h 2917"/>
                  <a:gd name="T58" fmla="*/ 978 w 4999"/>
                  <a:gd name="T59" fmla="*/ 1 h 2917"/>
                  <a:gd name="T60" fmla="*/ 1011 w 4999"/>
                  <a:gd name="T61" fmla="*/ 1 h 2917"/>
                  <a:gd name="T62" fmla="*/ 1045 w 4999"/>
                  <a:gd name="T63" fmla="*/ 1 h 2917"/>
                  <a:gd name="T64" fmla="*/ 1078 w 4999"/>
                  <a:gd name="T65" fmla="*/ 1 h 2917"/>
                  <a:gd name="T66" fmla="*/ 1111 w 4999"/>
                  <a:gd name="T67" fmla="*/ 1 h 2917"/>
                  <a:gd name="T68" fmla="*/ 1144 w 4999"/>
                  <a:gd name="T69" fmla="*/ 1 h 2917"/>
                  <a:gd name="T70" fmla="*/ 1177 w 4999"/>
                  <a:gd name="T71" fmla="*/ 1 h 2917"/>
                  <a:gd name="T72" fmla="*/ 1211 w 4999"/>
                  <a:gd name="T73" fmla="*/ 1 h 2917"/>
                  <a:gd name="T74" fmla="*/ 1243 w 4999"/>
                  <a:gd name="T75" fmla="*/ 1 h 2917"/>
                  <a:gd name="T76" fmla="*/ 1277 w 4999"/>
                  <a:gd name="T77" fmla="*/ 1 h 2917"/>
                  <a:gd name="T78" fmla="*/ 1310 w 4999"/>
                  <a:gd name="T79" fmla="*/ 1 h 2917"/>
                  <a:gd name="T80" fmla="*/ 1343 w 4999"/>
                  <a:gd name="T81" fmla="*/ 1 h 2917"/>
                  <a:gd name="T82" fmla="*/ 1376 w 4999"/>
                  <a:gd name="T83" fmla="*/ 1 h 2917"/>
                  <a:gd name="T84" fmla="*/ 1409 w 4999"/>
                  <a:gd name="T85" fmla="*/ 1 h 2917"/>
                  <a:gd name="T86" fmla="*/ 1443 w 4999"/>
                  <a:gd name="T87" fmla="*/ 1 h 2917"/>
                  <a:gd name="T88" fmla="*/ 1475 w 4999"/>
                  <a:gd name="T89" fmla="*/ 1 h 2917"/>
                  <a:gd name="T90" fmla="*/ 1509 w 4999"/>
                  <a:gd name="T91" fmla="*/ 0 h 2917"/>
                  <a:gd name="T92" fmla="*/ 1542 w 4999"/>
                  <a:gd name="T93" fmla="*/ 0 h 2917"/>
                  <a:gd name="T94" fmla="*/ 1575 w 4999"/>
                  <a:gd name="T95" fmla="*/ 0 h 2917"/>
                  <a:gd name="T96" fmla="*/ 1609 w 4999"/>
                  <a:gd name="T97" fmla="*/ 0 h 2917"/>
                  <a:gd name="T98" fmla="*/ 1641 w 4999"/>
                  <a:gd name="T99" fmla="*/ 0 h 291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999"/>
                  <a:gd name="T151" fmla="*/ 0 h 2917"/>
                  <a:gd name="T152" fmla="*/ 4999 w 4999"/>
                  <a:gd name="T153" fmla="*/ 2917 h 2917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999" h="2917">
                    <a:moveTo>
                      <a:pt x="0" y="1"/>
                    </a:moveTo>
                    <a:lnTo>
                      <a:pt x="50" y="1"/>
                    </a:lnTo>
                    <a:lnTo>
                      <a:pt x="100" y="2"/>
                    </a:lnTo>
                    <a:lnTo>
                      <a:pt x="150" y="2"/>
                    </a:lnTo>
                    <a:lnTo>
                      <a:pt x="200" y="4"/>
                    </a:lnTo>
                    <a:lnTo>
                      <a:pt x="250" y="6"/>
                    </a:lnTo>
                    <a:lnTo>
                      <a:pt x="300" y="10"/>
                    </a:lnTo>
                    <a:lnTo>
                      <a:pt x="350" y="15"/>
                    </a:lnTo>
                    <a:lnTo>
                      <a:pt x="400" y="24"/>
                    </a:lnTo>
                    <a:lnTo>
                      <a:pt x="450" y="36"/>
                    </a:lnTo>
                    <a:lnTo>
                      <a:pt x="500" y="54"/>
                    </a:lnTo>
                    <a:lnTo>
                      <a:pt x="550" y="79"/>
                    </a:lnTo>
                    <a:lnTo>
                      <a:pt x="600" y="115"/>
                    </a:lnTo>
                    <a:lnTo>
                      <a:pt x="650" y="163"/>
                    </a:lnTo>
                    <a:lnTo>
                      <a:pt x="700" y="226"/>
                    </a:lnTo>
                    <a:lnTo>
                      <a:pt x="750" y="308"/>
                    </a:lnTo>
                    <a:lnTo>
                      <a:pt x="800" y="411"/>
                    </a:lnTo>
                    <a:lnTo>
                      <a:pt x="850" y="539"/>
                    </a:lnTo>
                    <a:lnTo>
                      <a:pt x="900" y="692"/>
                    </a:lnTo>
                    <a:lnTo>
                      <a:pt x="950" y="870"/>
                    </a:lnTo>
                    <a:lnTo>
                      <a:pt x="1000" y="1073"/>
                    </a:lnTo>
                    <a:lnTo>
                      <a:pt x="1050" y="1298"/>
                    </a:lnTo>
                    <a:lnTo>
                      <a:pt x="1100" y="1538"/>
                    </a:lnTo>
                    <a:lnTo>
                      <a:pt x="1150" y="1787"/>
                    </a:lnTo>
                    <a:lnTo>
                      <a:pt x="1200" y="2035"/>
                    </a:lnTo>
                    <a:lnTo>
                      <a:pt x="1250" y="2272"/>
                    </a:lnTo>
                    <a:lnTo>
                      <a:pt x="1300" y="2486"/>
                    </a:lnTo>
                    <a:lnTo>
                      <a:pt x="1350" y="2666"/>
                    </a:lnTo>
                    <a:lnTo>
                      <a:pt x="1400" y="2803"/>
                    </a:lnTo>
                    <a:lnTo>
                      <a:pt x="1450" y="2888"/>
                    </a:lnTo>
                    <a:lnTo>
                      <a:pt x="1500" y="2917"/>
                    </a:lnTo>
                    <a:lnTo>
                      <a:pt x="1550" y="2888"/>
                    </a:lnTo>
                    <a:lnTo>
                      <a:pt x="1600" y="2803"/>
                    </a:lnTo>
                    <a:lnTo>
                      <a:pt x="1650" y="2666"/>
                    </a:lnTo>
                    <a:lnTo>
                      <a:pt x="1700" y="2486"/>
                    </a:lnTo>
                    <a:lnTo>
                      <a:pt x="1750" y="2272"/>
                    </a:lnTo>
                    <a:lnTo>
                      <a:pt x="1800" y="2035"/>
                    </a:lnTo>
                    <a:lnTo>
                      <a:pt x="1850" y="1787"/>
                    </a:lnTo>
                    <a:lnTo>
                      <a:pt x="1900" y="1538"/>
                    </a:lnTo>
                    <a:lnTo>
                      <a:pt x="1950" y="1298"/>
                    </a:lnTo>
                    <a:lnTo>
                      <a:pt x="2000" y="1073"/>
                    </a:lnTo>
                    <a:lnTo>
                      <a:pt x="2050" y="870"/>
                    </a:lnTo>
                    <a:lnTo>
                      <a:pt x="2100" y="692"/>
                    </a:lnTo>
                    <a:lnTo>
                      <a:pt x="2150" y="539"/>
                    </a:lnTo>
                    <a:lnTo>
                      <a:pt x="2200" y="411"/>
                    </a:lnTo>
                    <a:lnTo>
                      <a:pt x="2250" y="308"/>
                    </a:lnTo>
                    <a:lnTo>
                      <a:pt x="2300" y="226"/>
                    </a:lnTo>
                    <a:lnTo>
                      <a:pt x="2349" y="163"/>
                    </a:lnTo>
                    <a:lnTo>
                      <a:pt x="2399" y="115"/>
                    </a:lnTo>
                    <a:lnTo>
                      <a:pt x="2449" y="79"/>
                    </a:lnTo>
                    <a:lnTo>
                      <a:pt x="2499" y="54"/>
                    </a:lnTo>
                    <a:lnTo>
                      <a:pt x="2549" y="36"/>
                    </a:lnTo>
                    <a:lnTo>
                      <a:pt x="2599" y="24"/>
                    </a:lnTo>
                    <a:lnTo>
                      <a:pt x="2649" y="15"/>
                    </a:lnTo>
                    <a:lnTo>
                      <a:pt x="2699" y="10"/>
                    </a:lnTo>
                    <a:lnTo>
                      <a:pt x="2749" y="6"/>
                    </a:lnTo>
                    <a:lnTo>
                      <a:pt x="2799" y="4"/>
                    </a:lnTo>
                    <a:lnTo>
                      <a:pt x="2849" y="2"/>
                    </a:lnTo>
                    <a:lnTo>
                      <a:pt x="2899" y="2"/>
                    </a:lnTo>
                    <a:lnTo>
                      <a:pt x="2949" y="1"/>
                    </a:lnTo>
                    <a:lnTo>
                      <a:pt x="2999" y="1"/>
                    </a:lnTo>
                    <a:lnTo>
                      <a:pt x="3049" y="1"/>
                    </a:lnTo>
                    <a:lnTo>
                      <a:pt x="3099" y="1"/>
                    </a:lnTo>
                    <a:lnTo>
                      <a:pt x="3149" y="1"/>
                    </a:lnTo>
                    <a:lnTo>
                      <a:pt x="3199" y="1"/>
                    </a:lnTo>
                    <a:lnTo>
                      <a:pt x="3249" y="1"/>
                    </a:lnTo>
                    <a:lnTo>
                      <a:pt x="3299" y="1"/>
                    </a:lnTo>
                    <a:lnTo>
                      <a:pt x="3349" y="1"/>
                    </a:lnTo>
                    <a:lnTo>
                      <a:pt x="3399" y="1"/>
                    </a:lnTo>
                    <a:lnTo>
                      <a:pt x="3449" y="1"/>
                    </a:lnTo>
                    <a:lnTo>
                      <a:pt x="3499" y="1"/>
                    </a:lnTo>
                    <a:lnTo>
                      <a:pt x="3549" y="1"/>
                    </a:lnTo>
                    <a:lnTo>
                      <a:pt x="3599" y="1"/>
                    </a:lnTo>
                    <a:lnTo>
                      <a:pt x="3649" y="1"/>
                    </a:lnTo>
                    <a:lnTo>
                      <a:pt x="3699" y="1"/>
                    </a:lnTo>
                    <a:lnTo>
                      <a:pt x="3749" y="1"/>
                    </a:lnTo>
                    <a:lnTo>
                      <a:pt x="3799" y="1"/>
                    </a:lnTo>
                    <a:lnTo>
                      <a:pt x="3849" y="1"/>
                    </a:lnTo>
                    <a:lnTo>
                      <a:pt x="3899" y="1"/>
                    </a:lnTo>
                    <a:lnTo>
                      <a:pt x="3949" y="1"/>
                    </a:lnTo>
                    <a:lnTo>
                      <a:pt x="3999" y="1"/>
                    </a:lnTo>
                    <a:lnTo>
                      <a:pt x="4049" y="1"/>
                    </a:lnTo>
                    <a:lnTo>
                      <a:pt x="4099" y="1"/>
                    </a:lnTo>
                    <a:lnTo>
                      <a:pt x="4149" y="1"/>
                    </a:lnTo>
                    <a:lnTo>
                      <a:pt x="4199" y="1"/>
                    </a:lnTo>
                    <a:lnTo>
                      <a:pt x="4249" y="1"/>
                    </a:lnTo>
                    <a:lnTo>
                      <a:pt x="4299" y="1"/>
                    </a:lnTo>
                    <a:lnTo>
                      <a:pt x="4349" y="1"/>
                    </a:lnTo>
                    <a:lnTo>
                      <a:pt x="4399" y="1"/>
                    </a:lnTo>
                    <a:lnTo>
                      <a:pt x="4449" y="1"/>
                    </a:lnTo>
                    <a:lnTo>
                      <a:pt x="4499" y="1"/>
                    </a:lnTo>
                    <a:lnTo>
                      <a:pt x="4549" y="0"/>
                    </a:lnTo>
                    <a:lnTo>
                      <a:pt x="4599" y="0"/>
                    </a:lnTo>
                    <a:lnTo>
                      <a:pt x="4649" y="0"/>
                    </a:lnTo>
                    <a:lnTo>
                      <a:pt x="4699" y="0"/>
                    </a:lnTo>
                    <a:lnTo>
                      <a:pt x="4749" y="0"/>
                    </a:lnTo>
                    <a:lnTo>
                      <a:pt x="4799" y="0"/>
                    </a:lnTo>
                    <a:lnTo>
                      <a:pt x="4849" y="0"/>
                    </a:lnTo>
                    <a:lnTo>
                      <a:pt x="4899" y="0"/>
                    </a:lnTo>
                    <a:lnTo>
                      <a:pt x="4949" y="0"/>
                    </a:lnTo>
                    <a:lnTo>
                      <a:pt x="4999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</p:grpSp>
        <p:sp>
          <p:nvSpPr>
            <p:cNvPr id="209" name="Line 17"/>
            <p:cNvSpPr>
              <a:spLocks noChangeShapeType="1"/>
            </p:cNvSpPr>
            <p:nvPr/>
          </p:nvSpPr>
          <p:spPr bwMode="auto">
            <a:xfrm>
              <a:off x="6732000" y="1800109"/>
              <a:ext cx="1044000" cy="53934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pic>
        <p:nvPicPr>
          <p:cNvPr id="5" name="Obráze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957" y="1478986"/>
            <a:ext cx="358425" cy="34883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957" y="1859033"/>
            <a:ext cx="836325" cy="338867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3737" y="2283098"/>
            <a:ext cx="756675" cy="378733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8382" y="2657318"/>
            <a:ext cx="1831950" cy="438533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2570" y="3398735"/>
            <a:ext cx="477900" cy="358800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8490" y="4259848"/>
            <a:ext cx="2429325" cy="827233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1904" y="5929421"/>
            <a:ext cx="2429325" cy="797333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34176" y="2624451"/>
            <a:ext cx="796500" cy="358800"/>
          </a:xfrm>
          <a:prstGeom prst="rect">
            <a:avLst/>
          </a:prstGeom>
        </p:spPr>
      </p:pic>
      <p:pic>
        <p:nvPicPr>
          <p:cNvPr id="210" name="Obrázek 20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95643" y="3093951"/>
            <a:ext cx="796500" cy="338867"/>
          </a:xfrm>
          <a:prstGeom prst="rect">
            <a:avLst/>
          </a:prstGeom>
        </p:spPr>
      </p:pic>
      <p:sp>
        <p:nvSpPr>
          <p:cNvPr id="221" name="Obdélník 220"/>
          <p:cNvSpPr/>
          <p:nvPr/>
        </p:nvSpPr>
        <p:spPr bwMode="auto">
          <a:xfrm>
            <a:off x="720000" y="3954243"/>
            <a:ext cx="3115729" cy="314265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Testování hypotéz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TextovéPole 369"/>
          <p:cNvSpPr txBox="1"/>
          <p:nvPr/>
        </p:nvSpPr>
        <p:spPr bwMode="auto">
          <a:xfrm>
            <a:off x="720000" y="1464584"/>
            <a:ext cx="9360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křemen vs. opál</a:t>
            </a: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opál		</a:t>
            </a:r>
            <a:r>
              <a:rPr lang="cs-CZ" altLang="cs-CZ" i="1" dirty="0" smtClean="0">
                <a:latin typeface="Symbol" panose="05050102010706020507" pitchFamily="18" charset="2"/>
              </a:rPr>
              <a:t>r</a:t>
            </a:r>
            <a:r>
              <a:rPr lang="cs-CZ" alt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altLang="cs-CZ" dirty="0"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cs-CZ" alt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2.2 ± 0.2) </a:t>
            </a:r>
            <a:r>
              <a:rPr lang="cs-CZ" altLang="cs-CZ" dirty="0">
                <a:latin typeface="Arial" panose="020B0604020202020204" pitchFamily="34" charset="0"/>
                <a:cs typeface="Arial" panose="020B0604020202020204" pitchFamily="34" charset="0"/>
              </a:rPr>
              <a:t>g cm</a:t>
            </a:r>
            <a:r>
              <a:rPr lang="cs-CZ" altLang="cs-CZ" baseline="300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křemen	</a:t>
            </a:r>
            <a:r>
              <a:rPr lang="cs-CZ" altLang="cs-CZ" i="1" dirty="0" smtClean="0">
                <a:latin typeface="Symbol" panose="05050102010706020507" pitchFamily="18" charset="2"/>
              </a:rPr>
              <a:t>r</a:t>
            </a:r>
            <a:r>
              <a:rPr lang="cs-CZ" alt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altLang="cs-CZ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cs-CZ" alt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(2.6</a:t>
            </a:r>
            <a:r>
              <a:rPr lang="cs-CZ" altLang="cs-CZ" dirty="0">
                <a:latin typeface="Arial" panose="020B0604020202020204" pitchFamily="34" charset="0"/>
                <a:cs typeface="Arial" panose="020B0604020202020204" pitchFamily="34" charset="0"/>
              </a:rPr>
              <a:t> ± 0.2</a:t>
            </a:r>
            <a:r>
              <a:rPr lang="cs-CZ" alt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cs-CZ" altLang="cs-CZ" dirty="0">
                <a:latin typeface="Arial" panose="020B0604020202020204" pitchFamily="34" charset="0"/>
                <a:cs typeface="Arial" panose="020B0604020202020204" pitchFamily="34" charset="0"/>
              </a:rPr>
              <a:t>g cm</a:t>
            </a:r>
            <a:r>
              <a:rPr lang="cs-CZ" altLang="cs-CZ" baseline="300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cs-CZ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opál: </a:t>
            </a:r>
            <a:r>
              <a:rPr lang="cs-CZ" altLang="cs-CZ" i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r</a:t>
            </a:r>
            <a:r>
              <a:rPr lang="en-US" altLang="cs-CZ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2.5</a:t>
            </a:r>
            <a:r>
              <a:rPr lang="cs-CZ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 cm</a:t>
            </a:r>
            <a:r>
              <a:rPr lang="en-US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en-US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 smtClean="0">
                <a:solidFill>
                  <a:srgbClr val="0000FF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6.7%, </a:t>
            </a:r>
            <a:r>
              <a:rPr lang="en-US" dirty="0" smtClean="0">
                <a:solidFill>
                  <a:srgbClr val="0000FF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30.6%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opál: </a:t>
            </a:r>
            <a:r>
              <a:rPr lang="cs-CZ" altLang="cs-CZ" i="1" dirty="0">
                <a:latin typeface="Symbol" panose="05050102010706020507" pitchFamily="18" charset="2"/>
              </a:rPr>
              <a:t>r</a:t>
            </a:r>
            <a:r>
              <a:rPr lang="en-US" alt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 cm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10.6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%, </a:t>
            </a:r>
            <a:r>
              <a:rPr lang="en-US" dirty="0"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22.7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grpSp>
        <p:nvGrpSpPr>
          <p:cNvPr id="4" name="Skupina 3"/>
          <p:cNvGrpSpPr>
            <a:grpSpLocks noChangeAspect="1"/>
          </p:cNvGrpSpPr>
          <p:nvPr/>
        </p:nvGrpSpPr>
        <p:grpSpPr>
          <a:xfrm>
            <a:off x="5040000" y="1440000"/>
            <a:ext cx="5400000" cy="4157269"/>
            <a:chOff x="3949700" y="1755775"/>
            <a:chExt cx="4814888" cy="3706813"/>
          </a:xfrm>
        </p:grpSpPr>
        <p:grpSp>
          <p:nvGrpSpPr>
            <p:cNvPr id="204" name="Group 8"/>
            <p:cNvGrpSpPr>
              <a:grpSpLocks/>
            </p:cNvGrpSpPr>
            <p:nvPr/>
          </p:nvGrpSpPr>
          <p:grpSpPr bwMode="auto">
            <a:xfrm>
              <a:off x="4191000" y="1981200"/>
              <a:ext cx="4570413" cy="2560638"/>
              <a:chOff x="2640" y="1248"/>
              <a:chExt cx="2879" cy="1613"/>
            </a:xfrm>
          </p:grpSpPr>
          <p:sp>
            <p:nvSpPr>
              <p:cNvPr id="205" name="Freeform 9"/>
              <p:cNvSpPr>
                <a:spLocks/>
              </p:cNvSpPr>
              <p:nvPr/>
            </p:nvSpPr>
            <p:spPr bwMode="auto">
              <a:xfrm flipV="1">
                <a:off x="2640" y="1496"/>
                <a:ext cx="2879" cy="1365"/>
              </a:xfrm>
              <a:custGeom>
                <a:avLst/>
                <a:gdLst>
                  <a:gd name="T0" fmla="*/ 25 w 4999"/>
                  <a:gd name="T1" fmla="*/ 3 h 2368"/>
                  <a:gd name="T2" fmla="*/ 58 w 4999"/>
                  <a:gd name="T3" fmla="*/ 6 h 2368"/>
                  <a:gd name="T4" fmla="*/ 91 w 4999"/>
                  <a:gd name="T5" fmla="*/ 10 h 2368"/>
                  <a:gd name="T6" fmla="*/ 124 w 4999"/>
                  <a:gd name="T7" fmla="*/ 18 h 2368"/>
                  <a:gd name="T8" fmla="*/ 158 w 4999"/>
                  <a:gd name="T9" fmla="*/ 31 h 2368"/>
                  <a:gd name="T10" fmla="*/ 191 w 4999"/>
                  <a:gd name="T11" fmla="*/ 50 h 2368"/>
                  <a:gd name="T12" fmla="*/ 224 w 4999"/>
                  <a:gd name="T13" fmla="*/ 78 h 2368"/>
                  <a:gd name="T14" fmla="*/ 257 w 4999"/>
                  <a:gd name="T15" fmla="*/ 118 h 2368"/>
                  <a:gd name="T16" fmla="*/ 290 w 4999"/>
                  <a:gd name="T17" fmla="*/ 170 h 2368"/>
                  <a:gd name="T18" fmla="*/ 324 w 4999"/>
                  <a:gd name="T19" fmla="*/ 236 h 2368"/>
                  <a:gd name="T20" fmla="*/ 356 w 4999"/>
                  <a:gd name="T21" fmla="*/ 316 h 2368"/>
                  <a:gd name="T22" fmla="*/ 390 w 4999"/>
                  <a:gd name="T23" fmla="*/ 406 h 2368"/>
                  <a:gd name="T24" fmla="*/ 423 w 4999"/>
                  <a:gd name="T25" fmla="*/ 501 h 2368"/>
                  <a:gd name="T26" fmla="*/ 456 w 4999"/>
                  <a:gd name="T27" fmla="*/ 594 h 2368"/>
                  <a:gd name="T28" fmla="*/ 489 w 4999"/>
                  <a:gd name="T29" fmla="*/ 676 h 2368"/>
                  <a:gd name="T30" fmla="*/ 522 w 4999"/>
                  <a:gd name="T31" fmla="*/ 740 h 2368"/>
                  <a:gd name="T32" fmla="*/ 555 w 4999"/>
                  <a:gd name="T33" fmla="*/ 778 h 2368"/>
                  <a:gd name="T34" fmla="*/ 589 w 4999"/>
                  <a:gd name="T35" fmla="*/ 786 h 2368"/>
                  <a:gd name="T36" fmla="*/ 621 w 4999"/>
                  <a:gd name="T37" fmla="*/ 763 h 2368"/>
                  <a:gd name="T38" fmla="*/ 655 w 4999"/>
                  <a:gd name="T39" fmla="*/ 711 h 2368"/>
                  <a:gd name="T40" fmla="*/ 688 w 4999"/>
                  <a:gd name="T41" fmla="*/ 637 h 2368"/>
                  <a:gd name="T42" fmla="*/ 721 w 4999"/>
                  <a:gd name="T43" fmla="*/ 548 h 2368"/>
                  <a:gd name="T44" fmla="*/ 754 w 4999"/>
                  <a:gd name="T45" fmla="*/ 453 h 2368"/>
                  <a:gd name="T46" fmla="*/ 787 w 4999"/>
                  <a:gd name="T47" fmla="*/ 360 h 2368"/>
                  <a:gd name="T48" fmla="*/ 821 w 4999"/>
                  <a:gd name="T49" fmla="*/ 275 h 2368"/>
                  <a:gd name="T50" fmla="*/ 854 w 4999"/>
                  <a:gd name="T51" fmla="*/ 202 h 2368"/>
                  <a:gd name="T52" fmla="*/ 887 w 4999"/>
                  <a:gd name="T53" fmla="*/ 142 h 2368"/>
                  <a:gd name="T54" fmla="*/ 920 w 4999"/>
                  <a:gd name="T55" fmla="*/ 96 h 2368"/>
                  <a:gd name="T56" fmla="*/ 953 w 4999"/>
                  <a:gd name="T57" fmla="*/ 63 h 2368"/>
                  <a:gd name="T58" fmla="*/ 987 w 4999"/>
                  <a:gd name="T59" fmla="*/ 39 h 2368"/>
                  <a:gd name="T60" fmla="*/ 1019 w 4999"/>
                  <a:gd name="T61" fmla="*/ 24 h 2368"/>
                  <a:gd name="T62" fmla="*/ 1053 w 4999"/>
                  <a:gd name="T63" fmla="*/ 14 h 2368"/>
                  <a:gd name="T64" fmla="*/ 1086 w 4999"/>
                  <a:gd name="T65" fmla="*/ 7 h 2368"/>
                  <a:gd name="T66" fmla="*/ 1119 w 4999"/>
                  <a:gd name="T67" fmla="*/ 4 h 2368"/>
                  <a:gd name="T68" fmla="*/ 1152 w 4999"/>
                  <a:gd name="T69" fmla="*/ 2 h 2368"/>
                  <a:gd name="T70" fmla="*/ 1185 w 4999"/>
                  <a:gd name="T71" fmla="*/ 1 h 2368"/>
                  <a:gd name="T72" fmla="*/ 1219 w 4999"/>
                  <a:gd name="T73" fmla="*/ 1 h 2368"/>
                  <a:gd name="T74" fmla="*/ 1252 w 4999"/>
                  <a:gd name="T75" fmla="*/ 1 h 2368"/>
                  <a:gd name="T76" fmla="*/ 1285 w 4999"/>
                  <a:gd name="T77" fmla="*/ 1 h 2368"/>
                  <a:gd name="T78" fmla="*/ 1318 w 4999"/>
                  <a:gd name="T79" fmla="*/ 1 h 2368"/>
                  <a:gd name="T80" fmla="*/ 1351 w 4999"/>
                  <a:gd name="T81" fmla="*/ 0 h 2368"/>
                  <a:gd name="T82" fmla="*/ 1385 w 4999"/>
                  <a:gd name="T83" fmla="*/ 0 h 2368"/>
                  <a:gd name="T84" fmla="*/ 1417 w 4999"/>
                  <a:gd name="T85" fmla="*/ 0 h 2368"/>
                  <a:gd name="T86" fmla="*/ 1451 w 4999"/>
                  <a:gd name="T87" fmla="*/ 0 h 2368"/>
                  <a:gd name="T88" fmla="*/ 1484 w 4999"/>
                  <a:gd name="T89" fmla="*/ 0 h 2368"/>
                  <a:gd name="T90" fmla="*/ 1517 w 4999"/>
                  <a:gd name="T91" fmla="*/ 0 h 2368"/>
                  <a:gd name="T92" fmla="*/ 1550 w 4999"/>
                  <a:gd name="T93" fmla="*/ 0 h 2368"/>
                  <a:gd name="T94" fmla="*/ 1583 w 4999"/>
                  <a:gd name="T95" fmla="*/ 0 h 2368"/>
                  <a:gd name="T96" fmla="*/ 1617 w 4999"/>
                  <a:gd name="T97" fmla="*/ 0 h 2368"/>
                  <a:gd name="T98" fmla="*/ 1650 w 4999"/>
                  <a:gd name="T99" fmla="*/ 0 h 236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999"/>
                  <a:gd name="T151" fmla="*/ 0 h 2368"/>
                  <a:gd name="T152" fmla="*/ 4999 w 4999"/>
                  <a:gd name="T153" fmla="*/ 2368 h 236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999" h="2368">
                    <a:moveTo>
                      <a:pt x="0" y="6"/>
                    </a:moveTo>
                    <a:lnTo>
                      <a:pt x="25" y="7"/>
                    </a:lnTo>
                    <a:lnTo>
                      <a:pt x="50" y="8"/>
                    </a:lnTo>
                    <a:lnTo>
                      <a:pt x="75" y="9"/>
                    </a:lnTo>
                    <a:lnTo>
                      <a:pt x="100" y="11"/>
                    </a:lnTo>
                    <a:lnTo>
                      <a:pt x="125" y="12"/>
                    </a:lnTo>
                    <a:lnTo>
                      <a:pt x="150" y="15"/>
                    </a:lnTo>
                    <a:lnTo>
                      <a:pt x="175" y="17"/>
                    </a:lnTo>
                    <a:lnTo>
                      <a:pt x="200" y="20"/>
                    </a:lnTo>
                    <a:lnTo>
                      <a:pt x="225" y="23"/>
                    </a:lnTo>
                    <a:lnTo>
                      <a:pt x="250" y="27"/>
                    </a:lnTo>
                    <a:lnTo>
                      <a:pt x="275" y="31"/>
                    </a:lnTo>
                    <a:lnTo>
                      <a:pt x="300" y="36"/>
                    </a:lnTo>
                    <a:lnTo>
                      <a:pt x="325" y="41"/>
                    </a:lnTo>
                    <a:lnTo>
                      <a:pt x="350" y="47"/>
                    </a:lnTo>
                    <a:lnTo>
                      <a:pt x="375" y="54"/>
                    </a:lnTo>
                    <a:lnTo>
                      <a:pt x="400" y="62"/>
                    </a:lnTo>
                    <a:lnTo>
                      <a:pt x="425" y="71"/>
                    </a:lnTo>
                    <a:lnTo>
                      <a:pt x="450" y="81"/>
                    </a:lnTo>
                    <a:lnTo>
                      <a:pt x="475" y="92"/>
                    </a:lnTo>
                    <a:lnTo>
                      <a:pt x="500" y="104"/>
                    </a:lnTo>
                    <a:lnTo>
                      <a:pt x="525" y="118"/>
                    </a:lnTo>
                    <a:lnTo>
                      <a:pt x="550" y="133"/>
                    </a:lnTo>
                    <a:lnTo>
                      <a:pt x="575" y="150"/>
                    </a:lnTo>
                    <a:lnTo>
                      <a:pt x="600" y="168"/>
                    </a:lnTo>
                    <a:lnTo>
                      <a:pt x="625" y="189"/>
                    </a:lnTo>
                    <a:lnTo>
                      <a:pt x="650" y="211"/>
                    </a:lnTo>
                    <a:lnTo>
                      <a:pt x="675" y="235"/>
                    </a:lnTo>
                    <a:lnTo>
                      <a:pt x="700" y="261"/>
                    </a:lnTo>
                    <a:lnTo>
                      <a:pt x="725" y="290"/>
                    </a:lnTo>
                    <a:lnTo>
                      <a:pt x="750" y="321"/>
                    </a:lnTo>
                    <a:lnTo>
                      <a:pt x="775" y="354"/>
                    </a:lnTo>
                    <a:lnTo>
                      <a:pt x="800" y="390"/>
                    </a:lnTo>
                    <a:lnTo>
                      <a:pt x="825" y="428"/>
                    </a:lnTo>
                    <a:lnTo>
                      <a:pt x="850" y="469"/>
                    </a:lnTo>
                    <a:lnTo>
                      <a:pt x="875" y="512"/>
                    </a:lnTo>
                    <a:lnTo>
                      <a:pt x="900" y="558"/>
                    </a:lnTo>
                    <a:lnTo>
                      <a:pt x="925" y="607"/>
                    </a:lnTo>
                    <a:lnTo>
                      <a:pt x="950" y="659"/>
                    </a:lnTo>
                    <a:lnTo>
                      <a:pt x="975" y="712"/>
                    </a:lnTo>
                    <a:lnTo>
                      <a:pt x="1000" y="769"/>
                    </a:lnTo>
                    <a:lnTo>
                      <a:pt x="1025" y="828"/>
                    </a:lnTo>
                    <a:lnTo>
                      <a:pt x="1050" y="889"/>
                    </a:lnTo>
                    <a:lnTo>
                      <a:pt x="1075" y="952"/>
                    </a:lnTo>
                    <a:lnTo>
                      <a:pt x="1100" y="1017"/>
                    </a:lnTo>
                    <a:lnTo>
                      <a:pt x="1125" y="1084"/>
                    </a:lnTo>
                    <a:lnTo>
                      <a:pt x="1150" y="1153"/>
                    </a:lnTo>
                    <a:lnTo>
                      <a:pt x="1175" y="1222"/>
                    </a:lnTo>
                    <a:lnTo>
                      <a:pt x="1200" y="1293"/>
                    </a:lnTo>
                    <a:lnTo>
                      <a:pt x="1225" y="1364"/>
                    </a:lnTo>
                    <a:lnTo>
                      <a:pt x="1250" y="1436"/>
                    </a:lnTo>
                    <a:lnTo>
                      <a:pt x="1275" y="1508"/>
                    </a:lnTo>
                    <a:lnTo>
                      <a:pt x="1300" y="1579"/>
                    </a:lnTo>
                    <a:lnTo>
                      <a:pt x="1325" y="1650"/>
                    </a:lnTo>
                    <a:lnTo>
                      <a:pt x="1350" y="1719"/>
                    </a:lnTo>
                    <a:lnTo>
                      <a:pt x="1374" y="1787"/>
                    </a:lnTo>
                    <a:lnTo>
                      <a:pt x="1399" y="1853"/>
                    </a:lnTo>
                    <a:lnTo>
                      <a:pt x="1424" y="1917"/>
                    </a:lnTo>
                    <a:lnTo>
                      <a:pt x="1449" y="1978"/>
                    </a:lnTo>
                    <a:lnTo>
                      <a:pt x="1474" y="2035"/>
                    </a:lnTo>
                    <a:lnTo>
                      <a:pt x="1499" y="2089"/>
                    </a:lnTo>
                    <a:lnTo>
                      <a:pt x="1524" y="2140"/>
                    </a:lnTo>
                    <a:lnTo>
                      <a:pt x="1549" y="2186"/>
                    </a:lnTo>
                    <a:lnTo>
                      <a:pt x="1574" y="2227"/>
                    </a:lnTo>
                    <a:lnTo>
                      <a:pt x="1599" y="2263"/>
                    </a:lnTo>
                    <a:lnTo>
                      <a:pt x="1624" y="2295"/>
                    </a:lnTo>
                    <a:lnTo>
                      <a:pt x="1649" y="2321"/>
                    </a:lnTo>
                    <a:lnTo>
                      <a:pt x="1674" y="2341"/>
                    </a:lnTo>
                    <a:lnTo>
                      <a:pt x="1699" y="2356"/>
                    </a:lnTo>
                    <a:lnTo>
                      <a:pt x="1724" y="2365"/>
                    </a:lnTo>
                    <a:lnTo>
                      <a:pt x="1749" y="2368"/>
                    </a:lnTo>
                    <a:lnTo>
                      <a:pt x="1774" y="2365"/>
                    </a:lnTo>
                    <a:lnTo>
                      <a:pt x="1799" y="2356"/>
                    </a:lnTo>
                    <a:lnTo>
                      <a:pt x="1824" y="2341"/>
                    </a:lnTo>
                    <a:lnTo>
                      <a:pt x="1849" y="2321"/>
                    </a:lnTo>
                    <a:lnTo>
                      <a:pt x="1874" y="2295"/>
                    </a:lnTo>
                    <a:lnTo>
                      <a:pt x="1899" y="2263"/>
                    </a:lnTo>
                    <a:lnTo>
                      <a:pt x="1924" y="2227"/>
                    </a:lnTo>
                    <a:lnTo>
                      <a:pt x="1949" y="2186"/>
                    </a:lnTo>
                    <a:lnTo>
                      <a:pt x="1974" y="2140"/>
                    </a:lnTo>
                    <a:lnTo>
                      <a:pt x="1999" y="2089"/>
                    </a:lnTo>
                    <a:lnTo>
                      <a:pt x="2024" y="2035"/>
                    </a:lnTo>
                    <a:lnTo>
                      <a:pt x="2049" y="1978"/>
                    </a:lnTo>
                    <a:lnTo>
                      <a:pt x="2074" y="1917"/>
                    </a:lnTo>
                    <a:lnTo>
                      <a:pt x="2099" y="1853"/>
                    </a:lnTo>
                    <a:lnTo>
                      <a:pt x="2124" y="1787"/>
                    </a:lnTo>
                    <a:lnTo>
                      <a:pt x="2149" y="1719"/>
                    </a:lnTo>
                    <a:lnTo>
                      <a:pt x="2174" y="1650"/>
                    </a:lnTo>
                    <a:lnTo>
                      <a:pt x="2199" y="1579"/>
                    </a:lnTo>
                    <a:lnTo>
                      <a:pt x="2224" y="1508"/>
                    </a:lnTo>
                    <a:lnTo>
                      <a:pt x="2249" y="1436"/>
                    </a:lnTo>
                    <a:lnTo>
                      <a:pt x="2274" y="1364"/>
                    </a:lnTo>
                    <a:lnTo>
                      <a:pt x="2299" y="1293"/>
                    </a:lnTo>
                    <a:lnTo>
                      <a:pt x="2324" y="1222"/>
                    </a:lnTo>
                    <a:lnTo>
                      <a:pt x="2349" y="1153"/>
                    </a:lnTo>
                    <a:lnTo>
                      <a:pt x="2374" y="1084"/>
                    </a:lnTo>
                    <a:lnTo>
                      <a:pt x="2399" y="1017"/>
                    </a:lnTo>
                    <a:lnTo>
                      <a:pt x="2424" y="952"/>
                    </a:lnTo>
                    <a:lnTo>
                      <a:pt x="2449" y="889"/>
                    </a:lnTo>
                    <a:lnTo>
                      <a:pt x="2474" y="828"/>
                    </a:lnTo>
                    <a:lnTo>
                      <a:pt x="2499" y="769"/>
                    </a:lnTo>
                    <a:lnTo>
                      <a:pt x="2524" y="712"/>
                    </a:lnTo>
                    <a:lnTo>
                      <a:pt x="2549" y="659"/>
                    </a:lnTo>
                    <a:lnTo>
                      <a:pt x="2574" y="607"/>
                    </a:lnTo>
                    <a:lnTo>
                      <a:pt x="2599" y="558"/>
                    </a:lnTo>
                    <a:lnTo>
                      <a:pt x="2624" y="512"/>
                    </a:lnTo>
                    <a:lnTo>
                      <a:pt x="2649" y="469"/>
                    </a:lnTo>
                    <a:lnTo>
                      <a:pt x="2674" y="428"/>
                    </a:lnTo>
                    <a:lnTo>
                      <a:pt x="2699" y="390"/>
                    </a:lnTo>
                    <a:lnTo>
                      <a:pt x="2724" y="354"/>
                    </a:lnTo>
                    <a:lnTo>
                      <a:pt x="2749" y="321"/>
                    </a:lnTo>
                    <a:lnTo>
                      <a:pt x="2774" y="290"/>
                    </a:lnTo>
                    <a:lnTo>
                      <a:pt x="2799" y="261"/>
                    </a:lnTo>
                    <a:lnTo>
                      <a:pt x="2824" y="235"/>
                    </a:lnTo>
                    <a:lnTo>
                      <a:pt x="2849" y="211"/>
                    </a:lnTo>
                    <a:lnTo>
                      <a:pt x="2874" y="189"/>
                    </a:lnTo>
                    <a:lnTo>
                      <a:pt x="2899" y="168"/>
                    </a:lnTo>
                    <a:lnTo>
                      <a:pt x="2924" y="150"/>
                    </a:lnTo>
                    <a:lnTo>
                      <a:pt x="2949" y="133"/>
                    </a:lnTo>
                    <a:lnTo>
                      <a:pt x="2974" y="118"/>
                    </a:lnTo>
                    <a:lnTo>
                      <a:pt x="2999" y="104"/>
                    </a:lnTo>
                    <a:lnTo>
                      <a:pt x="3024" y="92"/>
                    </a:lnTo>
                    <a:lnTo>
                      <a:pt x="3049" y="81"/>
                    </a:lnTo>
                    <a:lnTo>
                      <a:pt x="3074" y="71"/>
                    </a:lnTo>
                    <a:lnTo>
                      <a:pt x="3099" y="62"/>
                    </a:lnTo>
                    <a:lnTo>
                      <a:pt x="3124" y="54"/>
                    </a:lnTo>
                    <a:lnTo>
                      <a:pt x="3149" y="47"/>
                    </a:lnTo>
                    <a:lnTo>
                      <a:pt x="3174" y="41"/>
                    </a:lnTo>
                    <a:lnTo>
                      <a:pt x="3199" y="36"/>
                    </a:lnTo>
                    <a:lnTo>
                      <a:pt x="3224" y="31"/>
                    </a:lnTo>
                    <a:lnTo>
                      <a:pt x="3249" y="27"/>
                    </a:lnTo>
                    <a:lnTo>
                      <a:pt x="3274" y="23"/>
                    </a:lnTo>
                    <a:lnTo>
                      <a:pt x="3299" y="20"/>
                    </a:lnTo>
                    <a:lnTo>
                      <a:pt x="3324" y="17"/>
                    </a:lnTo>
                    <a:lnTo>
                      <a:pt x="3349" y="15"/>
                    </a:lnTo>
                    <a:lnTo>
                      <a:pt x="3374" y="12"/>
                    </a:lnTo>
                    <a:lnTo>
                      <a:pt x="3399" y="11"/>
                    </a:lnTo>
                    <a:lnTo>
                      <a:pt x="3424" y="9"/>
                    </a:lnTo>
                    <a:lnTo>
                      <a:pt x="3449" y="8"/>
                    </a:lnTo>
                    <a:lnTo>
                      <a:pt x="3474" y="7"/>
                    </a:lnTo>
                    <a:lnTo>
                      <a:pt x="3499" y="6"/>
                    </a:lnTo>
                    <a:lnTo>
                      <a:pt x="3524" y="5"/>
                    </a:lnTo>
                    <a:lnTo>
                      <a:pt x="3549" y="4"/>
                    </a:lnTo>
                    <a:lnTo>
                      <a:pt x="3574" y="3"/>
                    </a:lnTo>
                    <a:lnTo>
                      <a:pt x="3599" y="3"/>
                    </a:lnTo>
                    <a:lnTo>
                      <a:pt x="3624" y="2"/>
                    </a:lnTo>
                    <a:lnTo>
                      <a:pt x="3649" y="2"/>
                    </a:lnTo>
                    <a:lnTo>
                      <a:pt x="3674" y="2"/>
                    </a:lnTo>
                    <a:lnTo>
                      <a:pt x="3699" y="2"/>
                    </a:lnTo>
                    <a:lnTo>
                      <a:pt x="3724" y="1"/>
                    </a:lnTo>
                    <a:lnTo>
                      <a:pt x="3749" y="1"/>
                    </a:lnTo>
                    <a:lnTo>
                      <a:pt x="3774" y="1"/>
                    </a:lnTo>
                    <a:lnTo>
                      <a:pt x="3799" y="1"/>
                    </a:lnTo>
                    <a:lnTo>
                      <a:pt x="3824" y="1"/>
                    </a:lnTo>
                    <a:lnTo>
                      <a:pt x="3849" y="1"/>
                    </a:lnTo>
                    <a:lnTo>
                      <a:pt x="3874" y="1"/>
                    </a:lnTo>
                    <a:lnTo>
                      <a:pt x="3899" y="1"/>
                    </a:lnTo>
                    <a:lnTo>
                      <a:pt x="3924" y="1"/>
                    </a:lnTo>
                    <a:lnTo>
                      <a:pt x="3949" y="1"/>
                    </a:lnTo>
                    <a:lnTo>
                      <a:pt x="3974" y="1"/>
                    </a:lnTo>
                    <a:lnTo>
                      <a:pt x="3999" y="0"/>
                    </a:lnTo>
                    <a:lnTo>
                      <a:pt x="4024" y="0"/>
                    </a:lnTo>
                    <a:lnTo>
                      <a:pt x="4049" y="0"/>
                    </a:lnTo>
                    <a:lnTo>
                      <a:pt x="4074" y="0"/>
                    </a:lnTo>
                    <a:lnTo>
                      <a:pt x="4099" y="0"/>
                    </a:lnTo>
                    <a:lnTo>
                      <a:pt x="4124" y="0"/>
                    </a:lnTo>
                    <a:lnTo>
                      <a:pt x="4149" y="0"/>
                    </a:lnTo>
                    <a:lnTo>
                      <a:pt x="4174" y="0"/>
                    </a:lnTo>
                    <a:lnTo>
                      <a:pt x="4199" y="0"/>
                    </a:lnTo>
                    <a:lnTo>
                      <a:pt x="4224" y="0"/>
                    </a:lnTo>
                    <a:lnTo>
                      <a:pt x="4249" y="0"/>
                    </a:lnTo>
                    <a:lnTo>
                      <a:pt x="4274" y="0"/>
                    </a:lnTo>
                    <a:lnTo>
                      <a:pt x="4299" y="0"/>
                    </a:lnTo>
                    <a:lnTo>
                      <a:pt x="4324" y="0"/>
                    </a:lnTo>
                    <a:lnTo>
                      <a:pt x="4349" y="0"/>
                    </a:lnTo>
                    <a:lnTo>
                      <a:pt x="4374" y="0"/>
                    </a:lnTo>
                    <a:lnTo>
                      <a:pt x="4399" y="0"/>
                    </a:lnTo>
                    <a:lnTo>
                      <a:pt x="4424" y="0"/>
                    </a:lnTo>
                    <a:lnTo>
                      <a:pt x="4449" y="0"/>
                    </a:lnTo>
                    <a:lnTo>
                      <a:pt x="4474" y="0"/>
                    </a:lnTo>
                    <a:lnTo>
                      <a:pt x="4499" y="0"/>
                    </a:lnTo>
                    <a:lnTo>
                      <a:pt x="4524" y="0"/>
                    </a:lnTo>
                    <a:lnTo>
                      <a:pt x="4549" y="0"/>
                    </a:lnTo>
                    <a:lnTo>
                      <a:pt x="4574" y="0"/>
                    </a:lnTo>
                    <a:lnTo>
                      <a:pt x="4599" y="0"/>
                    </a:lnTo>
                    <a:lnTo>
                      <a:pt x="4624" y="0"/>
                    </a:lnTo>
                    <a:lnTo>
                      <a:pt x="4649" y="0"/>
                    </a:lnTo>
                    <a:lnTo>
                      <a:pt x="4674" y="0"/>
                    </a:lnTo>
                    <a:lnTo>
                      <a:pt x="4699" y="0"/>
                    </a:lnTo>
                    <a:lnTo>
                      <a:pt x="4724" y="0"/>
                    </a:lnTo>
                    <a:lnTo>
                      <a:pt x="4749" y="0"/>
                    </a:lnTo>
                    <a:lnTo>
                      <a:pt x="4774" y="0"/>
                    </a:lnTo>
                    <a:lnTo>
                      <a:pt x="4799" y="0"/>
                    </a:lnTo>
                    <a:lnTo>
                      <a:pt x="4824" y="0"/>
                    </a:lnTo>
                    <a:lnTo>
                      <a:pt x="4849" y="0"/>
                    </a:lnTo>
                    <a:lnTo>
                      <a:pt x="4874" y="0"/>
                    </a:lnTo>
                    <a:lnTo>
                      <a:pt x="4899" y="0"/>
                    </a:lnTo>
                    <a:lnTo>
                      <a:pt x="4924" y="0"/>
                    </a:lnTo>
                    <a:lnTo>
                      <a:pt x="4949" y="0"/>
                    </a:lnTo>
                    <a:lnTo>
                      <a:pt x="4974" y="0"/>
                    </a:lnTo>
                    <a:lnTo>
                      <a:pt x="4999" y="0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207" name="Text Box 10"/>
              <p:cNvSpPr txBox="1">
                <a:spLocks noChangeArrowheads="1"/>
              </p:cNvSpPr>
              <p:nvPr/>
            </p:nvSpPr>
            <p:spPr bwMode="auto">
              <a:xfrm>
                <a:off x="3456" y="1248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6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op</a:t>
                </a:r>
                <a:r>
                  <a:rPr lang="cs-CZ" altLang="cs-CZ" sz="16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á</a:t>
                </a:r>
                <a:r>
                  <a:rPr lang="en-US" altLang="cs-CZ" sz="16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208" name="Group 11"/>
            <p:cNvGrpSpPr>
              <a:grpSpLocks/>
            </p:cNvGrpSpPr>
            <p:nvPr/>
          </p:nvGrpSpPr>
          <p:grpSpPr bwMode="auto">
            <a:xfrm>
              <a:off x="4191000" y="1981200"/>
              <a:ext cx="4570413" cy="2560638"/>
              <a:chOff x="2640" y="1248"/>
              <a:chExt cx="2879" cy="1613"/>
            </a:xfrm>
          </p:grpSpPr>
          <p:sp>
            <p:nvSpPr>
              <p:cNvPr id="211" name="Freeform 12"/>
              <p:cNvSpPr>
                <a:spLocks/>
              </p:cNvSpPr>
              <p:nvPr/>
            </p:nvSpPr>
            <p:spPr bwMode="auto">
              <a:xfrm flipV="1">
                <a:off x="2640" y="1496"/>
                <a:ext cx="2879" cy="1365"/>
              </a:xfrm>
              <a:custGeom>
                <a:avLst/>
                <a:gdLst>
                  <a:gd name="T0" fmla="*/ 25 w 4999"/>
                  <a:gd name="T1" fmla="*/ 0 h 2368"/>
                  <a:gd name="T2" fmla="*/ 58 w 4999"/>
                  <a:gd name="T3" fmla="*/ 0 h 2368"/>
                  <a:gd name="T4" fmla="*/ 91 w 4999"/>
                  <a:gd name="T5" fmla="*/ 0 h 2368"/>
                  <a:gd name="T6" fmla="*/ 124 w 4999"/>
                  <a:gd name="T7" fmla="*/ 0 h 2368"/>
                  <a:gd name="T8" fmla="*/ 158 w 4999"/>
                  <a:gd name="T9" fmla="*/ 0 h 2368"/>
                  <a:gd name="T10" fmla="*/ 191 w 4999"/>
                  <a:gd name="T11" fmla="*/ 1 h 2368"/>
                  <a:gd name="T12" fmla="*/ 224 w 4999"/>
                  <a:gd name="T13" fmla="*/ 1 h 2368"/>
                  <a:gd name="T14" fmla="*/ 257 w 4999"/>
                  <a:gd name="T15" fmla="*/ 1 h 2368"/>
                  <a:gd name="T16" fmla="*/ 290 w 4999"/>
                  <a:gd name="T17" fmla="*/ 1 h 2368"/>
                  <a:gd name="T18" fmla="*/ 324 w 4999"/>
                  <a:gd name="T19" fmla="*/ 2 h 2368"/>
                  <a:gd name="T20" fmla="*/ 356 w 4999"/>
                  <a:gd name="T21" fmla="*/ 3 h 2368"/>
                  <a:gd name="T22" fmla="*/ 390 w 4999"/>
                  <a:gd name="T23" fmla="*/ 6 h 2368"/>
                  <a:gd name="T24" fmla="*/ 423 w 4999"/>
                  <a:gd name="T25" fmla="*/ 10 h 2368"/>
                  <a:gd name="T26" fmla="*/ 456 w 4999"/>
                  <a:gd name="T27" fmla="*/ 18 h 2368"/>
                  <a:gd name="T28" fmla="*/ 489 w 4999"/>
                  <a:gd name="T29" fmla="*/ 31 h 2368"/>
                  <a:gd name="T30" fmla="*/ 522 w 4999"/>
                  <a:gd name="T31" fmla="*/ 50 h 2368"/>
                  <a:gd name="T32" fmla="*/ 555 w 4999"/>
                  <a:gd name="T33" fmla="*/ 78 h 2368"/>
                  <a:gd name="T34" fmla="*/ 589 w 4999"/>
                  <a:gd name="T35" fmla="*/ 118 h 2368"/>
                  <a:gd name="T36" fmla="*/ 621 w 4999"/>
                  <a:gd name="T37" fmla="*/ 170 h 2368"/>
                  <a:gd name="T38" fmla="*/ 655 w 4999"/>
                  <a:gd name="T39" fmla="*/ 236 h 2368"/>
                  <a:gd name="T40" fmla="*/ 688 w 4999"/>
                  <a:gd name="T41" fmla="*/ 316 h 2368"/>
                  <a:gd name="T42" fmla="*/ 721 w 4999"/>
                  <a:gd name="T43" fmla="*/ 406 h 2368"/>
                  <a:gd name="T44" fmla="*/ 754 w 4999"/>
                  <a:gd name="T45" fmla="*/ 501 h 2368"/>
                  <a:gd name="T46" fmla="*/ 787 w 4999"/>
                  <a:gd name="T47" fmla="*/ 594 h 2368"/>
                  <a:gd name="T48" fmla="*/ 821 w 4999"/>
                  <a:gd name="T49" fmla="*/ 676 h 2368"/>
                  <a:gd name="T50" fmla="*/ 854 w 4999"/>
                  <a:gd name="T51" fmla="*/ 740 h 2368"/>
                  <a:gd name="T52" fmla="*/ 887 w 4999"/>
                  <a:gd name="T53" fmla="*/ 778 h 2368"/>
                  <a:gd name="T54" fmla="*/ 920 w 4999"/>
                  <a:gd name="T55" fmla="*/ 786 h 2368"/>
                  <a:gd name="T56" fmla="*/ 953 w 4999"/>
                  <a:gd name="T57" fmla="*/ 763 h 2368"/>
                  <a:gd name="T58" fmla="*/ 987 w 4999"/>
                  <a:gd name="T59" fmla="*/ 711 h 2368"/>
                  <a:gd name="T60" fmla="*/ 1019 w 4999"/>
                  <a:gd name="T61" fmla="*/ 637 h 2368"/>
                  <a:gd name="T62" fmla="*/ 1053 w 4999"/>
                  <a:gd name="T63" fmla="*/ 548 h 2368"/>
                  <a:gd name="T64" fmla="*/ 1086 w 4999"/>
                  <a:gd name="T65" fmla="*/ 453 h 2368"/>
                  <a:gd name="T66" fmla="*/ 1119 w 4999"/>
                  <a:gd name="T67" fmla="*/ 360 h 2368"/>
                  <a:gd name="T68" fmla="*/ 1152 w 4999"/>
                  <a:gd name="T69" fmla="*/ 275 h 2368"/>
                  <a:gd name="T70" fmla="*/ 1185 w 4999"/>
                  <a:gd name="T71" fmla="*/ 202 h 2368"/>
                  <a:gd name="T72" fmla="*/ 1219 w 4999"/>
                  <a:gd name="T73" fmla="*/ 142 h 2368"/>
                  <a:gd name="T74" fmla="*/ 1252 w 4999"/>
                  <a:gd name="T75" fmla="*/ 96 h 2368"/>
                  <a:gd name="T76" fmla="*/ 1285 w 4999"/>
                  <a:gd name="T77" fmla="*/ 63 h 2368"/>
                  <a:gd name="T78" fmla="*/ 1318 w 4999"/>
                  <a:gd name="T79" fmla="*/ 39 h 2368"/>
                  <a:gd name="T80" fmla="*/ 1351 w 4999"/>
                  <a:gd name="T81" fmla="*/ 24 h 2368"/>
                  <a:gd name="T82" fmla="*/ 1385 w 4999"/>
                  <a:gd name="T83" fmla="*/ 14 h 2368"/>
                  <a:gd name="T84" fmla="*/ 1417 w 4999"/>
                  <a:gd name="T85" fmla="*/ 7 h 2368"/>
                  <a:gd name="T86" fmla="*/ 1451 w 4999"/>
                  <a:gd name="T87" fmla="*/ 4 h 2368"/>
                  <a:gd name="T88" fmla="*/ 1484 w 4999"/>
                  <a:gd name="T89" fmla="*/ 2 h 2368"/>
                  <a:gd name="T90" fmla="*/ 1517 w 4999"/>
                  <a:gd name="T91" fmla="*/ 1 h 2368"/>
                  <a:gd name="T92" fmla="*/ 1550 w 4999"/>
                  <a:gd name="T93" fmla="*/ 1 h 2368"/>
                  <a:gd name="T94" fmla="*/ 1583 w 4999"/>
                  <a:gd name="T95" fmla="*/ 1 h 2368"/>
                  <a:gd name="T96" fmla="*/ 1617 w 4999"/>
                  <a:gd name="T97" fmla="*/ 1 h 2368"/>
                  <a:gd name="T98" fmla="*/ 1650 w 4999"/>
                  <a:gd name="T99" fmla="*/ 1 h 236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999"/>
                  <a:gd name="T151" fmla="*/ 0 h 2368"/>
                  <a:gd name="T152" fmla="*/ 4999 w 4999"/>
                  <a:gd name="T153" fmla="*/ 2368 h 236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999" h="2368">
                    <a:moveTo>
                      <a:pt x="0" y="0"/>
                    </a:moveTo>
                    <a:lnTo>
                      <a:pt x="25" y="0"/>
                    </a:lnTo>
                    <a:lnTo>
                      <a:pt x="50" y="0"/>
                    </a:lnTo>
                    <a:lnTo>
                      <a:pt x="75" y="0"/>
                    </a:lnTo>
                    <a:lnTo>
                      <a:pt x="100" y="0"/>
                    </a:lnTo>
                    <a:lnTo>
                      <a:pt x="125" y="0"/>
                    </a:lnTo>
                    <a:lnTo>
                      <a:pt x="150" y="0"/>
                    </a:lnTo>
                    <a:lnTo>
                      <a:pt x="175" y="0"/>
                    </a:lnTo>
                    <a:lnTo>
                      <a:pt x="200" y="0"/>
                    </a:lnTo>
                    <a:lnTo>
                      <a:pt x="225" y="0"/>
                    </a:lnTo>
                    <a:lnTo>
                      <a:pt x="250" y="0"/>
                    </a:lnTo>
                    <a:lnTo>
                      <a:pt x="275" y="0"/>
                    </a:lnTo>
                    <a:lnTo>
                      <a:pt x="300" y="0"/>
                    </a:lnTo>
                    <a:lnTo>
                      <a:pt x="325" y="0"/>
                    </a:lnTo>
                    <a:lnTo>
                      <a:pt x="350" y="0"/>
                    </a:lnTo>
                    <a:lnTo>
                      <a:pt x="375" y="0"/>
                    </a:lnTo>
                    <a:lnTo>
                      <a:pt x="400" y="0"/>
                    </a:lnTo>
                    <a:lnTo>
                      <a:pt x="425" y="0"/>
                    </a:lnTo>
                    <a:lnTo>
                      <a:pt x="450" y="0"/>
                    </a:lnTo>
                    <a:lnTo>
                      <a:pt x="475" y="0"/>
                    </a:lnTo>
                    <a:lnTo>
                      <a:pt x="500" y="0"/>
                    </a:lnTo>
                    <a:lnTo>
                      <a:pt x="525" y="1"/>
                    </a:lnTo>
                    <a:lnTo>
                      <a:pt x="550" y="1"/>
                    </a:lnTo>
                    <a:lnTo>
                      <a:pt x="575" y="1"/>
                    </a:lnTo>
                    <a:lnTo>
                      <a:pt x="600" y="1"/>
                    </a:lnTo>
                    <a:lnTo>
                      <a:pt x="625" y="1"/>
                    </a:lnTo>
                    <a:lnTo>
                      <a:pt x="650" y="1"/>
                    </a:lnTo>
                    <a:lnTo>
                      <a:pt x="675" y="1"/>
                    </a:lnTo>
                    <a:lnTo>
                      <a:pt x="700" y="1"/>
                    </a:lnTo>
                    <a:lnTo>
                      <a:pt x="725" y="1"/>
                    </a:lnTo>
                    <a:lnTo>
                      <a:pt x="750" y="1"/>
                    </a:lnTo>
                    <a:lnTo>
                      <a:pt x="775" y="1"/>
                    </a:lnTo>
                    <a:lnTo>
                      <a:pt x="800" y="2"/>
                    </a:lnTo>
                    <a:lnTo>
                      <a:pt x="825" y="2"/>
                    </a:lnTo>
                    <a:lnTo>
                      <a:pt x="850" y="2"/>
                    </a:lnTo>
                    <a:lnTo>
                      <a:pt x="875" y="2"/>
                    </a:lnTo>
                    <a:lnTo>
                      <a:pt x="900" y="3"/>
                    </a:lnTo>
                    <a:lnTo>
                      <a:pt x="925" y="3"/>
                    </a:lnTo>
                    <a:lnTo>
                      <a:pt x="950" y="4"/>
                    </a:lnTo>
                    <a:lnTo>
                      <a:pt x="975" y="5"/>
                    </a:lnTo>
                    <a:lnTo>
                      <a:pt x="1000" y="6"/>
                    </a:lnTo>
                    <a:lnTo>
                      <a:pt x="1025" y="7"/>
                    </a:lnTo>
                    <a:lnTo>
                      <a:pt x="1050" y="8"/>
                    </a:lnTo>
                    <a:lnTo>
                      <a:pt x="1075" y="9"/>
                    </a:lnTo>
                    <a:lnTo>
                      <a:pt x="1100" y="11"/>
                    </a:lnTo>
                    <a:lnTo>
                      <a:pt x="1125" y="12"/>
                    </a:lnTo>
                    <a:lnTo>
                      <a:pt x="1150" y="15"/>
                    </a:lnTo>
                    <a:lnTo>
                      <a:pt x="1175" y="17"/>
                    </a:lnTo>
                    <a:lnTo>
                      <a:pt x="1200" y="20"/>
                    </a:lnTo>
                    <a:lnTo>
                      <a:pt x="1225" y="23"/>
                    </a:lnTo>
                    <a:lnTo>
                      <a:pt x="1250" y="27"/>
                    </a:lnTo>
                    <a:lnTo>
                      <a:pt x="1275" y="31"/>
                    </a:lnTo>
                    <a:lnTo>
                      <a:pt x="1300" y="36"/>
                    </a:lnTo>
                    <a:lnTo>
                      <a:pt x="1325" y="41"/>
                    </a:lnTo>
                    <a:lnTo>
                      <a:pt x="1350" y="47"/>
                    </a:lnTo>
                    <a:lnTo>
                      <a:pt x="1374" y="54"/>
                    </a:lnTo>
                    <a:lnTo>
                      <a:pt x="1399" y="62"/>
                    </a:lnTo>
                    <a:lnTo>
                      <a:pt x="1424" y="71"/>
                    </a:lnTo>
                    <a:lnTo>
                      <a:pt x="1449" y="81"/>
                    </a:lnTo>
                    <a:lnTo>
                      <a:pt x="1474" y="92"/>
                    </a:lnTo>
                    <a:lnTo>
                      <a:pt x="1499" y="104"/>
                    </a:lnTo>
                    <a:lnTo>
                      <a:pt x="1524" y="118"/>
                    </a:lnTo>
                    <a:lnTo>
                      <a:pt x="1549" y="133"/>
                    </a:lnTo>
                    <a:lnTo>
                      <a:pt x="1574" y="150"/>
                    </a:lnTo>
                    <a:lnTo>
                      <a:pt x="1599" y="168"/>
                    </a:lnTo>
                    <a:lnTo>
                      <a:pt x="1624" y="189"/>
                    </a:lnTo>
                    <a:lnTo>
                      <a:pt x="1649" y="211"/>
                    </a:lnTo>
                    <a:lnTo>
                      <a:pt x="1674" y="235"/>
                    </a:lnTo>
                    <a:lnTo>
                      <a:pt x="1699" y="261"/>
                    </a:lnTo>
                    <a:lnTo>
                      <a:pt x="1724" y="290"/>
                    </a:lnTo>
                    <a:lnTo>
                      <a:pt x="1749" y="321"/>
                    </a:lnTo>
                    <a:lnTo>
                      <a:pt x="1774" y="354"/>
                    </a:lnTo>
                    <a:lnTo>
                      <a:pt x="1799" y="390"/>
                    </a:lnTo>
                    <a:lnTo>
                      <a:pt x="1824" y="428"/>
                    </a:lnTo>
                    <a:lnTo>
                      <a:pt x="1849" y="469"/>
                    </a:lnTo>
                    <a:lnTo>
                      <a:pt x="1874" y="512"/>
                    </a:lnTo>
                    <a:lnTo>
                      <a:pt x="1899" y="558"/>
                    </a:lnTo>
                    <a:lnTo>
                      <a:pt x="1924" y="607"/>
                    </a:lnTo>
                    <a:lnTo>
                      <a:pt x="1949" y="659"/>
                    </a:lnTo>
                    <a:lnTo>
                      <a:pt x="1974" y="712"/>
                    </a:lnTo>
                    <a:lnTo>
                      <a:pt x="1999" y="769"/>
                    </a:lnTo>
                    <a:lnTo>
                      <a:pt x="2024" y="828"/>
                    </a:lnTo>
                    <a:lnTo>
                      <a:pt x="2049" y="889"/>
                    </a:lnTo>
                    <a:lnTo>
                      <a:pt x="2074" y="952"/>
                    </a:lnTo>
                    <a:lnTo>
                      <a:pt x="2099" y="1017"/>
                    </a:lnTo>
                    <a:lnTo>
                      <a:pt x="2124" y="1084"/>
                    </a:lnTo>
                    <a:lnTo>
                      <a:pt x="2149" y="1153"/>
                    </a:lnTo>
                    <a:lnTo>
                      <a:pt x="2174" y="1222"/>
                    </a:lnTo>
                    <a:lnTo>
                      <a:pt x="2199" y="1293"/>
                    </a:lnTo>
                    <a:lnTo>
                      <a:pt x="2224" y="1364"/>
                    </a:lnTo>
                    <a:lnTo>
                      <a:pt x="2249" y="1436"/>
                    </a:lnTo>
                    <a:lnTo>
                      <a:pt x="2274" y="1508"/>
                    </a:lnTo>
                    <a:lnTo>
                      <a:pt x="2299" y="1579"/>
                    </a:lnTo>
                    <a:lnTo>
                      <a:pt x="2324" y="1650"/>
                    </a:lnTo>
                    <a:lnTo>
                      <a:pt x="2349" y="1719"/>
                    </a:lnTo>
                    <a:lnTo>
                      <a:pt x="2374" y="1787"/>
                    </a:lnTo>
                    <a:lnTo>
                      <a:pt x="2399" y="1853"/>
                    </a:lnTo>
                    <a:lnTo>
                      <a:pt x="2424" y="1917"/>
                    </a:lnTo>
                    <a:lnTo>
                      <a:pt x="2449" y="1978"/>
                    </a:lnTo>
                    <a:lnTo>
                      <a:pt x="2474" y="2035"/>
                    </a:lnTo>
                    <a:lnTo>
                      <a:pt x="2499" y="2089"/>
                    </a:lnTo>
                    <a:lnTo>
                      <a:pt x="2524" y="2140"/>
                    </a:lnTo>
                    <a:lnTo>
                      <a:pt x="2549" y="2186"/>
                    </a:lnTo>
                    <a:lnTo>
                      <a:pt x="2574" y="2227"/>
                    </a:lnTo>
                    <a:lnTo>
                      <a:pt x="2599" y="2263"/>
                    </a:lnTo>
                    <a:lnTo>
                      <a:pt x="2624" y="2295"/>
                    </a:lnTo>
                    <a:lnTo>
                      <a:pt x="2649" y="2321"/>
                    </a:lnTo>
                    <a:lnTo>
                      <a:pt x="2674" y="2341"/>
                    </a:lnTo>
                    <a:lnTo>
                      <a:pt x="2699" y="2356"/>
                    </a:lnTo>
                    <a:lnTo>
                      <a:pt x="2724" y="2365"/>
                    </a:lnTo>
                    <a:lnTo>
                      <a:pt x="2749" y="2368"/>
                    </a:lnTo>
                    <a:lnTo>
                      <a:pt x="2774" y="2365"/>
                    </a:lnTo>
                    <a:lnTo>
                      <a:pt x="2799" y="2356"/>
                    </a:lnTo>
                    <a:lnTo>
                      <a:pt x="2824" y="2341"/>
                    </a:lnTo>
                    <a:lnTo>
                      <a:pt x="2849" y="2321"/>
                    </a:lnTo>
                    <a:lnTo>
                      <a:pt x="2874" y="2295"/>
                    </a:lnTo>
                    <a:lnTo>
                      <a:pt x="2899" y="2263"/>
                    </a:lnTo>
                    <a:lnTo>
                      <a:pt x="2924" y="2227"/>
                    </a:lnTo>
                    <a:lnTo>
                      <a:pt x="2949" y="2186"/>
                    </a:lnTo>
                    <a:lnTo>
                      <a:pt x="2974" y="2140"/>
                    </a:lnTo>
                    <a:lnTo>
                      <a:pt x="2999" y="2089"/>
                    </a:lnTo>
                    <a:lnTo>
                      <a:pt x="3024" y="2035"/>
                    </a:lnTo>
                    <a:lnTo>
                      <a:pt x="3049" y="1978"/>
                    </a:lnTo>
                    <a:lnTo>
                      <a:pt x="3074" y="1917"/>
                    </a:lnTo>
                    <a:lnTo>
                      <a:pt x="3099" y="1853"/>
                    </a:lnTo>
                    <a:lnTo>
                      <a:pt x="3124" y="1787"/>
                    </a:lnTo>
                    <a:lnTo>
                      <a:pt x="3149" y="1719"/>
                    </a:lnTo>
                    <a:lnTo>
                      <a:pt x="3174" y="1650"/>
                    </a:lnTo>
                    <a:lnTo>
                      <a:pt x="3199" y="1579"/>
                    </a:lnTo>
                    <a:lnTo>
                      <a:pt x="3224" y="1508"/>
                    </a:lnTo>
                    <a:lnTo>
                      <a:pt x="3249" y="1436"/>
                    </a:lnTo>
                    <a:lnTo>
                      <a:pt x="3274" y="1364"/>
                    </a:lnTo>
                    <a:lnTo>
                      <a:pt x="3299" y="1293"/>
                    </a:lnTo>
                    <a:lnTo>
                      <a:pt x="3324" y="1222"/>
                    </a:lnTo>
                    <a:lnTo>
                      <a:pt x="3349" y="1153"/>
                    </a:lnTo>
                    <a:lnTo>
                      <a:pt x="3374" y="1084"/>
                    </a:lnTo>
                    <a:lnTo>
                      <a:pt x="3399" y="1017"/>
                    </a:lnTo>
                    <a:lnTo>
                      <a:pt x="3424" y="952"/>
                    </a:lnTo>
                    <a:lnTo>
                      <a:pt x="3449" y="889"/>
                    </a:lnTo>
                    <a:lnTo>
                      <a:pt x="3474" y="828"/>
                    </a:lnTo>
                    <a:lnTo>
                      <a:pt x="3499" y="769"/>
                    </a:lnTo>
                    <a:lnTo>
                      <a:pt x="3524" y="712"/>
                    </a:lnTo>
                    <a:lnTo>
                      <a:pt x="3549" y="659"/>
                    </a:lnTo>
                    <a:lnTo>
                      <a:pt x="3574" y="607"/>
                    </a:lnTo>
                    <a:lnTo>
                      <a:pt x="3599" y="558"/>
                    </a:lnTo>
                    <a:lnTo>
                      <a:pt x="3624" y="512"/>
                    </a:lnTo>
                    <a:lnTo>
                      <a:pt x="3649" y="469"/>
                    </a:lnTo>
                    <a:lnTo>
                      <a:pt x="3674" y="428"/>
                    </a:lnTo>
                    <a:lnTo>
                      <a:pt x="3699" y="390"/>
                    </a:lnTo>
                    <a:lnTo>
                      <a:pt x="3724" y="354"/>
                    </a:lnTo>
                    <a:lnTo>
                      <a:pt x="3749" y="321"/>
                    </a:lnTo>
                    <a:lnTo>
                      <a:pt x="3774" y="290"/>
                    </a:lnTo>
                    <a:lnTo>
                      <a:pt x="3799" y="261"/>
                    </a:lnTo>
                    <a:lnTo>
                      <a:pt x="3824" y="235"/>
                    </a:lnTo>
                    <a:lnTo>
                      <a:pt x="3849" y="211"/>
                    </a:lnTo>
                    <a:lnTo>
                      <a:pt x="3874" y="189"/>
                    </a:lnTo>
                    <a:lnTo>
                      <a:pt x="3899" y="168"/>
                    </a:lnTo>
                    <a:lnTo>
                      <a:pt x="3924" y="150"/>
                    </a:lnTo>
                    <a:lnTo>
                      <a:pt x="3949" y="133"/>
                    </a:lnTo>
                    <a:lnTo>
                      <a:pt x="3974" y="118"/>
                    </a:lnTo>
                    <a:lnTo>
                      <a:pt x="3999" y="104"/>
                    </a:lnTo>
                    <a:lnTo>
                      <a:pt x="4024" y="92"/>
                    </a:lnTo>
                    <a:lnTo>
                      <a:pt x="4049" y="81"/>
                    </a:lnTo>
                    <a:lnTo>
                      <a:pt x="4074" y="71"/>
                    </a:lnTo>
                    <a:lnTo>
                      <a:pt x="4099" y="62"/>
                    </a:lnTo>
                    <a:lnTo>
                      <a:pt x="4124" y="54"/>
                    </a:lnTo>
                    <a:lnTo>
                      <a:pt x="4149" y="47"/>
                    </a:lnTo>
                    <a:lnTo>
                      <a:pt x="4174" y="41"/>
                    </a:lnTo>
                    <a:lnTo>
                      <a:pt x="4199" y="36"/>
                    </a:lnTo>
                    <a:lnTo>
                      <a:pt x="4224" y="31"/>
                    </a:lnTo>
                    <a:lnTo>
                      <a:pt x="4249" y="27"/>
                    </a:lnTo>
                    <a:lnTo>
                      <a:pt x="4274" y="23"/>
                    </a:lnTo>
                    <a:lnTo>
                      <a:pt x="4299" y="20"/>
                    </a:lnTo>
                    <a:lnTo>
                      <a:pt x="4324" y="17"/>
                    </a:lnTo>
                    <a:lnTo>
                      <a:pt x="4349" y="15"/>
                    </a:lnTo>
                    <a:lnTo>
                      <a:pt x="4374" y="12"/>
                    </a:lnTo>
                    <a:lnTo>
                      <a:pt x="4399" y="11"/>
                    </a:lnTo>
                    <a:lnTo>
                      <a:pt x="4424" y="9"/>
                    </a:lnTo>
                    <a:lnTo>
                      <a:pt x="4449" y="8"/>
                    </a:lnTo>
                    <a:lnTo>
                      <a:pt x="4474" y="7"/>
                    </a:lnTo>
                    <a:lnTo>
                      <a:pt x="4499" y="6"/>
                    </a:lnTo>
                    <a:lnTo>
                      <a:pt x="4524" y="5"/>
                    </a:lnTo>
                    <a:lnTo>
                      <a:pt x="4549" y="4"/>
                    </a:lnTo>
                    <a:lnTo>
                      <a:pt x="4574" y="3"/>
                    </a:lnTo>
                    <a:lnTo>
                      <a:pt x="4599" y="3"/>
                    </a:lnTo>
                    <a:lnTo>
                      <a:pt x="4624" y="2"/>
                    </a:lnTo>
                    <a:lnTo>
                      <a:pt x="4649" y="2"/>
                    </a:lnTo>
                    <a:lnTo>
                      <a:pt x="4674" y="2"/>
                    </a:lnTo>
                    <a:lnTo>
                      <a:pt x="4699" y="2"/>
                    </a:lnTo>
                    <a:lnTo>
                      <a:pt x="4724" y="1"/>
                    </a:lnTo>
                    <a:lnTo>
                      <a:pt x="4749" y="1"/>
                    </a:lnTo>
                    <a:lnTo>
                      <a:pt x="4774" y="1"/>
                    </a:lnTo>
                    <a:lnTo>
                      <a:pt x="4799" y="1"/>
                    </a:lnTo>
                    <a:lnTo>
                      <a:pt x="4824" y="1"/>
                    </a:lnTo>
                    <a:lnTo>
                      <a:pt x="4849" y="1"/>
                    </a:lnTo>
                    <a:lnTo>
                      <a:pt x="4874" y="1"/>
                    </a:lnTo>
                    <a:lnTo>
                      <a:pt x="4899" y="1"/>
                    </a:lnTo>
                    <a:lnTo>
                      <a:pt x="4924" y="1"/>
                    </a:lnTo>
                    <a:lnTo>
                      <a:pt x="4949" y="1"/>
                    </a:lnTo>
                    <a:lnTo>
                      <a:pt x="4974" y="1"/>
                    </a:lnTo>
                    <a:lnTo>
                      <a:pt x="4999" y="0"/>
                    </a:lnTo>
                  </a:path>
                </a:pathLst>
              </a:cu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212" name="Text Box 13"/>
              <p:cNvSpPr txBox="1">
                <a:spLocks noChangeArrowheads="1"/>
              </p:cNvSpPr>
              <p:nvPr/>
            </p:nvSpPr>
            <p:spPr bwMode="auto">
              <a:xfrm>
                <a:off x="4128" y="12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600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křemen</a:t>
                </a:r>
                <a:endParaRPr lang="en-US" altLang="cs-CZ" sz="1600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3" name="Group 14"/>
            <p:cNvGrpSpPr>
              <a:grpSpLocks/>
            </p:cNvGrpSpPr>
            <p:nvPr/>
          </p:nvGrpSpPr>
          <p:grpSpPr bwMode="auto">
            <a:xfrm>
              <a:off x="3949700" y="1755775"/>
              <a:ext cx="4814888" cy="3706813"/>
              <a:chOff x="2488" y="1106"/>
              <a:chExt cx="3033" cy="2335"/>
            </a:xfrm>
          </p:grpSpPr>
          <p:sp>
            <p:nvSpPr>
              <p:cNvPr id="215" name="Rectangle 16"/>
              <p:cNvSpPr>
                <a:spLocks noChangeArrowheads="1"/>
              </p:cNvSpPr>
              <p:nvPr/>
            </p:nvSpPr>
            <p:spPr bwMode="auto">
              <a:xfrm>
                <a:off x="3872" y="3337"/>
                <a:ext cx="393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200" dirty="0">
                    <a:solidFill>
                      <a:srgbClr val="000000"/>
                    </a:solidFill>
                  </a:rPr>
                  <a:t> </a:t>
                </a:r>
                <a:r>
                  <a:rPr lang="cs-CZ" altLang="cs-CZ" sz="1200" i="1" dirty="0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r</a:t>
                </a:r>
                <a:r>
                  <a:rPr lang="cs-CZ" altLang="cs-CZ" sz="1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cs-CZ" sz="1200" dirty="0" smtClean="0">
                    <a:solidFill>
                      <a:srgbClr val="000000"/>
                    </a:solidFill>
                  </a:rPr>
                  <a:t>(g cm</a:t>
                </a:r>
                <a:r>
                  <a:rPr lang="cs-CZ" altLang="cs-CZ" sz="1200" baseline="30000" dirty="0" smtClean="0">
                    <a:solidFill>
                      <a:srgbClr val="000000"/>
                    </a:solidFill>
                  </a:rPr>
                  <a:t>-3</a:t>
                </a:r>
                <a:r>
                  <a:rPr lang="cs-CZ" altLang="cs-CZ" sz="1200" dirty="0" smtClean="0">
                    <a:solidFill>
                      <a:srgbClr val="000000"/>
                    </a:solidFill>
                  </a:rPr>
                  <a:t>)</a:t>
                </a:r>
                <a:endParaRPr lang="en-US" altLang="cs-CZ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8" name="Line 19"/>
              <p:cNvSpPr>
                <a:spLocks noChangeShapeType="1"/>
              </p:cNvSpPr>
              <p:nvPr/>
            </p:nvSpPr>
            <p:spPr bwMode="auto">
              <a:xfrm>
                <a:off x="2640" y="3168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19" name="Line 20"/>
              <p:cNvSpPr>
                <a:spLocks noChangeShapeType="1"/>
              </p:cNvSpPr>
              <p:nvPr/>
            </p:nvSpPr>
            <p:spPr bwMode="auto">
              <a:xfrm flipV="1">
                <a:off x="2784" y="3139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20" name="Line 21"/>
              <p:cNvSpPr>
                <a:spLocks noChangeShapeType="1"/>
              </p:cNvSpPr>
              <p:nvPr/>
            </p:nvSpPr>
            <p:spPr bwMode="auto">
              <a:xfrm flipV="1">
                <a:off x="3072" y="3139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22" name="Line 22"/>
              <p:cNvSpPr>
                <a:spLocks noChangeShapeType="1"/>
              </p:cNvSpPr>
              <p:nvPr/>
            </p:nvSpPr>
            <p:spPr bwMode="auto">
              <a:xfrm flipV="1">
                <a:off x="3360" y="3139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23" name="Line 23"/>
              <p:cNvSpPr>
                <a:spLocks noChangeShapeType="1"/>
              </p:cNvSpPr>
              <p:nvPr/>
            </p:nvSpPr>
            <p:spPr bwMode="auto">
              <a:xfrm flipV="1">
                <a:off x="3648" y="3139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24" name="Line 24"/>
              <p:cNvSpPr>
                <a:spLocks noChangeShapeType="1"/>
              </p:cNvSpPr>
              <p:nvPr/>
            </p:nvSpPr>
            <p:spPr bwMode="auto">
              <a:xfrm flipV="1">
                <a:off x="3936" y="3139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25" name="Line 25"/>
              <p:cNvSpPr>
                <a:spLocks noChangeShapeType="1"/>
              </p:cNvSpPr>
              <p:nvPr/>
            </p:nvSpPr>
            <p:spPr bwMode="auto">
              <a:xfrm flipV="1">
                <a:off x="4224" y="3139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26" name="Line 26"/>
              <p:cNvSpPr>
                <a:spLocks noChangeShapeType="1"/>
              </p:cNvSpPr>
              <p:nvPr/>
            </p:nvSpPr>
            <p:spPr bwMode="auto">
              <a:xfrm flipV="1">
                <a:off x="4512" y="3139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27" name="Line 27"/>
              <p:cNvSpPr>
                <a:spLocks noChangeShapeType="1"/>
              </p:cNvSpPr>
              <p:nvPr/>
            </p:nvSpPr>
            <p:spPr bwMode="auto">
              <a:xfrm flipV="1">
                <a:off x="4800" y="3139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28" name="Line 28"/>
              <p:cNvSpPr>
                <a:spLocks noChangeShapeType="1"/>
              </p:cNvSpPr>
              <p:nvPr/>
            </p:nvSpPr>
            <p:spPr bwMode="auto">
              <a:xfrm flipV="1">
                <a:off x="5088" y="3139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29" name="Line 29"/>
              <p:cNvSpPr>
                <a:spLocks noChangeShapeType="1"/>
              </p:cNvSpPr>
              <p:nvPr/>
            </p:nvSpPr>
            <p:spPr bwMode="auto">
              <a:xfrm flipV="1">
                <a:off x="5376" y="3139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0" name="Line 30"/>
              <p:cNvSpPr>
                <a:spLocks noChangeShapeType="1"/>
              </p:cNvSpPr>
              <p:nvPr/>
            </p:nvSpPr>
            <p:spPr bwMode="auto">
              <a:xfrm flipV="1">
                <a:off x="2928" y="3151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1" name="Line 31"/>
              <p:cNvSpPr>
                <a:spLocks noChangeShapeType="1"/>
              </p:cNvSpPr>
              <p:nvPr/>
            </p:nvSpPr>
            <p:spPr bwMode="auto">
              <a:xfrm flipV="1">
                <a:off x="3216" y="3151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2" name="Line 32"/>
              <p:cNvSpPr>
                <a:spLocks noChangeShapeType="1"/>
              </p:cNvSpPr>
              <p:nvPr/>
            </p:nvSpPr>
            <p:spPr bwMode="auto">
              <a:xfrm flipV="1">
                <a:off x="3504" y="3151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3" name="Line 33"/>
              <p:cNvSpPr>
                <a:spLocks noChangeShapeType="1"/>
              </p:cNvSpPr>
              <p:nvPr/>
            </p:nvSpPr>
            <p:spPr bwMode="auto">
              <a:xfrm flipV="1">
                <a:off x="3792" y="3151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4" name="Line 34"/>
              <p:cNvSpPr>
                <a:spLocks noChangeShapeType="1"/>
              </p:cNvSpPr>
              <p:nvPr/>
            </p:nvSpPr>
            <p:spPr bwMode="auto">
              <a:xfrm flipV="1">
                <a:off x="4080" y="3151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5" name="Line 35"/>
              <p:cNvSpPr>
                <a:spLocks noChangeShapeType="1"/>
              </p:cNvSpPr>
              <p:nvPr/>
            </p:nvSpPr>
            <p:spPr bwMode="auto">
              <a:xfrm flipV="1">
                <a:off x="4368" y="3151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6" name="Line 36"/>
              <p:cNvSpPr>
                <a:spLocks noChangeShapeType="1"/>
              </p:cNvSpPr>
              <p:nvPr/>
            </p:nvSpPr>
            <p:spPr bwMode="auto">
              <a:xfrm flipV="1">
                <a:off x="4656" y="3151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7" name="Line 37"/>
              <p:cNvSpPr>
                <a:spLocks noChangeShapeType="1"/>
              </p:cNvSpPr>
              <p:nvPr/>
            </p:nvSpPr>
            <p:spPr bwMode="auto">
              <a:xfrm flipV="1">
                <a:off x="4944" y="3151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8" name="Line 38"/>
              <p:cNvSpPr>
                <a:spLocks noChangeShapeType="1"/>
              </p:cNvSpPr>
              <p:nvPr/>
            </p:nvSpPr>
            <p:spPr bwMode="auto">
              <a:xfrm flipV="1">
                <a:off x="5232" y="3151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9" name="Rectangle 39"/>
              <p:cNvSpPr>
                <a:spLocks noChangeArrowheads="1"/>
              </p:cNvSpPr>
              <p:nvPr/>
            </p:nvSpPr>
            <p:spPr bwMode="auto">
              <a:xfrm>
                <a:off x="2728" y="3207"/>
                <a:ext cx="1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1.6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0" name="Rectangle 40"/>
              <p:cNvSpPr>
                <a:spLocks noChangeArrowheads="1"/>
              </p:cNvSpPr>
              <p:nvPr/>
            </p:nvSpPr>
            <p:spPr bwMode="auto">
              <a:xfrm>
                <a:off x="3016" y="3207"/>
                <a:ext cx="1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1.8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1" name="Rectangle 41"/>
              <p:cNvSpPr>
                <a:spLocks noChangeArrowheads="1"/>
              </p:cNvSpPr>
              <p:nvPr/>
            </p:nvSpPr>
            <p:spPr bwMode="auto">
              <a:xfrm>
                <a:off x="3304" y="3207"/>
                <a:ext cx="1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2.0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2" name="Rectangle 42"/>
              <p:cNvSpPr>
                <a:spLocks noChangeArrowheads="1"/>
              </p:cNvSpPr>
              <p:nvPr/>
            </p:nvSpPr>
            <p:spPr bwMode="auto">
              <a:xfrm>
                <a:off x="3592" y="3207"/>
                <a:ext cx="1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2.2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3" name="Rectangle 43"/>
              <p:cNvSpPr>
                <a:spLocks noChangeArrowheads="1"/>
              </p:cNvSpPr>
              <p:nvPr/>
            </p:nvSpPr>
            <p:spPr bwMode="auto">
              <a:xfrm>
                <a:off x="3880" y="3207"/>
                <a:ext cx="1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2.4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4" name="Rectangle 44"/>
              <p:cNvSpPr>
                <a:spLocks noChangeArrowheads="1"/>
              </p:cNvSpPr>
              <p:nvPr/>
            </p:nvSpPr>
            <p:spPr bwMode="auto">
              <a:xfrm>
                <a:off x="4168" y="3207"/>
                <a:ext cx="1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2.6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" name="Rectangle 45"/>
              <p:cNvSpPr>
                <a:spLocks noChangeArrowheads="1"/>
              </p:cNvSpPr>
              <p:nvPr/>
            </p:nvSpPr>
            <p:spPr bwMode="auto">
              <a:xfrm>
                <a:off x="4456" y="3207"/>
                <a:ext cx="1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2.8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" name="Rectangle 46"/>
              <p:cNvSpPr>
                <a:spLocks noChangeArrowheads="1"/>
              </p:cNvSpPr>
              <p:nvPr/>
            </p:nvSpPr>
            <p:spPr bwMode="auto">
              <a:xfrm>
                <a:off x="4744" y="3207"/>
                <a:ext cx="1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3.0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" name="Rectangle 47"/>
              <p:cNvSpPr>
                <a:spLocks noChangeArrowheads="1"/>
              </p:cNvSpPr>
              <p:nvPr/>
            </p:nvSpPr>
            <p:spPr bwMode="auto">
              <a:xfrm>
                <a:off x="5032" y="3207"/>
                <a:ext cx="1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3.2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" name="Rectangle 48"/>
              <p:cNvSpPr>
                <a:spLocks noChangeArrowheads="1"/>
              </p:cNvSpPr>
              <p:nvPr/>
            </p:nvSpPr>
            <p:spPr bwMode="auto">
              <a:xfrm>
                <a:off x="5320" y="3207"/>
                <a:ext cx="1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3.4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9" name="Line 49"/>
              <p:cNvSpPr>
                <a:spLocks noChangeShapeType="1"/>
              </p:cNvSpPr>
              <p:nvPr/>
            </p:nvSpPr>
            <p:spPr bwMode="auto">
              <a:xfrm>
                <a:off x="2640" y="1152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50" name="Line 50"/>
              <p:cNvSpPr>
                <a:spLocks noChangeShapeType="1"/>
              </p:cNvSpPr>
              <p:nvPr/>
            </p:nvSpPr>
            <p:spPr bwMode="auto">
              <a:xfrm>
                <a:off x="2784" y="1153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51" name="Line 51"/>
              <p:cNvSpPr>
                <a:spLocks noChangeShapeType="1"/>
              </p:cNvSpPr>
              <p:nvPr/>
            </p:nvSpPr>
            <p:spPr bwMode="auto">
              <a:xfrm>
                <a:off x="3072" y="1153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52" name="Line 52"/>
              <p:cNvSpPr>
                <a:spLocks noChangeShapeType="1"/>
              </p:cNvSpPr>
              <p:nvPr/>
            </p:nvSpPr>
            <p:spPr bwMode="auto">
              <a:xfrm>
                <a:off x="3360" y="1153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53" name="Line 53"/>
              <p:cNvSpPr>
                <a:spLocks noChangeShapeType="1"/>
              </p:cNvSpPr>
              <p:nvPr/>
            </p:nvSpPr>
            <p:spPr bwMode="auto">
              <a:xfrm>
                <a:off x="3648" y="1153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54" name="Line 54"/>
              <p:cNvSpPr>
                <a:spLocks noChangeShapeType="1"/>
              </p:cNvSpPr>
              <p:nvPr/>
            </p:nvSpPr>
            <p:spPr bwMode="auto">
              <a:xfrm>
                <a:off x="3936" y="1153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55" name="Line 55"/>
              <p:cNvSpPr>
                <a:spLocks noChangeShapeType="1"/>
              </p:cNvSpPr>
              <p:nvPr/>
            </p:nvSpPr>
            <p:spPr bwMode="auto">
              <a:xfrm>
                <a:off x="4224" y="1153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56" name="Line 56"/>
              <p:cNvSpPr>
                <a:spLocks noChangeShapeType="1"/>
              </p:cNvSpPr>
              <p:nvPr/>
            </p:nvSpPr>
            <p:spPr bwMode="auto">
              <a:xfrm>
                <a:off x="4512" y="1153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57" name="Line 57"/>
              <p:cNvSpPr>
                <a:spLocks noChangeShapeType="1"/>
              </p:cNvSpPr>
              <p:nvPr/>
            </p:nvSpPr>
            <p:spPr bwMode="auto">
              <a:xfrm>
                <a:off x="4800" y="1153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58" name="Line 58"/>
              <p:cNvSpPr>
                <a:spLocks noChangeShapeType="1"/>
              </p:cNvSpPr>
              <p:nvPr/>
            </p:nvSpPr>
            <p:spPr bwMode="auto">
              <a:xfrm>
                <a:off x="5088" y="1153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59" name="Line 59"/>
              <p:cNvSpPr>
                <a:spLocks noChangeShapeType="1"/>
              </p:cNvSpPr>
              <p:nvPr/>
            </p:nvSpPr>
            <p:spPr bwMode="auto">
              <a:xfrm>
                <a:off x="5376" y="1153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60" name="Line 60"/>
              <p:cNvSpPr>
                <a:spLocks noChangeShapeType="1"/>
              </p:cNvSpPr>
              <p:nvPr/>
            </p:nvSpPr>
            <p:spPr bwMode="auto">
              <a:xfrm>
                <a:off x="2928" y="115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61" name="Line 61"/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62" name="Line 62"/>
              <p:cNvSpPr>
                <a:spLocks noChangeShapeType="1"/>
              </p:cNvSpPr>
              <p:nvPr/>
            </p:nvSpPr>
            <p:spPr bwMode="auto">
              <a:xfrm>
                <a:off x="3504" y="115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63" name="Line 63"/>
              <p:cNvSpPr>
                <a:spLocks noChangeShapeType="1"/>
              </p:cNvSpPr>
              <p:nvPr/>
            </p:nvSpPr>
            <p:spPr bwMode="auto">
              <a:xfrm>
                <a:off x="3792" y="115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64" name="Line 64"/>
              <p:cNvSpPr>
                <a:spLocks noChangeShapeType="1"/>
              </p:cNvSpPr>
              <p:nvPr/>
            </p:nvSpPr>
            <p:spPr bwMode="auto">
              <a:xfrm>
                <a:off x="4080" y="115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65" name="Line 65"/>
              <p:cNvSpPr>
                <a:spLocks noChangeShapeType="1"/>
              </p:cNvSpPr>
              <p:nvPr/>
            </p:nvSpPr>
            <p:spPr bwMode="auto">
              <a:xfrm>
                <a:off x="4368" y="115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66" name="Line 66"/>
              <p:cNvSpPr>
                <a:spLocks noChangeShapeType="1"/>
              </p:cNvSpPr>
              <p:nvPr/>
            </p:nvSpPr>
            <p:spPr bwMode="auto">
              <a:xfrm>
                <a:off x="4656" y="115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67" name="Line 67"/>
              <p:cNvSpPr>
                <a:spLocks noChangeShapeType="1"/>
              </p:cNvSpPr>
              <p:nvPr/>
            </p:nvSpPr>
            <p:spPr bwMode="auto">
              <a:xfrm>
                <a:off x="4944" y="115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68" name="Line 68"/>
              <p:cNvSpPr>
                <a:spLocks noChangeShapeType="1"/>
              </p:cNvSpPr>
              <p:nvPr/>
            </p:nvSpPr>
            <p:spPr bwMode="auto">
              <a:xfrm>
                <a:off x="5232" y="115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69" name="Line 69"/>
              <p:cNvSpPr>
                <a:spLocks noChangeShapeType="1"/>
              </p:cNvSpPr>
              <p:nvPr/>
            </p:nvSpPr>
            <p:spPr bwMode="auto">
              <a:xfrm flipV="1">
                <a:off x="2640" y="1152"/>
                <a:ext cx="1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70" name="Line 70"/>
              <p:cNvSpPr>
                <a:spLocks noChangeShapeType="1"/>
              </p:cNvSpPr>
              <p:nvPr/>
            </p:nvSpPr>
            <p:spPr bwMode="auto">
              <a:xfrm>
                <a:off x="2641" y="2861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71" name="Line 71"/>
              <p:cNvSpPr>
                <a:spLocks noChangeShapeType="1"/>
              </p:cNvSpPr>
              <p:nvPr/>
            </p:nvSpPr>
            <p:spPr bwMode="auto">
              <a:xfrm>
                <a:off x="2641" y="2518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72" name="Line 72"/>
              <p:cNvSpPr>
                <a:spLocks noChangeShapeType="1"/>
              </p:cNvSpPr>
              <p:nvPr/>
            </p:nvSpPr>
            <p:spPr bwMode="auto">
              <a:xfrm>
                <a:off x="2641" y="2177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73" name="Line 73"/>
              <p:cNvSpPr>
                <a:spLocks noChangeShapeType="1"/>
              </p:cNvSpPr>
              <p:nvPr/>
            </p:nvSpPr>
            <p:spPr bwMode="auto">
              <a:xfrm>
                <a:off x="2641" y="1835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74" name="Line 74"/>
              <p:cNvSpPr>
                <a:spLocks noChangeShapeType="1"/>
              </p:cNvSpPr>
              <p:nvPr/>
            </p:nvSpPr>
            <p:spPr bwMode="auto">
              <a:xfrm>
                <a:off x="2641" y="1494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75" name="Line 75"/>
              <p:cNvSpPr>
                <a:spLocks noChangeShapeType="1"/>
              </p:cNvSpPr>
              <p:nvPr/>
            </p:nvSpPr>
            <p:spPr bwMode="auto">
              <a:xfrm>
                <a:off x="2641" y="1151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76" name="Rectangle 76"/>
              <p:cNvSpPr>
                <a:spLocks noChangeArrowheads="1"/>
              </p:cNvSpPr>
              <p:nvPr/>
            </p:nvSpPr>
            <p:spPr bwMode="auto">
              <a:xfrm>
                <a:off x="2488" y="2816"/>
                <a:ext cx="1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" name="Rectangle 77"/>
              <p:cNvSpPr>
                <a:spLocks noChangeArrowheads="1"/>
              </p:cNvSpPr>
              <p:nvPr/>
            </p:nvSpPr>
            <p:spPr bwMode="auto">
              <a:xfrm>
                <a:off x="2488" y="2473"/>
                <a:ext cx="1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0.5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" name="Rectangle 78"/>
              <p:cNvSpPr>
                <a:spLocks noChangeArrowheads="1"/>
              </p:cNvSpPr>
              <p:nvPr/>
            </p:nvSpPr>
            <p:spPr bwMode="auto">
              <a:xfrm>
                <a:off x="2488" y="2132"/>
                <a:ext cx="1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1.0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" name="Rectangle 79"/>
              <p:cNvSpPr>
                <a:spLocks noChangeArrowheads="1"/>
              </p:cNvSpPr>
              <p:nvPr/>
            </p:nvSpPr>
            <p:spPr bwMode="auto">
              <a:xfrm>
                <a:off x="2488" y="1790"/>
                <a:ext cx="1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1.5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" name="Rectangle 80"/>
              <p:cNvSpPr>
                <a:spLocks noChangeArrowheads="1"/>
              </p:cNvSpPr>
              <p:nvPr/>
            </p:nvSpPr>
            <p:spPr bwMode="auto">
              <a:xfrm>
                <a:off x="2488" y="1449"/>
                <a:ext cx="1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2.0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1" name="Rectangle 81"/>
              <p:cNvSpPr>
                <a:spLocks noChangeArrowheads="1"/>
              </p:cNvSpPr>
              <p:nvPr/>
            </p:nvSpPr>
            <p:spPr bwMode="auto">
              <a:xfrm>
                <a:off x="2488" y="1106"/>
                <a:ext cx="1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2.5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2" name="Line 82"/>
              <p:cNvSpPr>
                <a:spLocks noChangeShapeType="1"/>
              </p:cNvSpPr>
              <p:nvPr/>
            </p:nvSpPr>
            <p:spPr bwMode="auto">
              <a:xfrm flipV="1">
                <a:off x="5520" y="1152"/>
                <a:ext cx="1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83" name="Line 83"/>
              <p:cNvSpPr>
                <a:spLocks noChangeShapeType="1"/>
              </p:cNvSpPr>
              <p:nvPr/>
            </p:nvSpPr>
            <p:spPr bwMode="auto">
              <a:xfrm flipH="1">
                <a:off x="5491" y="2861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84" name="Line 84"/>
              <p:cNvSpPr>
                <a:spLocks noChangeShapeType="1"/>
              </p:cNvSpPr>
              <p:nvPr/>
            </p:nvSpPr>
            <p:spPr bwMode="auto">
              <a:xfrm flipH="1">
                <a:off x="5491" y="2518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85" name="Line 85"/>
              <p:cNvSpPr>
                <a:spLocks noChangeShapeType="1"/>
              </p:cNvSpPr>
              <p:nvPr/>
            </p:nvSpPr>
            <p:spPr bwMode="auto">
              <a:xfrm flipH="1">
                <a:off x="5491" y="2177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86" name="Line 86"/>
              <p:cNvSpPr>
                <a:spLocks noChangeShapeType="1"/>
              </p:cNvSpPr>
              <p:nvPr/>
            </p:nvSpPr>
            <p:spPr bwMode="auto">
              <a:xfrm flipH="1">
                <a:off x="5491" y="1835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87" name="Line 87"/>
              <p:cNvSpPr>
                <a:spLocks noChangeShapeType="1"/>
              </p:cNvSpPr>
              <p:nvPr/>
            </p:nvSpPr>
            <p:spPr bwMode="auto">
              <a:xfrm flipH="1">
                <a:off x="5491" y="1494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88" name="Line 88"/>
              <p:cNvSpPr>
                <a:spLocks noChangeShapeType="1"/>
              </p:cNvSpPr>
              <p:nvPr/>
            </p:nvSpPr>
            <p:spPr bwMode="auto">
              <a:xfrm flipH="1">
                <a:off x="5491" y="1151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89" name="Line 89"/>
              <p:cNvSpPr>
                <a:spLocks noChangeShapeType="1"/>
              </p:cNvSpPr>
              <p:nvPr/>
            </p:nvSpPr>
            <p:spPr bwMode="auto">
              <a:xfrm>
                <a:off x="2640" y="2857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0" name="Line 90"/>
              <p:cNvSpPr>
                <a:spLocks noChangeShapeType="1"/>
              </p:cNvSpPr>
              <p:nvPr/>
            </p:nvSpPr>
            <p:spPr bwMode="auto">
              <a:xfrm>
                <a:off x="5519" y="2861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1" name="Line 91"/>
              <p:cNvSpPr>
                <a:spLocks noChangeShapeType="1"/>
              </p:cNvSpPr>
              <p:nvPr/>
            </p:nvSpPr>
            <p:spPr bwMode="auto">
              <a:xfrm>
                <a:off x="2640" y="2861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2" name="Line 92"/>
              <p:cNvSpPr>
                <a:spLocks noChangeShapeType="1"/>
              </p:cNvSpPr>
              <p:nvPr/>
            </p:nvSpPr>
            <p:spPr bwMode="auto">
              <a:xfrm>
                <a:off x="5519" y="2861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</p:grpSp>
      <p:sp>
        <p:nvSpPr>
          <p:cNvPr id="464" name="Line 94"/>
          <p:cNvSpPr>
            <a:spLocks noChangeShapeType="1"/>
          </p:cNvSpPr>
          <p:nvPr/>
        </p:nvSpPr>
        <p:spPr bwMode="auto">
          <a:xfrm flipV="1">
            <a:off x="7746328" y="1548000"/>
            <a:ext cx="1587" cy="3564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65" name="Line 94"/>
          <p:cNvSpPr>
            <a:spLocks noChangeShapeType="1"/>
          </p:cNvSpPr>
          <p:nvPr/>
        </p:nvSpPr>
        <p:spPr bwMode="auto">
          <a:xfrm flipV="1">
            <a:off x="7883541" y="1548000"/>
            <a:ext cx="1587" cy="3564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46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Nový efekt???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TextovéPole 369"/>
          <p:cNvSpPr txBox="1"/>
          <p:nvPr/>
        </p:nvSpPr>
        <p:spPr bwMode="auto">
          <a:xfrm>
            <a:off x="720000" y="1464584"/>
            <a:ext cx="9360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signál: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Poissonovo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rozdělení,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pozadí:      ,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Poissonovo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rozdělení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měření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nulová hypotéza: Není tam žádný efekt. </a:t>
            </a:r>
            <a:r>
              <a:rPr lang="cs-CZ" alt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apř. 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80" y="1565770"/>
            <a:ext cx="318600" cy="239200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406" y="1493876"/>
            <a:ext cx="1115100" cy="348833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480" y="2067086"/>
            <a:ext cx="318600" cy="2691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406" y="2049834"/>
            <a:ext cx="1075275" cy="3289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0549" y="2639649"/>
            <a:ext cx="1234575" cy="259133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9843" y="3034513"/>
            <a:ext cx="1473525" cy="368767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2650" y="3633041"/>
            <a:ext cx="3186000" cy="647833"/>
          </a:xfrm>
          <a:prstGeom prst="rect">
            <a:avLst/>
          </a:prstGeom>
        </p:spPr>
      </p:pic>
      <p:grpSp>
        <p:nvGrpSpPr>
          <p:cNvPr id="97" name="Group 15"/>
          <p:cNvGrpSpPr>
            <a:grpSpLocks noChangeAspect="1"/>
          </p:cNvGrpSpPr>
          <p:nvPr/>
        </p:nvGrpSpPr>
        <p:grpSpPr bwMode="auto">
          <a:xfrm>
            <a:off x="6120000" y="1440000"/>
            <a:ext cx="4320000" cy="3125105"/>
            <a:chOff x="1172" y="804"/>
            <a:chExt cx="3323" cy="2403"/>
          </a:xfrm>
        </p:grpSpPr>
        <p:sp>
          <p:nvSpPr>
            <p:cNvPr id="99" name="Rectangle 17"/>
            <p:cNvSpPr>
              <a:spLocks noChangeArrowheads="1"/>
            </p:cNvSpPr>
            <p:nvPr/>
          </p:nvSpPr>
          <p:spPr bwMode="auto">
            <a:xfrm>
              <a:off x="2930" y="3065"/>
              <a:ext cx="12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cs-CZ" altLang="cs-CZ" sz="12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cs-CZ" sz="1200" dirty="0" smtClean="0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cs-CZ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0" name="Line 18"/>
            <p:cNvSpPr>
              <a:spLocks noChangeShapeType="1"/>
            </p:cNvSpPr>
            <p:nvPr/>
          </p:nvSpPr>
          <p:spPr bwMode="auto">
            <a:xfrm>
              <a:off x="1522" y="2865"/>
              <a:ext cx="2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1" name="Line 19"/>
            <p:cNvSpPr>
              <a:spLocks noChangeShapeType="1"/>
            </p:cNvSpPr>
            <p:nvPr/>
          </p:nvSpPr>
          <p:spPr bwMode="auto">
            <a:xfrm flipV="1">
              <a:off x="1842" y="2836"/>
              <a:ext cx="1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2" name="Line 20"/>
            <p:cNvSpPr>
              <a:spLocks noChangeShapeType="1"/>
            </p:cNvSpPr>
            <p:nvPr/>
          </p:nvSpPr>
          <p:spPr bwMode="auto">
            <a:xfrm flipV="1">
              <a:off x="2162" y="2836"/>
              <a:ext cx="1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3" name="Line 21"/>
            <p:cNvSpPr>
              <a:spLocks noChangeShapeType="1"/>
            </p:cNvSpPr>
            <p:nvPr/>
          </p:nvSpPr>
          <p:spPr bwMode="auto">
            <a:xfrm flipV="1">
              <a:off x="2482" y="2836"/>
              <a:ext cx="1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4" name="Line 22"/>
            <p:cNvSpPr>
              <a:spLocks noChangeShapeType="1"/>
            </p:cNvSpPr>
            <p:nvPr/>
          </p:nvSpPr>
          <p:spPr bwMode="auto">
            <a:xfrm flipV="1">
              <a:off x="2802" y="2836"/>
              <a:ext cx="1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5" name="Line 23"/>
            <p:cNvSpPr>
              <a:spLocks noChangeShapeType="1"/>
            </p:cNvSpPr>
            <p:nvPr/>
          </p:nvSpPr>
          <p:spPr bwMode="auto">
            <a:xfrm flipV="1">
              <a:off x="3122" y="2836"/>
              <a:ext cx="1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6" name="Line 24"/>
            <p:cNvSpPr>
              <a:spLocks noChangeShapeType="1"/>
            </p:cNvSpPr>
            <p:nvPr/>
          </p:nvSpPr>
          <p:spPr bwMode="auto">
            <a:xfrm flipV="1">
              <a:off x="3442" y="2836"/>
              <a:ext cx="1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7" name="Line 25"/>
            <p:cNvSpPr>
              <a:spLocks noChangeShapeType="1"/>
            </p:cNvSpPr>
            <p:nvPr/>
          </p:nvSpPr>
          <p:spPr bwMode="auto">
            <a:xfrm flipV="1">
              <a:off x="3762" y="2836"/>
              <a:ext cx="1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8" name="Line 26"/>
            <p:cNvSpPr>
              <a:spLocks noChangeShapeType="1"/>
            </p:cNvSpPr>
            <p:nvPr/>
          </p:nvSpPr>
          <p:spPr bwMode="auto">
            <a:xfrm flipV="1">
              <a:off x="4082" y="2836"/>
              <a:ext cx="1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9" name="Line 27"/>
            <p:cNvSpPr>
              <a:spLocks noChangeShapeType="1"/>
            </p:cNvSpPr>
            <p:nvPr/>
          </p:nvSpPr>
          <p:spPr bwMode="auto">
            <a:xfrm flipV="1">
              <a:off x="1586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0" name="Line 28"/>
            <p:cNvSpPr>
              <a:spLocks noChangeShapeType="1"/>
            </p:cNvSpPr>
            <p:nvPr/>
          </p:nvSpPr>
          <p:spPr bwMode="auto">
            <a:xfrm flipV="1">
              <a:off x="1650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 flipV="1">
              <a:off x="1714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2" name="Line 30"/>
            <p:cNvSpPr>
              <a:spLocks noChangeShapeType="1"/>
            </p:cNvSpPr>
            <p:nvPr/>
          </p:nvSpPr>
          <p:spPr bwMode="auto">
            <a:xfrm flipV="1">
              <a:off x="1778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3" name="Line 31"/>
            <p:cNvSpPr>
              <a:spLocks noChangeShapeType="1"/>
            </p:cNvSpPr>
            <p:nvPr/>
          </p:nvSpPr>
          <p:spPr bwMode="auto">
            <a:xfrm flipV="1">
              <a:off x="1906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4" name="Line 32"/>
            <p:cNvSpPr>
              <a:spLocks noChangeShapeType="1"/>
            </p:cNvSpPr>
            <p:nvPr/>
          </p:nvSpPr>
          <p:spPr bwMode="auto">
            <a:xfrm flipV="1">
              <a:off x="1970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5" name="Line 33"/>
            <p:cNvSpPr>
              <a:spLocks noChangeShapeType="1"/>
            </p:cNvSpPr>
            <p:nvPr/>
          </p:nvSpPr>
          <p:spPr bwMode="auto">
            <a:xfrm flipV="1">
              <a:off x="2034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6" name="Line 34"/>
            <p:cNvSpPr>
              <a:spLocks noChangeShapeType="1"/>
            </p:cNvSpPr>
            <p:nvPr/>
          </p:nvSpPr>
          <p:spPr bwMode="auto">
            <a:xfrm flipV="1">
              <a:off x="2098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7" name="Line 35"/>
            <p:cNvSpPr>
              <a:spLocks noChangeShapeType="1"/>
            </p:cNvSpPr>
            <p:nvPr/>
          </p:nvSpPr>
          <p:spPr bwMode="auto">
            <a:xfrm flipV="1">
              <a:off x="2226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8" name="Line 36"/>
            <p:cNvSpPr>
              <a:spLocks noChangeShapeType="1"/>
            </p:cNvSpPr>
            <p:nvPr/>
          </p:nvSpPr>
          <p:spPr bwMode="auto">
            <a:xfrm flipV="1">
              <a:off x="2290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9" name="Line 37"/>
            <p:cNvSpPr>
              <a:spLocks noChangeShapeType="1"/>
            </p:cNvSpPr>
            <p:nvPr/>
          </p:nvSpPr>
          <p:spPr bwMode="auto">
            <a:xfrm flipV="1">
              <a:off x="2354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0" name="Line 38"/>
            <p:cNvSpPr>
              <a:spLocks noChangeShapeType="1"/>
            </p:cNvSpPr>
            <p:nvPr/>
          </p:nvSpPr>
          <p:spPr bwMode="auto">
            <a:xfrm flipV="1">
              <a:off x="2418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1" name="Line 39"/>
            <p:cNvSpPr>
              <a:spLocks noChangeShapeType="1"/>
            </p:cNvSpPr>
            <p:nvPr/>
          </p:nvSpPr>
          <p:spPr bwMode="auto">
            <a:xfrm flipV="1">
              <a:off x="2546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2" name="Line 40"/>
            <p:cNvSpPr>
              <a:spLocks noChangeShapeType="1"/>
            </p:cNvSpPr>
            <p:nvPr/>
          </p:nvSpPr>
          <p:spPr bwMode="auto">
            <a:xfrm flipV="1">
              <a:off x="2610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3" name="Line 41"/>
            <p:cNvSpPr>
              <a:spLocks noChangeShapeType="1"/>
            </p:cNvSpPr>
            <p:nvPr/>
          </p:nvSpPr>
          <p:spPr bwMode="auto">
            <a:xfrm flipV="1">
              <a:off x="2674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4" name="Line 42"/>
            <p:cNvSpPr>
              <a:spLocks noChangeShapeType="1"/>
            </p:cNvSpPr>
            <p:nvPr/>
          </p:nvSpPr>
          <p:spPr bwMode="auto">
            <a:xfrm flipV="1">
              <a:off x="2738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5" name="Line 43"/>
            <p:cNvSpPr>
              <a:spLocks noChangeShapeType="1"/>
            </p:cNvSpPr>
            <p:nvPr/>
          </p:nvSpPr>
          <p:spPr bwMode="auto">
            <a:xfrm flipV="1">
              <a:off x="2866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6" name="Line 44"/>
            <p:cNvSpPr>
              <a:spLocks noChangeShapeType="1"/>
            </p:cNvSpPr>
            <p:nvPr/>
          </p:nvSpPr>
          <p:spPr bwMode="auto">
            <a:xfrm flipV="1">
              <a:off x="2930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7" name="Line 45"/>
            <p:cNvSpPr>
              <a:spLocks noChangeShapeType="1"/>
            </p:cNvSpPr>
            <p:nvPr/>
          </p:nvSpPr>
          <p:spPr bwMode="auto">
            <a:xfrm flipV="1">
              <a:off x="2994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8" name="Line 46"/>
            <p:cNvSpPr>
              <a:spLocks noChangeShapeType="1"/>
            </p:cNvSpPr>
            <p:nvPr/>
          </p:nvSpPr>
          <p:spPr bwMode="auto">
            <a:xfrm flipV="1">
              <a:off x="3058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9" name="Line 47"/>
            <p:cNvSpPr>
              <a:spLocks noChangeShapeType="1"/>
            </p:cNvSpPr>
            <p:nvPr/>
          </p:nvSpPr>
          <p:spPr bwMode="auto">
            <a:xfrm flipV="1">
              <a:off x="3186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0" name="Line 48"/>
            <p:cNvSpPr>
              <a:spLocks noChangeShapeType="1"/>
            </p:cNvSpPr>
            <p:nvPr/>
          </p:nvSpPr>
          <p:spPr bwMode="auto">
            <a:xfrm flipV="1">
              <a:off x="3250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1" name="Line 49"/>
            <p:cNvSpPr>
              <a:spLocks noChangeShapeType="1"/>
            </p:cNvSpPr>
            <p:nvPr/>
          </p:nvSpPr>
          <p:spPr bwMode="auto">
            <a:xfrm flipV="1">
              <a:off x="3314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2" name="Line 50"/>
            <p:cNvSpPr>
              <a:spLocks noChangeShapeType="1"/>
            </p:cNvSpPr>
            <p:nvPr/>
          </p:nvSpPr>
          <p:spPr bwMode="auto">
            <a:xfrm flipV="1">
              <a:off x="3378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3" name="Line 51"/>
            <p:cNvSpPr>
              <a:spLocks noChangeShapeType="1"/>
            </p:cNvSpPr>
            <p:nvPr/>
          </p:nvSpPr>
          <p:spPr bwMode="auto">
            <a:xfrm flipV="1">
              <a:off x="3506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4" name="Line 52"/>
            <p:cNvSpPr>
              <a:spLocks noChangeShapeType="1"/>
            </p:cNvSpPr>
            <p:nvPr/>
          </p:nvSpPr>
          <p:spPr bwMode="auto">
            <a:xfrm flipV="1">
              <a:off x="3570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5" name="Line 53"/>
            <p:cNvSpPr>
              <a:spLocks noChangeShapeType="1"/>
            </p:cNvSpPr>
            <p:nvPr/>
          </p:nvSpPr>
          <p:spPr bwMode="auto">
            <a:xfrm flipV="1">
              <a:off x="3634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6" name="Line 54"/>
            <p:cNvSpPr>
              <a:spLocks noChangeShapeType="1"/>
            </p:cNvSpPr>
            <p:nvPr/>
          </p:nvSpPr>
          <p:spPr bwMode="auto">
            <a:xfrm flipV="1">
              <a:off x="3698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7" name="Line 55"/>
            <p:cNvSpPr>
              <a:spLocks noChangeShapeType="1"/>
            </p:cNvSpPr>
            <p:nvPr/>
          </p:nvSpPr>
          <p:spPr bwMode="auto">
            <a:xfrm flipV="1">
              <a:off x="3826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8" name="Line 56"/>
            <p:cNvSpPr>
              <a:spLocks noChangeShapeType="1"/>
            </p:cNvSpPr>
            <p:nvPr/>
          </p:nvSpPr>
          <p:spPr bwMode="auto">
            <a:xfrm flipV="1">
              <a:off x="3890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9" name="Line 57"/>
            <p:cNvSpPr>
              <a:spLocks noChangeShapeType="1"/>
            </p:cNvSpPr>
            <p:nvPr/>
          </p:nvSpPr>
          <p:spPr bwMode="auto">
            <a:xfrm flipV="1">
              <a:off x="3954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" name="Line 58"/>
            <p:cNvSpPr>
              <a:spLocks noChangeShapeType="1"/>
            </p:cNvSpPr>
            <p:nvPr/>
          </p:nvSpPr>
          <p:spPr bwMode="auto">
            <a:xfrm flipV="1">
              <a:off x="4018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1" name="Line 59"/>
            <p:cNvSpPr>
              <a:spLocks noChangeShapeType="1"/>
            </p:cNvSpPr>
            <p:nvPr/>
          </p:nvSpPr>
          <p:spPr bwMode="auto">
            <a:xfrm flipV="1">
              <a:off x="4146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2" name="Line 60"/>
            <p:cNvSpPr>
              <a:spLocks noChangeShapeType="1"/>
            </p:cNvSpPr>
            <p:nvPr/>
          </p:nvSpPr>
          <p:spPr bwMode="auto">
            <a:xfrm flipV="1">
              <a:off x="4210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3" name="Line 61"/>
            <p:cNvSpPr>
              <a:spLocks noChangeShapeType="1"/>
            </p:cNvSpPr>
            <p:nvPr/>
          </p:nvSpPr>
          <p:spPr bwMode="auto">
            <a:xfrm flipV="1">
              <a:off x="4274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4" name="Line 62"/>
            <p:cNvSpPr>
              <a:spLocks noChangeShapeType="1"/>
            </p:cNvSpPr>
            <p:nvPr/>
          </p:nvSpPr>
          <p:spPr bwMode="auto">
            <a:xfrm flipV="1">
              <a:off x="4337" y="2848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auto">
            <a:xfrm>
              <a:off x="1455" y="2904"/>
              <a:ext cx="1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000">
                  <a:solidFill>
                    <a:srgbClr val="000000"/>
                  </a:solidFill>
                </a:rPr>
                <a:t>112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146" name="Rectangle 64"/>
            <p:cNvSpPr>
              <a:spLocks noChangeArrowheads="1"/>
            </p:cNvSpPr>
            <p:nvPr/>
          </p:nvSpPr>
          <p:spPr bwMode="auto">
            <a:xfrm>
              <a:off x="1775" y="2904"/>
              <a:ext cx="1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000">
                  <a:solidFill>
                    <a:srgbClr val="000000"/>
                  </a:solidFill>
                </a:rPr>
                <a:t>114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147" name="Rectangle 65"/>
            <p:cNvSpPr>
              <a:spLocks noChangeArrowheads="1"/>
            </p:cNvSpPr>
            <p:nvPr/>
          </p:nvSpPr>
          <p:spPr bwMode="auto">
            <a:xfrm>
              <a:off x="2095" y="2904"/>
              <a:ext cx="1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000">
                  <a:solidFill>
                    <a:srgbClr val="000000"/>
                  </a:solidFill>
                </a:rPr>
                <a:t>116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auto">
            <a:xfrm>
              <a:off x="2414" y="2904"/>
              <a:ext cx="1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000">
                  <a:solidFill>
                    <a:srgbClr val="000000"/>
                  </a:solidFill>
                </a:rPr>
                <a:t>118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auto">
            <a:xfrm>
              <a:off x="2735" y="2904"/>
              <a:ext cx="1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000">
                  <a:solidFill>
                    <a:srgbClr val="000000"/>
                  </a:solidFill>
                </a:rPr>
                <a:t>120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150" name="Rectangle 68"/>
            <p:cNvSpPr>
              <a:spLocks noChangeArrowheads="1"/>
            </p:cNvSpPr>
            <p:nvPr/>
          </p:nvSpPr>
          <p:spPr bwMode="auto">
            <a:xfrm>
              <a:off x="3054" y="2904"/>
              <a:ext cx="1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000">
                  <a:solidFill>
                    <a:srgbClr val="000000"/>
                  </a:solidFill>
                </a:rPr>
                <a:t>122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151" name="Rectangle 69"/>
            <p:cNvSpPr>
              <a:spLocks noChangeArrowheads="1"/>
            </p:cNvSpPr>
            <p:nvPr/>
          </p:nvSpPr>
          <p:spPr bwMode="auto">
            <a:xfrm>
              <a:off x="3375" y="2904"/>
              <a:ext cx="1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000">
                  <a:solidFill>
                    <a:srgbClr val="000000"/>
                  </a:solidFill>
                </a:rPr>
                <a:t>124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152" name="Rectangle 70"/>
            <p:cNvSpPr>
              <a:spLocks noChangeArrowheads="1"/>
            </p:cNvSpPr>
            <p:nvPr/>
          </p:nvSpPr>
          <p:spPr bwMode="auto">
            <a:xfrm>
              <a:off x="3694" y="2904"/>
              <a:ext cx="1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000">
                  <a:solidFill>
                    <a:srgbClr val="000000"/>
                  </a:solidFill>
                </a:rPr>
                <a:t>126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auto">
            <a:xfrm>
              <a:off x="4015" y="2904"/>
              <a:ext cx="1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000">
                  <a:solidFill>
                    <a:srgbClr val="000000"/>
                  </a:solidFill>
                </a:rPr>
                <a:t>128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154" name="Rectangle 72"/>
            <p:cNvSpPr>
              <a:spLocks noChangeArrowheads="1"/>
            </p:cNvSpPr>
            <p:nvPr/>
          </p:nvSpPr>
          <p:spPr bwMode="auto">
            <a:xfrm>
              <a:off x="4334" y="2904"/>
              <a:ext cx="16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000">
                  <a:solidFill>
                    <a:srgbClr val="000000"/>
                  </a:solidFill>
                </a:rPr>
                <a:t>130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155" name="Line 73"/>
            <p:cNvSpPr>
              <a:spLocks noChangeShapeType="1"/>
            </p:cNvSpPr>
            <p:nvPr/>
          </p:nvSpPr>
          <p:spPr bwMode="auto">
            <a:xfrm>
              <a:off x="1522" y="849"/>
              <a:ext cx="2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6" name="Line 74"/>
            <p:cNvSpPr>
              <a:spLocks noChangeShapeType="1"/>
            </p:cNvSpPr>
            <p:nvPr/>
          </p:nvSpPr>
          <p:spPr bwMode="auto">
            <a:xfrm>
              <a:off x="1842" y="850"/>
              <a:ext cx="1" cy="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7" name="Line 75"/>
            <p:cNvSpPr>
              <a:spLocks noChangeShapeType="1"/>
            </p:cNvSpPr>
            <p:nvPr/>
          </p:nvSpPr>
          <p:spPr bwMode="auto">
            <a:xfrm>
              <a:off x="2162" y="850"/>
              <a:ext cx="1" cy="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8" name="Line 76"/>
            <p:cNvSpPr>
              <a:spLocks noChangeShapeType="1"/>
            </p:cNvSpPr>
            <p:nvPr/>
          </p:nvSpPr>
          <p:spPr bwMode="auto">
            <a:xfrm>
              <a:off x="2482" y="850"/>
              <a:ext cx="1" cy="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9" name="Line 77"/>
            <p:cNvSpPr>
              <a:spLocks noChangeShapeType="1"/>
            </p:cNvSpPr>
            <p:nvPr/>
          </p:nvSpPr>
          <p:spPr bwMode="auto">
            <a:xfrm>
              <a:off x="2802" y="850"/>
              <a:ext cx="1" cy="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0" name="Line 78"/>
            <p:cNvSpPr>
              <a:spLocks noChangeShapeType="1"/>
            </p:cNvSpPr>
            <p:nvPr/>
          </p:nvSpPr>
          <p:spPr bwMode="auto">
            <a:xfrm>
              <a:off x="3122" y="850"/>
              <a:ext cx="1" cy="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1" name="Line 79"/>
            <p:cNvSpPr>
              <a:spLocks noChangeShapeType="1"/>
            </p:cNvSpPr>
            <p:nvPr/>
          </p:nvSpPr>
          <p:spPr bwMode="auto">
            <a:xfrm>
              <a:off x="3442" y="850"/>
              <a:ext cx="1" cy="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2" name="Line 80"/>
            <p:cNvSpPr>
              <a:spLocks noChangeShapeType="1"/>
            </p:cNvSpPr>
            <p:nvPr/>
          </p:nvSpPr>
          <p:spPr bwMode="auto">
            <a:xfrm>
              <a:off x="3762" y="850"/>
              <a:ext cx="1" cy="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3" name="Line 81"/>
            <p:cNvSpPr>
              <a:spLocks noChangeShapeType="1"/>
            </p:cNvSpPr>
            <p:nvPr/>
          </p:nvSpPr>
          <p:spPr bwMode="auto">
            <a:xfrm>
              <a:off x="4082" y="850"/>
              <a:ext cx="1" cy="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4" name="Line 82"/>
            <p:cNvSpPr>
              <a:spLocks noChangeShapeType="1"/>
            </p:cNvSpPr>
            <p:nvPr/>
          </p:nvSpPr>
          <p:spPr bwMode="auto">
            <a:xfrm>
              <a:off x="1586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5" name="Line 83"/>
            <p:cNvSpPr>
              <a:spLocks noChangeShapeType="1"/>
            </p:cNvSpPr>
            <p:nvPr/>
          </p:nvSpPr>
          <p:spPr bwMode="auto">
            <a:xfrm>
              <a:off x="1650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6" name="Line 84"/>
            <p:cNvSpPr>
              <a:spLocks noChangeShapeType="1"/>
            </p:cNvSpPr>
            <p:nvPr/>
          </p:nvSpPr>
          <p:spPr bwMode="auto">
            <a:xfrm>
              <a:off x="1714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7" name="Line 85"/>
            <p:cNvSpPr>
              <a:spLocks noChangeShapeType="1"/>
            </p:cNvSpPr>
            <p:nvPr/>
          </p:nvSpPr>
          <p:spPr bwMode="auto">
            <a:xfrm>
              <a:off x="1778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8" name="Line 86"/>
            <p:cNvSpPr>
              <a:spLocks noChangeShapeType="1"/>
            </p:cNvSpPr>
            <p:nvPr/>
          </p:nvSpPr>
          <p:spPr bwMode="auto">
            <a:xfrm>
              <a:off x="1906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9" name="Line 87"/>
            <p:cNvSpPr>
              <a:spLocks noChangeShapeType="1"/>
            </p:cNvSpPr>
            <p:nvPr/>
          </p:nvSpPr>
          <p:spPr bwMode="auto">
            <a:xfrm>
              <a:off x="1970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0" name="Line 88"/>
            <p:cNvSpPr>
              <a:spLocks noChangeShapeType="1"/>
            </p:cNvSpPr>
            <p:nvPr/>
          </p:nvSpPr>
          <p:spPr bwMode="auto">
            <a:xfrm>
              <a:off x="2034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1" name="Line 89"/>
            <p:cNvSpPr>
              <a:spLocks noChangeShapeType="1"/>
            </p:cNvSpPr>
            <p:nvPr/>
          </p:nvSpPr>
          <p:spPr bwMode="auto">
            <a:xfrm>
              <a:off x="2098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2" name="Line 90"/>
            <p:cNvSpPr>
              <a:spLocks noChangeShapeType="1"/>
            </p:cNvSpPr>
            <p:nvPr/>
          </p:nvSpPr>
          <p:spPr bwMode="auto">
            <a:xfrm>
              <a:off x="2226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3" name="Line 91"/>
            <p:cNvSpPr>
              <a:spLocks noChangeShapeType="1"/>
            </p:cNvSpPr>
            <p:nvPr/>
          </p:nvSpPr>
          <p:spPr bwMode="auto">
            <a:xfrm>
              <a:off x="2290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4" name="Line 92"/>
            <p:cNvSpPr>
              <a:spLocks noChangeShapeType="1"/>
            </p:cNvSpPr>
            <p:nvPr/>
          </p:nvSpPr>
          <p:spPr bwMode="auto">
            <a:xfrm>
              <a:off x="2354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5" name="Line 93"/>
            <p:cNvSpPr>
              <a:spLocks noChangeShapeType="1"/>
            </p:cNvSpPr>
            <p:nvPr/>
          </p:nvSpPr>
          <p:spPr bwMode="auto">
            <a:xfrm>
              <a:off x="2418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6" name="Line 94"/>
            <p:cNvSpPr>
              <a:spLocks noChangeShapeType="1"/>
            </p:cNvSpPr>
            <p:nvPr/>
          </p:nvSpPr>
          <p:spPr bwMode="auto">
            <a:xfrm>
              <a:off x="2546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7" name="Line 95"/>
            <p:cNvSpPr>
              <a:spLocks noChangeShapeType="1"/>
            </p:cNvSpPr>
            <p:nvPr/>
          </p:nvSpPr>
          <p:spPr bwMode="auto">
            <a:xfrm>
              <a:off x="2610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8" name="Line 96"/>
            <p:cNvSpPr>
              <a:spLocks noChangeShapeType="1"/>
            </p:cNvSpPr>
            <p:nvPr/>
          </p:nvSpPr>
          <p:spPr bwMode="auto">
            <a:xfrm>
              <a:off x="2674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9" name="Line 97"/>
            <p:cNvSpPr>
              <a:spLocks noChangeShapeType="1"/>
            </p:cNvSpPr>
            <p:nvPr/>
          </p:nvSpPr>
          <p:spPr bwMode="auto">
            <a:xfrm>
              <a:off x="2738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0" name="Line 98"/>
            <p:cNvSpPr>
              <a:spLocks noChangeShapeType="1"/>
            </p:cNvSpPr>
            <p:nvPr/>
          </p:nvSpPr>
          <p:spPr bwMode="auto">
            <a:xfrm>
              <a:off x="2866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1" name="Line 99"/>
            <p:cNvSpPr>
              <a:spLocks noChangeShapeType="1"/>
            </p:cNvSpPr>
            <p:nvPr/>
          </p:nvSpPr>
          <p:spPr bwMode="auto">
            <a:xfrm>
              <a:off x="2930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2" name="Line 100"/>
            <p:cNvSpPr>
              <a:spLocks noChangeShapeType="1"/>
            </p:cNvSpPr>
            <p:nvPr/>
          </p:nvSpPr>
          <p:spPr bwMode="auto">
            <a:xfrm>
              <a:off x="2994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3" name="Line 101"/>
            <p:cNvSpPr>
              <a:spLocks noChangeShapeType="1"/>
            </p:cNvSpPr>
            <p:nvPr/>
          </p:nvSpPr>
          <p:spPr bwMode="auto">
            <a:xfrm>
              <a:off x="3058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4" name="Line 102"/>
            <p:cNvSpPr>
              <a:spLocks noChangeShapeType="1"/>
            </p:cNvSpPr>
            <p:nvPr/>
          </p:nvSpPr>
          <p:spPr bwMode="auto">
            <a:xfrm>
              <a:off x="3186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5" name="Line 103"/>
            <p:cNvSpPr>
              <a:spLocks noChangeShapeType="1"/>
            </p:cNvSpPr>
            <p:nvPr/>
          </p:nvSpPr>
          <p:spPr bwMode="auto">
            <a:xfrm>
              <a:off x="3250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6" name="Line 104"/>
            <p:cNvSpPr>
              <a:spLocks noChangeShapeType="1"/>
            </p:cNvSpPr>
            <p:nvPr/>
          </p:nvSpPr>
          <p:spPr bwMode="auto">
            <a:xfrm>
              <a:off x="3314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7" name="Line 105"/>
            <p:cNvSpPr>
              <a:spLocks noChangeShapeType="1"/>
            </p:cNvSpPr>
            <p:nvPr/>
          </p:nvSpPr>
          <p:spPr bwMode="auto">
            <a:xfrm>
              <a:off x="3378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8" name="Line 106"/>
            <p:cNvSpPr>
              <a:spLocks noChangeShapeType="1"/>
            </p:cNvSpPr>
            <p:nvPr/>
          </p:nvSpPr>
          <p:spPr bwMode="auto">
            <a:xfrm>
              <a:off x="3506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9" name="Line 107"/>
            <p:cNvSpPr>
              <a:spLocks noChangeShapeType="1"/>
            </p:cNvSpPr>
            <p:nvPr/>
          </p:nvSpPr>
          <p:spPr bwMode="auto">
            <a:xfrm>
              <a:off x="3570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0" name="Line 108"/>
            <p:cNvSpPr>
              <a:spLocks noChangeShapeType="1"/>
            </p:cNvSpPr>
            <p:nvPr/>
          </p:nvSpPr>
          <p:spPr bwMode="auto">
            <a:xfrm>
              <a:off x="3634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1" name="Line 109"/>
            <p:cNvSpPr>
              <a:spLocks noChangeShapeType="1"/>
            </p:cNvSpPr>
            <p:nvPr/>
          </p:nvSpPr>
          <p:spPr bwMode="auto">
            <a:xfrm>
              <a:off x="3698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2" name="Line 110"/>
            <p:cNvSpPr>
              <a:spLocks noChangeShapeType="1"/>
            </p:cNvSpPr>
            <p:nvPr/>
          </p:nvSpPr>
          <p:spPr bwMode="auto">
            <a:xfrm>
              <a:off x="3826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3" name="Line 111"/>
            <p:cNvSpPr>
              <a:spLocks noChangeShapeType="1"/>
            </p:cNvSpPr>
            <p:nvPr/>
          </p:nvSpPr>
          <p:spPr bwMode="auto">
            <a:xfrm>
              <a:off x="3890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4" name="Line 112"/>
            <p:cNvSpPr>
              <a:spLocks noChangeShapeType="1"/>
            </p:cNvSpPr>
            <p:nvPr/>
          </p:nvSpPr>
          <p:spPr bwMode="auto">
            <a:xfrm>
              <a:off x="3954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5" name="Line 113"/>
            <p:cNvSpPr>
              <a:spLocks noChangeShapeType="1"/>
            </p:cNvSpPr>
            <p:nvPr/>
          </p:nvSpPr>
          <p:spPr bwMode="auto">
            <a:xfrm>
              <a:off x="4018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6" name="Line 114"/>
            <p:cNvSpPr>
              <a:spLocks noChangeShapeType="1"/>
            </p:cNvSpPr>
            <p:nvPr/>
          </p:nvSpPr>
          <p:spPr bwMode="auto">
            <a:xfrm>
              <a:off x="4146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7" name="Line 115"/>
            <p:cNvSpPr>
              <a:spLocks noChangeShapeType="1"/>
            </p:cNvSpPr>
            <p:nvPr/>
          </p:nvSpPr>
          <p:spPr bwMode="auto">
            <a:xfrm>
              <a:off x="4210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8" name="Line 116"/>
            <p:cNvSpPr>
              <a:spLocks noChangeShapeType="1"/>
            </p:cNvSpPr>
            <p:nvPr/>
          </p:nvSpPr>
          <p:spPr bwMode="auto">
            <a:xfrm>
              <a:off x="4274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9" name="Line 117"/>
            <p:cNvSpPr>
              <a:spLocks noChangeShapeType="1"/>
            </p:cNvSpPr>
            <p:nvPr/>
          </p:nvSpPr>
          <p:spPr bwMode="auto">
            <a:xfrm>
              <a:off x="4337" y="849"/>
              <a:ext cx="1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0" name="Rectangle 118"/>
            <p:cNvSpPr>
              <a:spLocks noChangeArrowheads="1"/>
            </p:cNvSpPr>
            <p:nvPr/>
          </p:nvSpPr>
          <p:spPr bwMode="auto">
            <a:xfrm rot="5400000">
              <a:off x="1071" y="1732"/>
              <a:ext cx="34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200">
                  <a:solidFill>
                    <a:srgbClr val="000000"/>
                  </a:solidFill>
                </a:rPr>
                <a:t>counts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201" name="Line 119"/>
            <p:cNvSpPr>
              <a:spLocks noChangeShapeType="1"/>
            </p:cNvSpPr>
            <p:nvPr/>
          </p:nvSpPr>
          <p:spPr bwMode="auto">
            <a:xfrm flipV="1">
              <a:off x="1522" y="849"/>
              <a:ext cx="1" cy="2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2" name="Line 120"/>
            <p:cNvSpPr>
              <a:spLocks noChangeShapeType="1"/>
            </p:cNvSpPr>
            <p:nvPr/>
          </p:nvSpPr>
          <p:spPr bwMode="auto">
            <a:xfrm>
              <a:off x="1523" y="2462"/>
              <a:ext cx="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3" name="Line 121"/>
            <p:cNvSpPr>
              <a:spLocks noChangeShapeType="1"/>
            </p:cNvSpPr>
            <p:nvPr/>
          </p:nvSpPr>
          <p:spPr bwMode="auto">
            <a:xfrm>
              <a:off x="1523" y="2059"/>
              <a:ext cx="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6" name="Line 122"/>
            <p:cNvSpPr>
              <a:spLocks noChangeShapeType="1"/>
            </p:cNvSpPr>
            <p:nvPr/>
          </p:nvSpPr>
          <p:spPr bwMode="auto">
            <a:xfrm>
              <a:off x="1523" y="1655"/>
              <a:ext cx="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9" name="Line 123"/>
            <p:cNvSpPr>
              <a:spLocks noChangeShapeType="1"/>
            </p:cNvSpPr>
            <p:nvPr/>
          </p:nvSpPr>
          <p:spPr bwMode="auto">
            <a:xfrm>
              <a:off x="1523" y="1252"/>
              <a:ext cx="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0" name="Line 124"/>
            <p:cNvSpPr>
              <a:spLocks noChangeShapeType="1"/>
            </p:cNvSpPr>
            <p:nvPr/>
          </p:nvSpPr>
          <p:spPr bwMode="auto">
            <a:xfrm>
              <a:off x="1522" y="2784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4" name="Line 125"/>
            <p:cNvSpPr>
              <a:spLocks noChangeShapeType="1"/>
            </p:cNvSpPr>
            <p:nvPr/>
          </p:nvSpPr>
          <p:spPr bwMode="auto">
            <a:xfrm>
              <a:off x="1522" y="2704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6" name="Line 126"/>
            <p:cNvSpPr>
              <a:spLocks noChangeShapeType="1"/>
            </p:cNvSpPr>
            <p:nvPr/>
          </p:nvSpPr>
          <p:spPr bwMode="auto">
            <a:xfrm>
              <a:off x="1522" y="2623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7" name="Line 127"/>
            <p:cNvSpPr>
              <a:spLocks noChangeShapeType="1"/>
            </p:cNvSpPr>
            <p:nvPr/>
          </p:nvSpPr>
          <p:spPr bwMode="auto">
            <a:xfrm>
              <a:off x="1522" y="2543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1" name="Line 128"/>
            <p:cNvSpPr>
              <a:spLocks noChangeShapeType="1"/>
            </p:cNvSpPr>
            <p:nvPr/>
          </p:nvSpPr>
          <p:spPr bwMode="auto">
            <a:xfrm>
              <a:off x="1522" y="2381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93" name="Line 129"/>
            <p:cNvSpPr>
              <a:spLocks noChangeShapeType="1"/>
            </p:cNvSpPr>
            <p:nvPr/>
          </p:nvSpPr>
          <p:spPr bwMode="auto">
            <a:xfrm>
              <a:off x="1522" y="2301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94" name="Line 130"/>
            <p:cNvSpPr>
              <a:spLocks noChangeShapeType="1"/>
            </p:cNvSpPr>
            <p:nvPr/>
          </p:nvSpPr>
          <p:spPr bwMode="auto">
            <a:xfrm>
              <a:off x="1522" y="2220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95" name="Line 131"/>
            <p:cNvSpPr>
              <a:spLocks noChangeShapeType="1"/>
            </p:cNvSpPr>
            <p:nvPr/>
          </p:nvSpPr>
          <p:spPr bwMode="auto">
            <a:xfrm>
              <a:off x="1522" y="2139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96" name="Line 132"/>
            <p:cNvSpPr>
              <a:spLocks noChangeShapeType="1"/>
            </p:cNvSpPr>
            <p:nvPr/>
          </p:nvSpPr>
          <p:spPr bwMode="auto">
            <a:xfrm>
              <a:off x="1522" y="1978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97" name="Line 133"/>
            <p:cNvSpPr>
              <a:spLocks noChangeShapeType="1"/>
            </p:cNvSpPr>
            <p:nvPr/>
          </p:nvSpPr>
          <p:spPr bwMode="auto">
            <a:xfrm>
              <a:off x="1522" y="1897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98" name="Line 134"/>
            <p:cNvSpPr>
              <a:spLocks noChangeShapeType="1"/>
            </p:cNvSpPr>
            <p:nvPr/>
          </p:nvSpPr>
          <p:spPr bwMode="auto">
            <a:xfrm>
              <a:off x="1522" y="1817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99" name="Line 135"/>
            <p:cNvSpPr>
              <a:spLocks noChangeShapeType="1"/>
            </p:cNvSpPr>
            <p:nvPr/>
          </p:nvSpPr>
          <p:spPr bwMode="auto">
            <a:xfrm>
              <a:off x="1522" y="1736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00" name="Line 136"/>
            <p:cNvSpPr>
              <a:spLocks noChangeShapeType="1"/>
            </p:cNvSpPr>
            <p:nvPr/>
          </p:nvSpPr>
          <p:spPr bwMode="auto">
            <a:xfrm>
              <a:off x="1522" y="1574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01" name="Line 137"/>
            <p:cNvSpPr>
              <a:spLocks noChangeShapeType="1"/>
            </p:cNvSpPr>
            <p:nvPr/>
          </p:nvSpPr>
          <p:spPr bwMode="auto">
            <a:xfrm>
              <a:off x="1522" y="1494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02" name="Line 138"/>
            <p:cNvSpPr>
              <a:spLocks noChangeShapeType="1"/>
            </p:cNvSpPr>
            <p:nvPr/>
          </p:nvSpPr>
          <p:spPr bwMode="auto">
            <a:xfrm>
              <a:off x="1522" y="1413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03" name="Line 139"/>
            <p:cNvSpPr>
              <a:spLocks noChangeShapeType="1"/>
            </p:cNvSpPr>
            <p:nvPr/>
          </p:nvSpPr>
          <p:spPr bwMode="auto">
            <a:xfrm>
              <a:off x="1522" y="1332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04" name="Line 140"/>
            <p:cNvSpPr>
              <a:spLocks noChangeShapeType="1"/>
            </p:cNvSpPr>
            <p:nvPr/>
          </p:nvSpPr>
          <p:spPr bwMode="auto">
            <a:xfrm>
              <a:off x="1522" y="1171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05" name="Line 141"/>
            <p:cNvSpPr>
              <a:spLocks noChangeShapeType="1"/>
            </p:cNvSpPr>
            <p:nvPr/>
          </p:nvSpPr>
          <p:spPr bwMode="auto">
            <a:xfrm>
              <a:off x="1522" y="1090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06" name="Line 142"/>
            <p:cNvSpPr>
              <a:spLocks noChangeShapeType="1"/>
            </p:cNvSpPr>
            <p:nvPr/>
          </p:nvSpPr>
          <p:spPr bwMode="auto">
            <a:xfrm>
              <a:off x="1522" y="1010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07" name="Line 143"/>
            <p:cNvSpPr>
              <a:spLocks noChangeShapeType="1"/>
            </p:cNvSpPr>
            <p:nvPr/>
          </p:nvSpPr>
          <p:spPr bwMode="auto">
            <a:xfrm>
              <a:off x="1522" y="929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08" name="Rectangle 144"/>
            <p:cNvSpPr>
              <a:spLocks noChangeArrowheads="1"/>
            </p:cNvSpPr>
            <p:nvPr/>
          </p:nvSpPr>
          <p:spPr bwMode="auto">
            <a:xfrm>
              <a:off x="1438" y="2820"/>
              <a:ext cx="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000">
                  <a:solidFill>
                    <a:srgbClr val="000000"/>
                  </a:solidFill>
                </a:rPr>
                <a:t>0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309" name="Rectangle 145"/>
            <p:cNvSpPr>
              <a:spLocks noChangeArrowheads="1"/>
            </p:cNvSpPr>
            <p:nvPr/>
          </p:nvSpPr>
          <p:spPr bwMode="auto">
            <a:xfrm>
              <a:off x="1438" y="2417"/>
              <a:ext cx="5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000">
                  <a:solidFill>
                    <a:srgbClr val="000000"/>
                  </a:solidFill>
                </a:rPr>
                <a:t>2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310" name="Rectangle 146"/>
            <p:cNvSpPr>
              <a:spLocks noChangeArrowheads="1"/>
            </p:cNvSpPr>
            <p:nvPr/>
          </p:nvSpPr>
          <p:spPr bwMode="auto">
            <a:xfrm>
              <a:off x="1438" y="2015"/>
              <a:ext cx="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000">
                  <a:solidFill>
                    <a:srgbClr val="000000"/>
                  </a:solidFill>
                </a:rPr>
                <a:t>4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311" name="Rectangle 147"/>
            <p:cNvSpPr>
              <a:spLocks noChangeArrowheads="1"/>
            </p:cNvSpPr>
            <p:nvPr/>
          </p:nvSpPr>
          <p:spPr bwMode="auto">
            <a:xfrm>
              <a:off x="1438" y="1611"/>
              <a:ext cx="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000">
                  <a:solidFill>
                    <a:srgbClr val="000000"/>
                  </a:solidFill>
                </a:rPr>
                <a:t>6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312" name="Rectangle 148"/>
            <p:cNvSpPr>
              <a:spLocks noChangeArrowheads="1"/>
            </p:cNvSpPr>
            <p:nvPr/>
          </p:nvSpPr>
          <p:spPr bwMode="auto">
            <a:xfrm>
              <a:off x="1438" y="1207"/>
              <a:ext cx="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000">
                  <a:solidFill>
                    <a:srgbClr val="000000"/>
                  </a:solidFill>
                </a:rPr>
                <a:t>8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313" name="Rectangle 149"/>
            <p:cNvSpPr>
              <a:spLocks noChangeArrowheads="1"/>
            </p:cNvSpPr>
            <p:nvPr/>
          </p:nvSpPr>
          <p:spPr bwMode="auto">
            <a:xfrm>
              <a:off x="1393" y="804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cs-CZ" sz="1000">
                  <a:solidFill>
                    <a:srgbClr val="000000"/>
                  </a:solidFill>
                </a:rPr>
                <a:t>10</a:t>
              </a:r>
              <a:endParaRPr lang="en-US" altLang="cs-CZ" sz="2400">
                <a:latin typeface="Times New Roman" panose="02020603050405020304" pitchFamily="18" charset="0"/>
              </a:endParaRPr>
            </a:p>
          </p:txBody>
        </p:sp>
        <p:sp>
          <p:nvSpPr>
            <p:cNvPr id="314" name="Line 150"/>
            <p:cNvSpPr>
              <a:spLocks noChangeShapeType="1"/>
            </p:cNvSpPr>
            <p:nvPr/>
          </p:nvSpPr>
          <p:spPr bwMode="auto">
            <a:xfrm flipV="1">
              <a:off x="4402" y="849"/>
              <a:ext cx="1" cy="2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15" name="Line 151"/>
            <p:cNvSpPr>
              <a:spLocks noChangeShapeType="1"/>
            </p:cNvSpPr>
            <p:nvPr/>
          </p:nvSpPr>
          <p:spPr bwMode="auto">
            <a:xfrm flipH="1">
              <a:off x="4373" y="2462"/>
              <a:ext cx="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16" name="Line 152"/>
            <p:cNvSpPr>
              <a:spLocks noChangeShapeType="1"/>
            </p:cNvSpPr>
            <p:nvPr/>
          </p:nvSpPr>
          <p:spPr bwMode="auto">
            <a:xfrm flipH="1">
              <a:off x="4373" y="2059"/>
              <a:ext cx="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17" name="Line 153"/>
            <p:cNvSpPr>
              <a:spLocks noChangeShapeType="1"/>
            </p:cNvSpPr>
            <p:nvPr/>
          </p:nvSpPr>
          <p:spPr bwMode="auto">
            <a:xfrm flipH="1">
              <a:off x="4373" y="1655"/>
              <a:ext cx="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18" name="Line 154"/>
            <p:cNvSpPr>
              <a:spLocks noChangeShapeType="1"/>
            </p:cNvSpPr>
            <p:nvPr/>
          </p:nvSpPr>
          <p:spPr bwMode="auto">
            <a:xfrm flipH="1">
              <a:off x="4373" y="1252"/>
              <a:ext cx="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19" name="Line 155"/>
            <p:cNvSpPr>
              <a:spLocks noChangeShapeType="1"/>
            </p:cNvSpPr>
            <p:nvPr/>
          </p:nvSpPr>
          <p:spPr bwMode="auto">
            <a:xfrm flipH="1">
              <a:off x="4385" y="2784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20" name="Line 156"/>
            <p:cNvSpPr>
              <a:spLocks noChangeShapeType="1"/>
            </p:cNvSpPr>
            <p:nvPr/>
          </p:nvSpPr>
          <p:spPr bwMode="auto">
            <a:xfrm flipH="1">
              <a:off x="4385" y="2704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21" name="Line 157"/>
            <p:cNvSpPr>
              <a:spLocks noChangeShapeType="1"/>
            </p:cNvSpPr>
            <p:nvPr/>
          </p:nvSpPr>
          <p:spPr bwMode="auto">
            <a:xfrm flipH="1">
              <a:off x="4385" y="2623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22" name="Line 158"/>
            <p:cNvSpPr>
              <a:spLocks noChangeShapeType="1"/>
            </p:cNvSpPr>
            <p:nvPr/>
          </p:nvSpPr>
          <p:spPr bwMode="auto">
            <a:xfrm flipH="1">
              <a:off x="4385" y="2543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23" name="Line 159"/>
            <p:cNvSpPr>
              <a:spLocks noChangeShapeType="1"/>
            </p:cNvSpPr>
            <p:nvPr/>
          </p:nvSpPr>
          <p:spPr bwMode="auto">
            <a:xfrm flipH="1">
              <a:off x="4385" y="2381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24" name="Line 160"/>
            <p:cNvSpPr>
              <a:spLocks noChangeShapeType="1"/>
            </p:cNvSpPr>
            <p:nvPr/>
          </p:nvSpPr>
          <p:spPr bwMode="auto">
            <a:xfrm flipH="1">
              <a:off x="4385" y="2301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25" name="Line 161"/>
            <p:cNvSpPr>
              <a:spLocks noChangeShapeType="1"/>
            </p:cNvSpPr>
            <p:nvPr/>
          </p:nvSpPr>
          <p:spPr bwMode="auto">
            <a:xfrm flipH="1">
              <a:off x="4385" y="2220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26" name="Line 162"/>
            <p:cNvSpPr>
              <a:spLocks noChangeShapeType="1"/>
            </p:cNvSpPr>
            <p:nvPr/>
          </p:nvSpPr>
          <p:spPr bwMode="auto">
            <a:xfrm flipH="1">
              <a:off x="4385" y="2139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27" name="Line 163"/>
            <p:cNvSpPr>
              <a:spLocks noChangeShapeType="1"/>
            </p:cNvSpPr>
            <p:nvPr/>
          </p:nvSpPr>
          <p:spPr bwMode="auto">
            <a:xfrm flipH="1">
              <a:off x="4385" y="1978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28" name="Line 164"/>
            <p:cNvSpPr>
              <a:spLocks noChangeShapeType="1"/>
            </p:cNvSpPr>
            <p:nvPr/>
          </p:nvSpPr>
          <p:spPr bwMode="auto">
            <a:xfrm flipH="1">
              <a:off x="4385" y="1897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29" name="Line 165"/>
            <p:cNvSpPr>
              <a:spLocks noChangeShapeType="1"/>
            </p:cNvSpPr>
            <p:nvPr/>
          </p:nvSpPr>
          <p:spPr bwMode="auto">
            <a:xfrm flipH="1">
              <a:off x="4385" y="1817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0" name="Line 166"/>
            <p:cNvSpPr>
              <a:spLocks noChangeShapeType="1"/>
            </p:cNvSpPr>
            <p:nvPr/>
          </p:nvSpPr>
          <p:spPr bwMode="auto">
            <a:xfrm flipH="1">
              <a:off x="4385" y="1736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1" name="Line 167"/>
            <p:cNvSpPr>
              <a:spLocks noChangeShapeType="1"/>
            </p:cNvSpPr>
            <p:nvPr/>
          </p:nvSpPr>
          <p:spPr bwMode="auto">
            <a:xfrm flipH="1">
              <a:off x="4385" y="1574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2" name="Line 168"/>
            <p:cNvSpPr>
              <a:spLocks noChangeShapeType="1"/>
            </p:cNvSpPr>
            <p:nvPr/>
          </p:nvSpPr>
          <p:spPr bwMode="auto">
            <a:xfrm flipH="1">
              <a:off x="4385" y="1494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3" name="Line 169"/>
            <p:cNvSpPr>
              <a:spLocks noChangeShapeType="1"/>
            </p:cNvSpPr>
            <p:nvPr/>
          </p:nvSpPr>
          <p:spPr bwMode="auto">
            <a:xfrm flipH="1">
              <a:off x="4385" y="1413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4" name="Line 170"/>
            <p:cNvSpPr>
              <a:spLocks noChangeShapeType="1"/>
            </p:cNvSpPr>
            <p:nvPr/>
          </p:nvSpPr>
          <p:spPr bwMode="auto">
            <a:xfrm flipH="1">
              <a:off x="4385" y="1332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5" name="Line 171"/>
            <p:cNvSpPr>
              <a:spLocks noChangeShapeType="1"/>
            </p:cNvSpPr>
            <p:nvPr/>
          </p:nvSpPr>
          <p:spPr bwMode="auto">
            <a:xfrm flipH="1">
              <a:off x="4385" y="1171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6" name="Line 172"/>
            <p:cNvSpPr>
              <a:spLocks noChangeShapeType="1"/>
            </p:cNvSpPr>
            <p:nvPr/>
          </p:nvSpPr>
          <p:spPr bwMode="auto">
            <a:xfrm flipH="1">
              <a:off x="4385" y="1090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7" name="Line 173"/>
            <p:cNvSpPr>
              <a:spLocks noChangeShapeType="1"/>
            </p:cNvSpPr>
            <p:nvPr/>
          </p:nvSpPr>
          <p:spPr bwMode="auto">
            <a:xfrm flipH="1">
              <a:off x="4385" y="1010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" name="Line 174"/>
            <p:cNvSpPr>
              <a:spLocks noChangeShapeType="1"/>
            </p:cNvSpPr>
            <p:nvPr/>
          </p:nvSpPr>
          <p:spPr bwMode="auto">
            <a:xfrm flipH="1">
              <a:off x="4385" y="929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" name="Freeform 175"/>
            <p:cNvSpPr>
              <a:spLocks/>
            </p:cNvSpPr>
            <p:nvPr/>
          </p:nvSpPr>
          <p:spPr bwMode="auto">
            <a:xfrm flipV="1">
              <a:off x="1522" y="1514"/>
              <a:ext cx="2880" cy="1029"/>
            </a:xfrm>
            <a:custGeom>
              <a:avLst/>
              <a:gdLst>
                <a:gd name="T0" fmla="*/ 23 w 5000"/>
                <a:gd name="T1" fmla="*/ 256 h 1785"/>
                <a:gd name="T2" fmla="*/ 51 w 5000"/>
                <a:gd name="T3" fmla="*/ 105 h 1785"/>
                <a:gd name="T4" fmla="*/ 78 w 5000"/>
                <a:gd name="T5" fmla="*/ 198 h 1785"/>
                <a:gd name="T6" fmla="*/ 106 w 5000"/>
                <a:gd name="T7" fmla="*/ 116 h 1785"/>
                <a:gd name="T8" fmla="*/ 134 w 5000"/>
                <a:gd name="T9" fmla="*/ 140 h 1785"/>
                <a:gd name="T10" fmla="*/ 161 w 5000"/>
                <a:gd name="T11" fmla="*/ 198 h 1785"/>
                <a:gd name="T12" fmla="*/ 189 w 5000"/>
                <a:gd name="T13" fmla="*/ 233 h 1785"/>
                <a:gd name="T14" fmla="*/ 217 w 5000"/>
                <a:gd name="T15" fmla="*/ 58 h 1785"/>
                <a:gd name="T16" fmla="*/ 244 w 5000"/>
                <a:gd name="T17" fmla="*/ 267 h 1785"/>
                <a:gd name="T18" fmla="*/ 272 w 5000"/>
                <a:gd name="T19" fmla="*/ 151 h 1785"/>
                <a:gd name="T20" fmla="*/ 300 w 5000"/>
                <a:gd name="T21" fmla="*/ 198 h 1785"/>
                <a:gd name="T22" fmla="*/ 327 w 5000"/>
                <a:gd name="T23" fmla="*/ 128 h 1785"/>
                <a:gd name="T24" fmla="*/ 355 w 5000"/>
                <a:gd name="T25" fmla="*/ 244 h 1785"/>
                <a:gd name="T26" fmla="*/ 382 w 5000"/>
                <a:gd name="T27" fmla="*/ 186 h 1785"/>
                <a:gd name="T28" fmla="*/ 410 w 5000"/>
                <a:gd name="T29" fmla="*/ 267 h 1785"/>
                <a:gd name="T30" fmla="*/ 438 w 5000"/>
                <a:gd name="T31" fmla="*/ 337 h 1785"/>
                <a:gd name="T32" fmla="*/ 465 w 5000"/>
                <a:gd name="T33" fmla="*/ 384 h 1785"/>
                <a:gd name="T34" fmla="*/ 493 w 5000"/>
                <a:gd name="T35" fmla="*/ 384 h 1785"/>
                <a:gd name="T36" fmla="*/ 521 w 5000"/>
                <a:gd name="T37" fmla="*/ 279 h 1785"/>
                <a:gd name="T38" fmla="*/ 548 w 5000"/>
                <a:gd name="T39" fmla="*/ 151 h 1785"/>
                <a:gd name="T40" fmla="*/ 576 w 5000"/>
                <a:gd name="T41" fmla="*/ 209 h 1785"/>
                <a:gd name="T42" fmla="*/ 604 w 5000"/>
                <a:gd name="T43" fmla="*/ 128 h 1785"/>
                <a:gd name="T44" fmla="*/ 631 w 5000"/>
                <a:gd name="T45" fmla="*/ 186 h 1785"/>
                <a:gd name="T46" fmla="*/ 659 w 5000"/>
                <a:gd name="T47" fmla="*/ 175 h 1785"/>
                <a:gd name="T48" fmla="*/ 687 w 5000"/>
                <a:gd name="T49" fmla="*/ 256 h 1785"/>
                <a:gd name="T50" fmla="*/ 714 w 5000"/>
                <a:gd name="T51" fmla="*/ 209 h 1785"/>
                <a:gd name="T52" fmla="*/ 742 w 5000"/>
                <a:gd name="T53" fmla="*/ 209 h 1785"/>
                <a:gd name="T54" fmla="*/ 770 w 5000"/>
                <a:gd name="T55" fmla="*/ 186 h 1785"/>
                <a:gd name="T56" fmla="*/ 797 w 5000"/>
                <a:gd name="T57" fmla="*/ 116 h 1785"/>
                <a:gd name="T58" fmla="*/ 825 w 5000"/>
                <a:gd name="T59" fmla="*/ 198 h 1785"/>
                <a:gd name="T60" fmla="*/ 852 w 5000"/>
                <a:gd name="T61" fmla="*/ 360 h 1785"/>
                <a:gd name="T62" fmla="*/ 880 w 5000"/>
                <a:gd name="T63" fmla="*/ 128 h 1785"/>
                <a:gd name="T64" fmla="*/ 908 w 5000"/>
                <a:gd name="T65" fmla="*/ 175 h 1785"/>
                <a:gd name="T66" fmla="*/ 935 w 5000"/>
                <a:gd name="T67" fmla="*/ 186 h 1785"/>
                <a:gd name="T68" fmla="*/ 963 w 5000"/>
                <a:gd name="T69" fmla="*/ 291 h 1785"/>
                <a:gd name="T70" fmla="*/ 991 w 5000"/>
                <a:gd name="T71" fmla="*/ 407 h 1785"/>
                <a:gd name="T72" fmla="*/ 1018 w 5000"/>
                <a:gd name="T73" fmla="*/ 267 h 1785"/>
                <a:gd name="T74" fmla="*/ 1046 w 5000"/>
                <a:gd name="T75" fmla="*/ 279 h 1785"/>
                <a:gd name="T76" fmla="*/ 1074 w 5000"/>
                <a:gd name="T77" fmla="*/ 128 h 1785"/>
                <a:gd name="T78" fmla="*/ 1101 w 5000"/>
                <a:gd name="T79" fmla="*/ 70 h 1785"/>
                <a:gd name="T80" fmla="*/ 1129 w 5000"/>
                <a:gd name="T81" fmla="*/ 233 h 1785"/>
                <a:gd name="T82" fmla="*/ 1157 w 5000"/>
                <a:gd name="T83" fmla="*/ 140 h 1785"/>
                <a:gd name="T84" fmla="*/ 1184 w 5000"/>
                <a:gd name="T85" fmla="*/ 186 h 1785"/>
                <a:gd name="T86" fmla="*/ 1212 w 5000"/>
                <a:gd name="T87" fmla="*/ 337 h 1785"/>
                <a:gd name="T88" fmla="*/ 1240 w 5000"/>
                <a:gd name="T89" fmla="*/ 186 h 1785"/>
                <a:gd name="T90" fmla="*/ 1267 w 5000"/>
                <a:gd name="T91" fmla="*/ 244 h 1785"/>
                <a:gd name="T92" fmla="*/ 1295 w 5000"/>
                <a:gd name="T93" fmla="*/ 209 h 1785"/>
                <a:gd name="T94" fmla="*/ 1322 w 5000"/>
                <a:gd name="T95" fmla="*/ 186 h 1785"/>
                <a:gd name="T96" fmla="*/ 1350 w 5000"/>
                <a:gd name="T97" fmla="*/ 256 h 1785"/>
                <a:gd name="T98" fmla="*/ 1378 w 5000"/>
                <a:gd name="T99" fmla="*/ 337 h 1785"/>
                <a:gd name="T100" fmla="*/ 1405 w 5000"/>
                <a:gd name="T101" fmla="*/ 221 h 1785"/>
                <a:gd name="T102" fmla="*/ 1433 w 5000"/>
                <a:gd name="T103" fmla="*/ 186 h 1785"/>
                <a:gd name="T104" fmla="*/ 1461 w 5000"/>
                <a:gd name="T105" fmla="*/ 221 h 1785"/>
                <a:gd name="T106" fmla="*/ 1488 w 5000"/>
                <a:gd name="T107" fmla="*/ 209 h 1785"/>
                <a:gd name="T108" fmla="*/ 1516 w 5000"/>
                <a:gd name="T109" fmla="*/ 303 h 1785"/>
                <a:gd name="T110" fmla="*/ 1544 w 5000"/>
                <a:gd name="T111" fmla="*/ 256 h 1785"/>
                <a:gd name="T112" fmla="*/ 1571 w 5000"/>
                <a:gd name="T113" fmla="*/ 233 h 1785"/>
                <a:gd name="T114" fmla="*/ 1599 w 5000"/>
                <a:gd name="T115" fmla="*/ 128 h 1785"/>
                <a:gd name="T116" fmla="*/ 1627 w 5000"/>
                <a:gd name="T117" fmla="*/ 233 h 1785"/>
                <a:gd name="T118" fmla="*/ 1654 w 5000"/>
                <a:gd name="T119" fmla="*/ 93 h 17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000"/>
                <a:gd name="T181" fmla="*/ 0 h 1785"/>
                <a:gd name="T182" fmla="*/ 5000 w 5000"/>
                <a:gd name="T183" fmla="*/ 1785 h 178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000" h="1785">
                  <a:moveTo>
                    <a:pt x="0" y="595"/>
                  </a:moveTo>
                  <a:lnTo>
                    <a:pt x="13" y="525"/>
                  </a:lnTo>
                  <a:lnTo>
                    <a:pt x="27" y="735"/>
                  </a:lnTo>
                  <a:lnTo>
                    <a:pt x="41" y="945"/>
                  </a:lnTo>
                  <a:lnTo>
                    <a:pt x="55" y="420"/>
                  </a:lnTo>
                  <a:lnTo>
                    <a:pt x="69" y="770"/>
                  </a:lnTo>
                  <a:lnTo>
                    <a:pt x="83" y="805"/>
                  </a:lnTo>
                  <a:lnTo>
                    <a:pt x="97" y="420"/>
                  </a:lnTo>
                  <a:lnTo>
                    <a:pt x="111" y="630"/>
                  </a:lnTo>
                  <a:lnTo>
                    <a:pt x="125" y="525"/>
                  </a:lnTo>
                  <a:lnTo>
                    <a:pt x="138" y="0"/>
                  </a:lnTo>
                  <a:lnTo>
                    <a:pt x="152" y="315"/>
                  </a:lnTo>
                  <a:lnTo>
                    <a:pt x="166" y="315"/>
                  </a:lnTo>
                  <a:lnTo>
                    <a:pt x="180" y="595"/>
                  </a:lnTo>
                  <a:lnTo>
                    <a:pt x="194" y="560"/>
                  </a:lnTo>
                  <a:lnTo>
                    <a:pt x="208" y="455"/>
                  </a:lnTo>
                  <a:lnTo>
                    <a:pt x="222" y="210"/>
                  </a:lnTo>
                  <a:lnTo>
                    <a:pt x="236" y="595"/>
                  </a:lnTo>
                  <a:lnTo>
                    <a:pt x="250" y="875"/>
                  </a:lnTo>
                  <a:lnTo>
                    <a:pt x="263" y="770"/>
                  </a:lnTo>
                  <a:lnTo>
                    <a:pt x="277" y="210"/>
                  </a:lnTo>
                  <a:lnTo>
                    <a:pt x="291" y="315"/>
                  </a:lnTo>
                  <a:lnTo>
                    <a:pt x="305" y="280"/>
                  </a:lnTo>
                  <a:lnTo>
                    <a:pt x="319" y="350"/>
                  </a:lnTo>
                  <a:lnTo>
                    <a:pt x="333" y="420"/>
                  </a:lnTo>
                  <a:lnTo>
                    <a:pt x="347" y="385"/>
                  </a:lnTo>
                  <a:lnTo>
                    <a:pt x="361" y="700"/>
                  </a:lnTo>
                  <a:lnTo>
                    <a:pt x="374" y="420"/>
                  </a:lnTo>
                  <a:lnTo>
                    <a:pt x="388" y="490"/>
                  </a:lnTo>
                  <a:lnTo>
                    <a:pt x="402" y="420"/>
                  </a:lnTo>
                  <a:lnTo>
                    <a:pt x="416" y="700"/>
                  </a:lnTo>
                  <a:lnTo>
                    <a:pt x="430" y="840"/>
                  </a:lnTo>
                  <a:lnTo>
                    <a:pt x="444" y="665"/>
                  </a:lnTo>
                  <a:lnTo>
                    <a:pt x="458" y="770"/>
                  </a:lnTo>
                  <a:lnTo>
                    <a:pt x="472" y="805"/>
                  </a:lnTo>
                  <a:lnTo>
                    <a:pt x="486" y="595"/>
                  </a:lnTo>
                  <a:lnTo>
                    <a:pt x="499" y="350"/>
                  </a:lnTo>
                  <a:lnTo>
                    <a:pt x="513" y="455"/>
                  </a:lnTo>
                  <a:lnTo>
                    <a:pt x="527" y="805"/>
                  </a:lnTo>
                  <a:lnTo>
                    <a:pt x="541" y="420"/>
                  </a:lnTo>
                  <a:lnTo>
                    <a:pt x="555" y="245"/>
                  </a:lnTo>
                  <a:lnTo>
                    <a:pt x="569" y="700"/>
                  </a:lnTo>
                  <a:lnTo>
                    <a:pt x="583" y="770"/>
                  </a:lnTo>
                  <a:lnTo>
                    <a:pt x="597" y="420"/>
                  </a:lnTo>
                  <a:lnTo>
                    <a:pt x="611" y="770"/>
                  </a:lnTo>
                  <a:lnTo>
                    <a:pt x="625" y="525"/>
                  </a:lnTo>
                  <a:lnTo>
                    <a:pt x="638" y="420"/>
                  </a:lnTo>
                  <a:lnTo>
                    <a:pt x="652" y="175"/>
                  </a:lnTo>
                  <a:lnTo>
                    <a:pt x="666" y="210"/>
                  </a:lnTo>
                  <a:lnTo>
                    <a:pt x="680" y="665"/>
                  </a:lnTo>
                  <a:lnTo>
                    <a:pt x="694" y="315"/>
                  </a:lnTo>
                  <a:lnTo>
                    <a:pt x="708" y="910"/>
                  </a:lnTo>
                  <a:lnTo>
                    <a:pt x="722" y="525"/>
                  </a:lnTo>
                  <a:lnTo>
                    <a:pt x="736" y="805"/>
                  </a:lnTo>
                  <a:lnTo>
                    <a:pt x="750" y="665"/>
                  </a:lnTo>
                  <a:lnTo>
                    <a:pt x="763" y="420"/>
                  </a:lnTo>
                  <a:lnTo>
                    <a:pt x="777" y="455"/>
                  </a:lnTo>
                  <a:lnTo>
                    <a:pt x="791" y="595"/>
                  </a:lnTo>
                  <a:lnTo>
                    <a:pt x="805" y="175"/>
                  </a:lnTo>
                  <a:lnTo>
                    <a:pt x="819" y="455"/>
                  </a:lnTo>
                  <a:lnTo>
                    <a:pt x="833" y="945"/>
                  </a:lnTo>
                  <a:lnTo>
                    <a:pt x="847" y="560"/>
                  </a:lnTo>
                  <a:lnTo>
                    <a:pt x="861" y="560"/>
                  </a:lnTo>
                  <a:lnTo>
                    <a:pt x="875" y="210"/>
                  </a:lnTo>
                  <a:lnTo>
                    <a:pt x="888" y="875"/>
                  </a:lnTo>
                  <a:lnTo>
                    <a:pt x="902" y="595"/>
                  </a:lnTo>
                  <a:lnTo>
                    <a:pt x="916" y="840"/>
                  </a:lnTo>
                  <a:lnTo>
                    <a:pt x="930" y="560"/>
                  </a:lnTo>
                  <a:lnTo>
                    <a:pt x="944" y="910"/>
                  </a:lnTo>
                  <a:lnTo>
                    <a:pt x="958" y="805"/>
                  </a:lnTo>
                  <a:lnTo>
                    <a:pt x="972" y="420"/>
                  </a:lnTo>
                  <a:lnTo>
                    <a:pt x="986" y="385"/>
                  </a:lnTo>
                  <a:lnTo>
                    <a:pt x="999" y="280"/>
                  </a:lnTo>
                  <a:lnTo>
                    <a:pt x="1013" y="315"/>
                  </a:lnTo>
                  <a:lnTo>
                    <a:pt x="1027" y="490"/>
                  </a:lnTo>
                  <a:lnTo>
                    <a:pt x="1041" y="665"/>
                  </a:lnTo>
                  <a:lnTo>
                    <a:pt x="1055" y="525"/>
                  </a:lnTo>
                  <a:lnTo>
                    <a:pt x="1069" y="735"/>
                  </a:lnTo>
                  <a:lnTo>
                    <a:pt x="1083" y="630"/>
                  </a:lnTo>
                  <a:lnTo>
                    <a:pt x="1097" y="875"/>
                  </a:lnTo>
                  <a:lnTo>
                    <a:pt x="1111" y="210"/>
                  </a:lnTo>
                  <a:lnTo>
                    <a:pt x="1124" y="525"/>
                  </a:lnTo>
                  <a:lnTo>
                    <a:pt x="1138" y="420"/>
                  </a:lnTo>
                  <a:lnTo>
                    <a:pt x="1152" y="560"/>
                  </a:lnTo>
                  <a:lnTo>
                    <a:pt x="1166" y="350"/>
                  </a:lnTo>
                  <a:lnTo>
                    <a:pt x="1180" y="805"/>
                  </a:lnTo>
                  <a:lnTo>
                    <a:pt x="1194" y="385"/>
                  </a:lnTo>
                  <a:lnTo>
                    <a:pt x="1208" y="700"/>
                  </a:lnTo>
                  <a:lnTo>
                    <a:pt x="1222" y="420"/>
                  </a:lnTo>
                  <a:lnTo>
                    <a:pt x="1236" y="805"/>
                  </a:lnTo>
                  <a:lnTo>
                    <a:pt x="1250" y="805"/>
                  </a:lnTo>
                  <a:lnTo>
                    <a:pt x="1263" y="420"/>
                  </a:lnTo>
                  <a:lnTo>
                    <a:pt x="1277" y="385"/>
                  </a:lnTo>
                  <a:lnTo>
                    <a:pt x="1291" y="875"/>
                  </a:lnTo>
                  <a:lnTo>
                    <a:pt x="1305" y="595"/>
                  </a:lnTo>
                  <a:lnTo>
                    <a:pt x="1319" y="1015"/>
                  </a:lnTo>
                  <a:lnTo>
                    <a:pt x="1333" y="665"/>
                  </a:lnTo>
                  <a:lnTo>
                    <a:pt x="1347" y="665"/>
                  </a:lnTo>
                  <a:lnTo>
                    <a:pt x="1361" y="1190"/>
                  </a:lnTo>
                  <a:lnTo>
                    <a:pt x="1375" y="805"/>
                  </a:lnTo>
                  <a:lnTo>
                    <a:pt x="1388" y="980"/>
                  </a:lnTo>
                  <a:lnTo>
                    <a:pt x="1402" y="1155"/>
                  </a:lnTo>
                  <a:lnTo>
                    <a:pt x="1416" y="665"/>
                  </a:lnTo>
                  <a:lnTo>
                    <a:pt x="1430" y="700"/>
                  </a:lnTo>
                  <a:lnTo>
                    <a:pt x="1444" y="665"/>
                  </a:lnTo>
                  <a:lnTo>
                    <a:pt x="1458" y="630"/>
                  </a:lnTo>
                  <a:lnTo>
                    <a:pt x="1472" y="805"/>
                  </a:lnTo>
                  <a:lnTo>
                    <a:pt x="1486" y="1155"/>
                  </a:lnTo>
                  <a:lnTo>
                    <a:pt x="1500" y="840"/>
                  </a:lnTo>
                  <a:lnTo>
                    <a:pt x="1513" y="770"/>
                  </a:lnTo>
                  <a:lnTo>
                    <a:pt x="1527" y="910"/>
                  </a:lnTo>
                  <a:lnTo>
                    <a:pt x="1541" y="350"/>
                  </a:lnTo>
                  <a:lnTo>
                    <a:pt x="1555" y="1155"/>
                  </a:lnTo>
                  <a:lnTo>
                    <a:pt x="1569" y="840"/>
                  </a:lnTo>
                  <a:lnTo>
                    <a:pt x="1583" y="735"/>
                  </a:lnTo>
                  <a:lnTo>
                    <a:pt x="1597" y="595"/>
                  </a:lnTo>
                  <a:lnTo>
                    <a:pt x="1611" y="560"/>
                  </a:lnTo>
                  <a:lnTo>
                    <a:pt x="1624" y="770"/>
                  </a:lnTo>
                  <a:lnTo>
                    <a:pt x="1638" y="840"/>
                  </a:lnTo>
                  <a:lnTo>
                    <a:pt x="1652" y="455"/>
                  </a:lnTo>
                  <a:lnTo>
                    <a:pt x="1666" y="735"/>
                  </a:lnTo>
                  <a:lnTo>
                    <a:pt x="1680" y="525"/>
                  </a:lnTo>
                  <a:lnTo>
                    <a:pt x="1694" y="210"/>
                  </a:lnTo>
                  <a:lnTo>
                    <a:pt x="1708" y="840"/>
                  </a:lnTo>
                  <a:lnTo>
                    <a:pt x="1722" y="105"/>
                  </a:lnTo>
                  <a:lnTo>
                    <a:pt x="1736" y="630"/>
                  </a:lnTo>
                  <a:lnTo>
                    <a:pt x="1749" y="560"/>
                  </a:lnTo>
                  <a:lnTo>
                    <a:pt x="1763" y="560"/>
                  </a:lnTo>
                  <a:lnTo>
                    <a:pt x="1777" y="385"/>
                  </a:lnTo>
                  <a:lnTo>
                    <a:pt x="1791" y="560"/>
                  </a:lnTo>
                  <a:lnTo>
                    <a:pt x="1805" y="560"/>
                  </a:lnTo>
                  <a:lnTo>
                    <a:pt x="1819" y="385"/>
                  </a:lnTo>
                  <a:lnTo>
                    <a:pt x="1833" y="700"/>
                  </a:lnTo>
                  <a:lnTo>
                    <a:pt x="1847" y="245"/>
                  </a:lnTo>
                  <a:lnTo>
                    <a:pt x="1861" y="840"/>
                  </a:lnTo>
                  <a:lnTo>
                    <a:pt x="1875" y="665"/>
                  </a:lnTo>
                  <a:lnTo>
                    <a:pt x="1888" y="910"/>
                  </a:lnTo>
                  <a:lnTo>
                    <a:pt x="1902" y="560"/>
                  </a:lnTo>
                  <a:lnTo>
                    <a:pt x="1916" y="420"/>
                  </a:lnTo>
                  <a:lnTo>
                    <a:pt x="1930" y="420"/>
                  </a:lnTo>
                  <a:lnTo>
                    <a:pt x="1944" y="735"/>
                  </a:lnTo>
                  <a:lnTo>
                    <a:pt x="1958" y="770"/>
                  </a:lnTo>
                  <a:lnTo>
                    <a:pt x="1972" y="595"/>
                  </a:lnTo>
                  <a:lnTo>
                    <a:pt x="1986" y="525"/>
                  </a:lnTo>
                  <a:lnTo>
                    <a:pt x="2000" y="490"/>
                  </a:lnTo>
                  <a:lnTo>
                    <a:pt x="2013" y="630"/>
                  </a:lnTo>
                  <a:lnTo>
                    <a:pt x="2027" y="385"/>
                  </a:lnTo>
                  <a:lnTo>
                    <a:pt x="2041" y="805"/>
                  </a:lnTo>
                  <a:lnTo>
                    <a:pt x="2055" y="525"/>
                  </a:lnTo>
                  <a:lnTo>
                    <a:pt x="2069" y="770"/>
                  </a:lnTo>
                  <a:lnTo>
                    <a:pt x="2083" y="280"/>
                  </a:lnTo>
                  <a:lnTo>
                    <a:pt x="2097" y="665"/>
                  </a:lnTo>
                  <a:lnTo>
                    <a:pt x="2111" y="280"/>
                  </a:lnTo>
                  <a:lnTo>
                    <a:pt x="2125" y="385"/>
                  </a:lnTo>
                  <a:lnTo>
                    <a:pt x="2138" y="1260"/>
                  </a:lnTo>
                  <a:lnTo>
                    <a:pt x="2152" y="630"/>
                  </a:lnTo>
                  <a:lnTo>
                    <a:pt x="2166" y="630"/>
                  </a:lnTo>
                  <a:lnTo>
                    <a:pt x="2180" y="140"/>
                  </a:lnTo>
                  <a:lnTo>
                    <a:pt x="2194" y="595"/>
                  </a:lnTo>
                  <a:lnTo>
                    <a:pt x="2208" y="1015"/>
                  </a:lnTo>
                  <a:lnTo>
                    <a:pt x="2222" y="875"/>
                  </a:lnTo>
                  <a:lnTo>
                    <a:pt x="2236" y="630"/>
                  </a:lnTo>
                  <a:lnTo>
                    <a:pt x="2249" y="245"/>
                  </a:lnTo>
                  <a:lnTo>
                    <a:pt x="2263" y="210"/>
                  </a:lnTo>
                  <a:lnTo>
                    <a:pt x="2277" y="490"/>
                  </a:lnTo>
                  <a:lnTo>
                    <a:pt x="2291" y="1085"/>
                  </a:lnTo>
                  <a:lnTo>
                    <a:pt x="2305" y="490"/>
                  </a:lnTo>
                  <a:lnTo>
                    <a:pt x="2319" y="560"/>
                  </a:lnTo>
                  <a:lnTo>
                    <a:pt x="2333" y="525"/>
                  </a:lnTo>
                  <a:lnTo>
                    <a:pt x="2347" y="280"/>
                  </a:lnTo>
                  <a:lnTo>
                    <a:pt x="2361" y="840"/>
                  </a:lnTo>
                  <a:lnTo>
                    <a:pt x="2374" y="350"/>
                  </a:lnTo>
                  <a:lnTo>
                    <a:pt x="2388" y="700"/>
                  </a:lnTo>
                  <a:lnTo>
                    <a:pt x="2402" y="350"/>
                  </a:lnTo>
                  <a:lnTo>
                    <a:pt x="2416" y="210"/>
                  </a:lnTo>
                  <a:lnTo>
                    <a:pt x="2430" y="665"/>
                  </a:lnTo>
                  <a:lnTo>
                    <a:pt x="2444" y="595"/>
                  </a:lnTo>
                  <a:lnTo>
                    <a:pt x="2458" y="700"/>
                  </a:lnTo>
                  <a:lnTo>
                    <a:pt x="2472" y="630"/>
                  </a:lnTo>
                  <a:lnTo>
                    <a:pt x="2486" y="595"/>
                  </a:lnTo>
                  <a:lnTo>
                    <a:pt x="2500" y="805"/>
                  </a:lnTo>
                  <a:lnTo>
                    <a:pt x="2513" y="455"/>
                  </a:lnTo>
                  <a:lnTo>
                    <a:pt x="2527" y="525"/>
                  </a:lnTo>
                  <a:lnTo>
                    <a:pt x="2541" y="770"/>
                  </a:lnTo>
                  <a:lnTo>
                    <a:pt x="2555" y="700"/>
                  </a:lnTo>
                  <a:lnTo>
                    <a:pt x="2569" y="1085"/>
                  </a:lnTo>
                  <a:lnTo>
                    <a:pt x="2583" y="945"/>
                  </a:lnTo>
                  <a:lnTo>
                    <a:pt x="2597" y="105"/>
                  </a:lnTo>
                  <a:lnTo>
                    <a:pt x="2611" y="595"/>
                  </a:lnTo>
                  <a:lnTo>
                    <a:pt x="2625" y="665"/>
                  </a:lnTo>
                  <a:lnTo>
                    <a:pt x="2638" y="525"/>
                  </a:lnTo>
                  <a:lnTo>
                    <a:pt x="2652" y="385"/>
                  </a:lnTo>
                  <a:lnTo>
                    <a:pt x="2666" y="560"/>
                  </a:lnTo>
                  <a:lnTo>
                    <a:pt x="2680" y="630"/>
                  </a:lnTo>
                  <a:lnTo>
                    <a:pt x="2694" y="1050"/>
                  </a:lnTo>
                  <a:lnTo>
                    <a:pt x="2708" y="420"/>
                  </a:lnTo>
                  <a:lnTo>
                    <a:pt x="2722" y="560"/>
                  </a:lnTo>
                  <a:lnTo>
                    <a:pt x="2736" y="525"/>
                  </a:lnTo>
                  <a:lnTo>
                    <a:pt x="2750" y="665"/>
                  </a:lnTo>
                  <a:lnTo>
                    <a:pt x="2763" y="245"/>
                  </a:lnTo>
                  <a:lnTo>
                    <a:pt x="2777" y="700"/>
                  </a:lnTo>
                  <a:lnTo>
                    <a:pt x="2791" y="910"/>
                  </a:lnTo>
                  <a:lnTo>
                    <a:pt x="2805" y="805"/>
                  </a:lnTo>
                  <a:lnTo>
                    <a:pt x="2819" y="560"/>
                  </a:lnTo>
                  <a:lnTo>
                    <a:pt x="2833" y="735"/>
                  </a:lnTo>
                  <a:lnTo>
                    <a:pt x="2847" y="420"/>
                  </a:lnTo>
                  <a:lnTo>
                    <a:pt x="2861" y="735"/>
                  </a:lnTo>
                  <a:lnTo>
                    <a:pt x="2874" y="735"/>
                  </a:lnTo>
                  <a:lnTo>
                    <a:pt x="2888" y="350"/>
                  </a:lnTo>
                  <a:lnTo>
                    <a:pt x="2902" y="875"/>
                  </a:lnTo>
                  <a:lnTo>
                    <a:pt x="2916" y="525"/>
                  </a:lnTo>
                  <a:lnTo>
                    <a:pt x="2930" y="525"/>
                  </a:lnTo>
                  <a:lnTo>
                    <a:pt x="2944" y="1785"/>
                  </a:lnTo>
                  <a:lnTo>
                    <a:pt x="2958" y="1050"/>
                  </a:lnTo>
                  <a:lnTo>
                    <a:pt x="2972" y="1015"/>
                  </a:lnTo>
                  <a:lnTo>
                    <a:pt x="2986" y="1225"/>
                  </a:lnTo>
                  <a:lnTo>
                    <a:pt x="2999" y="1050"/>
                  </a:lnTo>
                  <a:lnTo>
                    <a:pt x="3013" y="1540"/>
                  </a:lnTo>
                  <a:lnTo>
                    <a:pt x="3027" y="1190"/>
                  </a:lnTo>
                  <a:lnTo>
                    <a:pt x="3041" y="945"/>
                  </a:lnTo>
                  <a:lnTo>
                    <a:pt x="3055" y="980"/>
                  </a:lnTo>
                  <a:lnTo>
                    <a:pt x="3069" y="805"/>
                  </a:lnTo>
                  <a:lnTo>
                    <a:pt x="3083" y="875"/>
                  </a:lnTo>
                  <a:lnTo>
                    <a:pt x="3097" y="945"/>
                  </a:lnTo>
                  <a:lnTo>
                    <a:pt x="3111" y="1120"/>
                  </a:lnTo>
                  <a:lnTo>
                    <a:pt x="3125" y="1365"/>
                  </a:lnTo>
                  <a:lnTo>
                    <a:pt x="3138" y="910"/>
                  </a:lnTo>
                  <a:lnTo>
                    <a:pt x="3152" y="840"/>
                  </a:lnTo>
                  <a:lnTo>
                    <a:pt x="3166" y="980"/>
                  </a:lnTo>
                  <a:lnTo>
                    <a:pt x="3180" y="385"/>
                  </a:lnTo>
                  <a:lnTo>
                    <a:pt x="3194" y="490"/>
                  </a:lnTo>
                  <a:lnTo>
                    <a:pt x="3208" y="560"/>
                  </a:lnTo>
                  <a:lnTo>
                    <a:pt x="3222" y="735"/>
                  </a:lnTo>
                  <a:lnTo>
                    <a:pt x="3236" y="385"/>
                  </a:lnTo>
                  <a:lnTo>
                    <a:pt x="3250" y="245"/>
                  </a:lnTo>
                  <a:lnTo>
                    <a:pt x="3263" y="1015"/>
                  </a:lnTo>
                  <a:lnTo>
                    <a:pt x="3277" y="665"/>
                  </a:lnTo>
                  <a:lnTo>
                    <a:pt x="3291" y="525"/>
                  </a:lnTo>
                  <a:lnTo>
                    <a:pt x="3305" y="525"/>
                  </a:lnTo>
                  <a:lnTo>
                    <a:pt x="3319" y="210"/>
                  </a:lnTo>
                  <a:lnTo>
                    <a:pt x="3333" y="420"/>
                  </a:lnTo>
                  <a:lnTo>
                    <a:pt x="3347" y="525"/>
                  </a:lnTo>
                  <a:lnTo>
                    <a:pt x="3361" y="420"/>
                  </a:lnTo>
                  <a:lnTo>
                    <a:pt x="3375" y="455"/>
                  </a:lnTo>
                  <a:lnTo>
                    <a:pt x="3388" y="35"/>
                  </a:lnTo>
                  <a:lnTo>
                    <a:pt x="3402" y="700"/>
                  </a:lnTo>
                  <a:lnTo>
                    <a:pt x="3416" y="315"/>
                  </a:lnTo>
                  <a:lnTo>
                    <a:pt x="3430" y="595"/>
                  </a:lnTo>
                  <a:lnTo>
                    <a:pt x="3444" y="420"/>
                  </a:lnTo>
                  <a:lnTo>
                    <a:pt x="3458" y="455"/>
                  </a:lnTo>
                  <a:lnTo>
                    <a:pt x="3472" y="385"/>
                  </a:lnTo>
                  <a:lnTo>
                    <a:pt x="3486" y="420"/>
                  </a:lnTo>
                  <a:lnTo>
                    <a:pt x="3499" y="420"/>
                  </a:lnTo>
                  <a:lnTo>
                    <a:pt x="3513" y="770"/>
                  </a:lnTo>
                  <a:lnTo>
                    <a:pt x="3527" y="315"/>
                  </a:lnTo>
                  <a:lnTo>
                    <a:pt x="3541" y="490"/>
                  </a:lnTo>
                  <a:lnTo>
                    <a:pt x="3555" y="560"/>
                  </a:lnTo>
                  <a:lnTo>
                    <a:pt x="3569" y="560"/>
                  </a:lnTo>
                  <a:lnTo>
                    <a:pt x="3583" y="525"/>
                  </a:lnTo>
                  <a:lnTo>
                    <a:pt x="3597" y="560"/>
                  </a:lnTo>
                  <a:lnTo>
                    <a:pt x="3611" y="140"/>
                  </a:lnTo>
                  <a:lnTo>
                    <a:pt x="3625" y="840"/>
                  </a:lnTo>
                  <a:lnTo>
                    <a:pt x="3638" y="560"/>
                  </a:lnTo>
                  <a:lnTo>
                    <a:pt x="3652" y="1015"/>
                  </a:lnTo>
                  <a:lnTo>
                    <a:pt x="3666" y="700"/>
                  </a:lnTo>
                  <a:lnTo>
                    <a:pt x="3680" y="595"/>
                  </a:lnTo>
                  <a:lnTo>
                    <a:pt x="3694" y="455"/>
                  </a:lnTo>
                  <a:lnTo>
                    <a:pt x="3708" y="700"/>
                  </a:lnTo>
                  <a:lnTo>
                    <a:pt x="3722" y="770"/>
                  </a:lnTo>
                  <a:lnTo>
                    <a:pt x="3736" y="560"/>
                  </a:lnTo>
                  <a:lnTo>
                    <a:pt x="3750" y="175"/>
                  </a:lnTo>
                  <a:lnTo>
                    <a:pt x="3763" y="665"/>
                  </a:lnTo>
                  <a:lnTo>
                    <a:pt x="3777" y="770"/>
                  </a:lnTo>
                  <a:lnTo>
                    <a:pt x="3791" y="350"/>
                  </a:lnTo>
                  <a:lnTo>
                    <a:pt x="3805" y="875"/>
                  </a:lnTo>
                  <a:lnTo>
                    <a:pt x="3819" y="735"/>
                  </a:lnTo>
                  <a:lnTo>
                    <a:pt x="3833" y="420"/>
                  </a:lnTo>
                  <a:lnTo>
                    <a:pt x="3847" y="805"/>
                  </a:lnTo>
                  <a:lnTo>
                    <a:pt x="3861" y="595"/>
                  </a:lnTo>
                  <a:lnTo>
                    <a:pt x="3875" y="420"/>
                  </a:lnTo>
                  <a:lnTo>
                    <a:pt x="3888" y="280"/>
                  </a:lnTo>
                  <a:lnTo>
                    <a:pt x="3902" y="630"/>
                  </a:lnTo>
                  <a:lnTo>
                    <a:pt x="3916" y="315"/>
                  </a:lnTo>
                  <a:lnTo>
                    <a:pt x="3930" y="770"/>
                  </a:lnTo>
                  <a:lnTo>
                    <a:pt x="3944" y="875"/>
                  </a:lnTo>
                  <a:lnTo>
                    <a:pt x="3958" y="945"/>
                  </a:lnTo>
                  <a:lnTo>
                    <a:pt x="3972" y="350"/>
                  </a:lnTo>
                  <a:lnTo>
                    <a:pt x="3986" y="560"/>
                  </a:lnTo>
                  <a:lnTo>
                    <a:pt x="4000" y="175"/>
                  </a:lnTo>
                  <a:lnTo>
                    <a:pt x="4013" y="665"/>
                  </a:lnTo>
                  <a:lnTo>
                    <a:pt x="4027" y="350"/>
                  </a:lnTo>
                  <a:lnTo>
                    <a:pt x="4041" y="455"/>
                  </a:lnTo>
                  <a:lnTo>
                    <a:pt x="4055" y="280"/>
                  </a:lnTo>
                  <a:lnTo>
                    <a:pt x="4069" y="770"/>
                  </a:lnTo>
                  <a:lnTo>
                    <a:pt x="4083" y="385"/>
                  </a:lnTo>
                  <a:lnTo>
                    <a:pt x="4097" y="245"/>
                  </a:lnTo>
                  <a:lnTo>
                    <a:pt x="4111" y="630"/>
                  </a:lnTo>
                  <a:lnTo>
                    <a:pt x="4124" y="1085"/>
                  </a:lnTo>
                  <a:lnTo>
                    <a:pt x="4138" y="735"/>
                  </a:lnTo>
                  <a:lnTo>
                    <a:pt x="4152" y="1015"/>
                  </a:lnTo>
                  <a:lnTo>
                    <a:pt x="4166" y="630"/>
                  </a:lnTo>
                  <a:lnTo>
                    <a:pt x="4180" y="245"/>
                  </a:lnTo>
                  <a:lnTo>
                    <a:pt x="4194" y="805"/>
                  </a:lnTo>
                  <a:lnTo>
                    <a:pt x="4208" y="385"/>
                  </a:lnTo>
                  <a:lnTo>
                    <a:pt x="4222" y="490"/>
                  </a:lnTo>
                  <a:lnTo>
                    <a:pt x="4236" y="665"/>
                  </a:lnTo>
                  <a:lnTo>
                    <a:pt x="4249" y="630"/>
                  </a:lnTo>
                  <a:lnTo>
                    <a:pt x="4263" y="595"/>
                  </a:lnTo>
                  <a:lnTo>
                    <a:pt x="4277" y="560"/>
                  </a:lnTo>
                  <a:lnTo>
                    <a:pt x="4291" y="210"/>
                  </a:lnTo>
                  <a:lnTo>
                    <a:pt x="4305" y="560"/>
                  </a:lnTo>
                  <a:lnTo>
                    <a:pt x="4319" y="560"/>
                  </a:lnTo>
                  <a:lnTo>
                    <a:pt x="4333" y="665"/>
                  </a:lnTo>
                  <a:lnTo>
                    <a:pt x="4347" y="910"/>
                  </a:lnTo>
                  <a:lnTo>
                    <a:pt x="4361" y="350"/>
                  </a:lnTo>
                  <a:lnTo>
                    <a:pt x="4375" y="665"/>
                  </a:lnTo>
                  <a:lnTo>
                    <a:pt x="4388" y="630"/>
                  </a:lnTo>
                  <a:lnTo>
                    <a:pt x="4402" y="665"/>
                  </a:lnTo>
                  <a:lnTo>
                    <a:pt x="4416" y="490"/>
                  </a:lnTo>
                  <a:lnTo>
                    <a:pt x="4430" y="735"/>
                  </a:lnTo>
                  <a:lnTo>
                    <a:pt x="4444" y="665"/>
                  </a:lnTo>
                  <a:lnTo>
                    <a:pt x="4458" y="280"/>
                  </a:lnTo>
                  <a:lnTo>
                    <a:pt x="4472" y="280"/>
                  </a:lnTo>
                  <a:lnTo>
                    <a:pt x="4486" y="630"/>
                  </a:lnTo>
                  <a:lnTo>
                    <a:pt x="4499" y="350"/>
                  </a:lnTo>
                  <a:lnTo>
                    <a:pt x="4513" y="490"/>
                  </a:lnTo>
                  <a:lnTo>
                    <a:pt x="4527" y="700"/>
                  </a:lnTo>
                  <a:lnTo>
                    <a:pt x="4541" y="875"/>
                  </a:lnTo>
                  <a:lnTo>
                    <a:pt x="4555" y="560"/>
                  </a:lnTo>
                  <a:lnTo>
                    <a:pt x="4569" y="910"/>
                  </a:lnTo>
                  <a:lnTo>
                    <a:pt x="4583" y="875"/>
                  </a:lnTo>
                  <a:lnTo>
                    <a:pt x="4597" y="385"/>
                  </a:lnTo>
                  <a:lnTo>
                    <a:pt x="4611" y="490"/>
                  </a:lnTo>
                  <a:lnTo>
                    <a:pt x="4625" y="910"/>
                  </a:lnTo>
                  <a:lnTo>
                    <a:pt x="4638" y="525"/>
                  </a:lnTo>
                  <a:lnTo>
                    <a:pt x="4652" y="770"/>
                  </a:lnTo>
                  <a:lnTo>
                    <a:pt x="4666" y="385"/>
                  </a:lnTo>
                  <a:lnTo>
                    <a:pt x="4680" y="595"/>
                  </a:lnTo>
                  <a:lnTo>
                    <a:pt x="4694" y="525"/>
                  </a:lnTo>
                  <a:lnTo>
                    <a:pt x="4708" y="175"/>
                  </a:lnTo>
                  <a:lnTo>
                    <a:pt x="4722" y="1015"/>
                  </a:lnTo>
                  <a:lnTo>
                    <a:pt x="4736" y="700"/>
                  </a:lnTo>
                  <a:lnTo>
                    <a:pt x="4749" y="1050"/>
                  </a:lnTo>
                  <a:lnTo>
                    <a:pt x="4763" y="805"/>
                  </a:lnTo>
                  <a:lnTo>
                    <a:pt x="4777" y="455"/>
                  </a:lnTo>
                  <a:lnTo>
                    <a:pt x="4791" y="665"/>
                  </a:lnTo>
                  <a:lnTo>
                    <a:pt x="4805" y="385"/>
                  </a:lnTo>
                  <a:lnTo>
                    <a:pt x="4819" y="385"/>
                  </a:lnTo>
                  <a:lnTo>
                    <a:pt x="4833" y="525"/>
                  </a:lnTo>
                  <a:lnTo>
                    <a:pt x="4847" y="840"/>
                  </a:lnTo>
                  <a:lnTo>
                    <a:pt x="4861" y="420"/>
                  </a:lnTo>
                  <a:lnTo>
                    <a:pt x="4875" y="875"/>
                  </a:lnTo>
                  <a:lnTo>
                    <a:pt x="4888" y="490"/>
                  </a:lnTo>
                  <a:lnTo>
                    <a:pt x="4902" y="700"/>
                  </a:lnTo>
                  <a:lnTo>
                    <a:pt x="4916" y="70"/>
                  </a:lnTo>
                  <a:lnTo>
                    <a:pt x="4930" y="595"/>
                  </a:lnTo>
                  <a:lnTo>
                    <a:pt x="4944" y="350"/>
                  </a:lnTo>
                  <a:lnTo>
                    <a:pt x="4958" y="385"/>
                  </a:lnTo>
                  <a:lnTo>
                    <a:pt x="4972" y="665"/>
                  </a:lnTo>
                  <a:lnTo>
                    <a:pt x="4986" y="280"/>
                  </a:lnTo>
                  <a:lnTo>
                    <a:pt x="5000" y="665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40" name="Line 176"/>
            <p:cNvSpPr>
              <a:spLocks noChangeShapeType="1"/>
            </p:cNvSpPr>
            <p:nvPr/>
          </p:nvSpPr>
          <p:spPr bwMode="auto">
            <a:xfrm flipV="1">
              <a:off x="4402" y="220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41" name="Line 177"/>
            <p:cNvSpPr>
              <a:spLocks noChangeShapeType="1"/>
            </p:cNvSpPr>
            <p:nvPr/>
          </p:nvSpPr>
          <p:spPr bwMode="auto">
            <a:xfrm>
              <a:off x="4402" y="2206"/>
              <a:ext cx="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42" name="Line 178"/>
            <p:cNvSpPr>
              <a:spLocks noChangeShapeType="1"/>
            </p:cNvSpPr>
            <p:nvPr/>
          </p:nvSpPr>
          <p:spPr bwMode="auto">
            <a:xfrm>
              <a:off x="4402" y="221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43" name="Line 179"/>
            <p:cNvSpPr>
              <a:spLocks noChangeShapeType="1"/>
            </p:cNvSpPr>
            <p:nvPr/>
          </p:nvSpPr>
          <p:spPr bwMode="auto">
            <a:xfrm>
              <a:off x="4402" y="2222"/>
              <a:ext cx="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pic>
        <p:nvPicPr>
          <p:cNvPr id="11" name="Obrázek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6644" y="4525039"/>
            <a:ext cx="716850" cy="289033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2474" y="6190198"/>
            <a:ext cx="876150" cy="259133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5650" y="6159269"/>
            <a:ext cx="796500" cy="28903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3621" y="6123210"/>
            <a:ext cx="1593000" cy="348833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0293" y="5000431"/>
            <a:ext cx="7885351" cy="7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Nový efekt???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TextovéPole 369"/>
          <p:cNvSpPr txBox="1"/>
          <p:nvPr/>
        </p:nvSpPr>
        <p:spPr bwMode="auto">
          <a:xfrm>
            <a:off x="720000" y="1464584"/>
            <a:ext cx="9360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signál: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Poissonovo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rozdělení,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pozadí:      ,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Poissonovo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rozdělení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nulová hypotéza: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altLang="cs-CZ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alt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naměřené hodnoty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80" y="1565770"/>
            <a:ext cx="318600" cy="239200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406" y="1493876"/>
            <a:ext cx="1115100" cy="348833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480" y="2067086"/>
            <a:ext cx="318600" cy="2691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406" y="2049834"/>
            <a:ext cx="1075275" cy="328900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3921" y="2623400"/>
            <a:ext cx="716850" cy="289033"/>
          </a:xfrm>
          <a:prstGeom prst="rect">
            <a:avLst/>
          </a:prstGeom>
        </p:spPr>
      </p:pic>
      <p:grpSp>
        <p:nvGrpSpPr>
          <p:cNvPr id="16" name="Skupina 15"/>
          <p:cNvGrpSpPr>
            <a:grpSpLocks noChangeAspect="1"/>
          </p:cNvGrpSpPr>
          <p:nvPr/>
        </p:nvGrpSpPr>
        <p:grpSpPr>
          <a:xfrm>
            <a:off x="5040000" y="2880000"/>
            <a:ext cx="5400000" cy="3921115"/>
            <a:chOff x="3200400" y="2438400"/>
            <a:chExt cx="5187950" cy="3767138"/>
          </a:xfrm>
        </p:grpSpPr>
        <p:grpSp>
          <p:nvGrpSpPr>
            <p:cNvPr id="345" name="Group 4"/>
            <p:cNvGrpSpPr>
              <a:grpSpLocks/>
            </p:cNvGrpSpPr>
            <p:nvPr/>
          </p:nvGrpSpPr>
          <p:grpSpPr bwMode="auto">
            <a:xfrm>
              <a:off x="3200400" y="2438400"/>
              <a:ext cx="5187950" cy="3767138"/>
              <a:chOff x="1199" y="804"/>
              <a:chExt cx="3268" cy="2373"/>
            </a:xfrm>
          </p:grpSpPr>
          <p:sp>
            <p:nvSpPr>
              <p:cNvPr id="347" name="Rectangle 6"/>
              <p:cNvSpPr>
                <a:spLocks noChangeArrowheads="1"/>
              </p:cNvSpPr>
              <p:nvPr/>
            </p:nvSpPr>
            <p:spPr bwMode="auto">
              <a:xfrm>
                <a:off x="2919" y="3065"/>
                <a:ext cx="100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2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2</a:t>
                </a:r>
                <a:r>
                  <a:rPr lang="en-US" altLang="cs-CZ" sz="1200" dirty="0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q</a:t>
                </a:r>
                <a:endParaRPr lang="en-US" altLang="cs-CZ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" name="Line 7"/>
              <p:cNvSpPr>
                <a:spLocks noChangeShapeType="1"/>
              </p:cNvSpPr>
              <p:nvPr/>
            </p:nvSpPr>
            <p:spPr bwMode="auto">
              <a:xfrm>
                <a:off x="1522" y="2865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9" name="Line 8"/>
              <p:cNvSpPr>
                <a:spLocks noChangeShapeType="1"/>
              </p:cNvSpPr>
              <p:nvPr/>
            </p:nvSpPr>
            <p:spPr bwMode="auto">
              <a:xfrm flipV="1">
                <a:off x="1842" y="2836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50" name="Line 9"/>
              <p:cNvSpPr>
                <a:spLocks noChangeShapeType="1"/>
              </p:cNvSpPr>
              <p:nvPr/>
            </p:nvSpPr>
            <p:spPr bwMode="auto">
              <a:xfrm flipV="1">
                <a:off x="2162" y="2836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51" name="Line 10"/>
              <p:cNvSpPr>
                <a:spLocks noChangeShapeType="1"/>
              </p:cNvSpPr>
              <p:nvPr/>
            </p:nvSpPr>
            <p:spPr bwMode="auto">
              <a:xfrm flipV="1">
                <a:off x="2482" y="2836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52" name="Line 11"/>
              <p:cNvSpPr>
                <a:spLocks noChangeShapeType="1"/>
              </p:cNvSpPr>
              <p:nvPr/>
            </p:nvSpPr>
            <p:spPr bwMode="auto">
              <a:xfrm flipV="1">
                <a:off x="2802" y="2836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53" name="Line 12"/>
              <p:cNvSpPr>
                <a:spLocks noChangeShapeType="1"/>
              </p:cNvSpPr>
              <p:nvPr/>
            </p:nvSpPr>
            <p:spPr bwMode="auto">
              <a:xfrm flipV="1">
                <a:off x="3122" y="2836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54" name="Line 13"/>
              <p:cNvSpPr>
                <a:spLocks noChangeShapeType="1"/>
              </p:cNvSpPr>
              <p:nvPr/>
            </p:nvSpPr>
            <p:spPr bwMode="auto">
              <a:xfrm flipV="1">
                <a:off x="3442" y="2836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55" name="Line 14"/>
              <p:cNvSpPr>
                <a:spLocks noChangeShapeType="1"/>
              </p:cNvSpPr>
              <p:nvPr/>
            </p:nvSpPr>
            <p:spPr bwMode="auto">
              <a:xfrm flipV="1">
                <a:off x="3762" y="2836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56" name="Line 15"/>
              <p:cNvSpPr>
                <a:spLocks noChangeShapeType="1"/>
              </p:cNvSpPr>
              <p:nvPr/>
            </p:nvSpPr>
            <p:spPr bwMode="auto">
              <a:xfrm flipV="1">
                <a:off x="4082" y="2836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57" name="Line 16"/>
              <p:cNvSpPr>
                <a:spLocks noChangeShapeType="1"/>
              </p:cNvSpPr>
              <p:nvPr/>
            </p:nvSpPr>
            <p:spPr bwMode="auto">
              <a:xfrm flipV="1">
                <a:off x="1586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58" name="Line 17"/>
              <p:cNvSpPr>
                <a:spLocks noChangeShapeType="1"/>
              </p:cNvSpPr>
              <p:nvPr/>
            </p:nvSpPr>
            <p:spPr bwMode="auto">
              <a:xfrm flipV="1">
                <a:off x="1650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59" name="Line 18"/>
              <p:cNvSpPr>
                <a:spLocks noChangeShapeType="1"/>
              </p:cNvSpPr>
              <p:nvPr/>
            </p:nvSpPr>
            <p:spPr bwMode="auto">
              <a:xfrm flipV="1">
                <a:off x="1714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0" name="Line 19"/>
              <p:cNvSpPr>
                <a:spLocks noChangeShapeType="1"/>
              </p:cNvSpPr>
              <p:nvPr/>
            </p:nvSpPr>
            <p:spPr bwMode="auto">
              <a:xfrm flipV="1">
                <a:off x="1778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1" name="Line 20"/>
              <p:cNvSpPr>
                <a:spLocks noChangeShapeType="1"/>
              </p:cNvSpPr>
              <p:nvPr/>
            </p:nvSpPr>
            <p:spPr bwMode="auto">
              <a:xfrm flipV="1">
                <a:off x="1906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2" name="Line 21"/>
              <p:cNvSpPr>
                <a:spLocks noChangeShapeType="1"/>
              </p:cNvSpPr>
              <p:nvPr/>
            </p:nvSpPr>
            <p:spPr bwMode="auto">
              <a:xfrm flipV="1">
                <a:off x="1970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3" name="Line 22"/>
              <p:cNvSpPr>
                <a:spLocks noChangeShapeType="1"/>
              </p:cNvSpPr>
              <p:nvPr/>
            </p:nvSpPr>
            <p:spPr bwMode="auto">
              <a:xfrm flipV="1">
                <a:off x="2034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4" name="Line 23"/>
              <p:cNvSpPr>
                <a:spLocks noChangeShapeType="1"/>
              </p:cNvSpPr>
              <p:nvPr/>
            </p:nvSpPr>
            <p:spPr bwMode="auto">
              <a:xfrm flipV="1">
                <a:off x="2098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5" name="Line 24"/>
              <p:cNvSpPr>
                <a:spLocks noChangeShapeType="1"/>
              </p:cNvSpPr>
              <p:nvPr/>
            </p:nvSpPr>
            <p:spPr bwMode="auto">
              <a:xfrm flipV="1">
                <a:off x="2226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6" name="Line 25"/>
              <p:cNvSpPr>
                <a:spLocks noChangeShapeType="1"/>
              </p:cNvSpPr>
              <p:nvPr/>
            </p:nvSpPr>
            <p:spPr bwMode="auto">
              <a:xfrm flipV="1">
                <a:off x="2290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7" name="Line 26"/>
              <p:cNvSpPr>
                <a:spLocks noChangeShapeType="1"/>
              </p:cNvSpPr>
              <p:nvPr/>
            </p:nvSpPr>
            <p:spPr bwMode="auto">
              <a:xfrm flipV="1">
                <a:off x="2354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8" name="Line 27"/>
              <p:cNvSpPr>
                <a:spLocks noChangeShapeType="1"/>
              </p:cNvSpPr>
              <p:nvPr/>
            </p:nvSpPr>
            <p:spPr bwMode="auto">
              <a:xfrm flipV="1">
                <a:off x="2418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9" name="Line 28"/>
              <p:cNvSpPr>
                <a:spLocks noChangeShapeType="1"/>
              </p:cNvSpPr>
              <p:nvPr/>
            </p:nvSpPr>
            <p:spPr bwMode="auto">
              <a:xfrm flipV="1">
                <a:off x="2546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1" name="Line 29"/>
              <p:cNvSpPr>
                <a:spLocks noChangeShapeType="1"/>
              </p:cNvSpPr>
              <p:nvPr/>
            </p:nvSpPr>
            <p:spPr bwMode="auto">
              <a:xfrm flipV="1">
                <a:off x="2610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2" name="Line 30"/>
              <p:cNvSpPr>
                <a:spLocks noChangeShapeType="1"/>
              </p:cNvSpPr>
              <p:nvPr/>
            </p:nvSpPr>
            <p:spPr bwMode="auto">
              <a:xfrm flipV="1">
                <a:off x="2674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3" name="Line 31"/>
              <p:cNvSpPr>
                <a:spLocks noChangeShapeType="1"/>
              </p:cNvSpPr>
              <p:nvPr/>
            </p:nvSpPr>
            <p:spPr bwMode="auto">
              <a:xfrm flipV="1">
                <a:off x="2738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4" name="Line 32"/>
              <p:cNvSpPr>
                <a:spLocks noChangeShapeType="1"/>
              </p:cNvSpPr>
              <p:nvPr/>
            </p:nvSpPr>
            <p:spPr bwMode="auto">
              <a:xfrm flipV="1">
                <a:off x="2866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5" name="Line 33"/>
              <p:cNvSpPr>
                <a:spLocks noChangeShapeType="1"/>
              </p:cNvSpPr>
              <p:nvPr/>
            </p:nvSpPr>
            <p:spPr bwMode="auto">
              <a:xfrm flipV="1">
                <a:off x="2930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6" name="Line 34"/>
              <p:cNvSpPr>
                <a:spLocks noChangeShapeType="1"/>
              </p:cNvSpPr>
              <p:nvPr/>
            </p:nvSpPr>
            <p:spPr bwMode="auto">
              <a:xfrm flipV="1">
                <a:off x="2994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7" name="Line 35"/>
              <p:cNvSpPr>
                <a:spLocks noChangeShapeType="1"/>
              </p:cNvSpPr>
              <p:nvPr/>
            </p:nvSpPr>
            <p:spPr bwMode="auto">
              <a:xfrm flipV="1">
                <a:off x="3058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8" name="Line 36"/>
              <p:cNvSpPr>
                <a:spLocks noChangeShapeType="1"/>
              </p:cNvSpPr>
              <p:nvPr/>
            </p:nvSpPr>
            <p:spPr bwMode="auto">
              <a:xfrm flipV="1">
                <a:off x="3186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9" name="Line 37"/>
              <p:cNvSpPr>
                <a:spLocks noChangeShapeType="1"/>
              </p:cNvSpPr>
              <p:nvPr/>
            </p:nvSpPr>
            <p:spPr bwMode="auto">
              <a:xfrm flipV="1">
                <a:off x="3250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0" name="Line 38"/>
              <p:cNvSpPr>
                <a:spLocks noChangeShapeType="1"/>
              </p:cNvSpPr>
              <p:nvPr/>
            </p:nvSpPr>
            <p:spPr bwMode="auto">
              <a:xfrm flipV="1">
                <a:off x="3314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1" name="Line 39"/>
              <p:cNvSpPr>
                <a:spLocks noChangeShapeType="1"/>
              </p:cNvSpPr>
              <p:nvPr/>
            </p:nvSpPr>
            <p:spPr bwMode="auto">
              <a:xfrm flipV="1">
                <a:off x="3378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2" name="Line 40"/>
              <p:cNvSpPr>
                <a:spLocks noChangeShapeType="1"/>
              </p:cNvSpPr>
              <p:nvPr/>
            </p:nvSpPr>
            <p:spPr bwMode="auto">
              <a:xfrm flipV="1">
                <a:off x="3506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3" name="Line 41"/>
              <p:cNvSpPr>
                <a:spLocks noChangeShapeType="1"/>
              </p:cNvSpPr>
              <p:nvPr/>
            </p:nvSpPr>
            <p:spPr bwMode="auto">
              <a:xfrm flipV="1">
                <a:off x="3570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4" name="Line 42"/>
              <p:cNvSpPr>
                <a:spLocks noChangeShapeType="1"/>
              </p:cNvSpPr>
              <p:nvPr/>
            </p:nvSpPr>
            <p:spPr bwMode="auto">
              <a:xfrm flipV="1">
                <a:off x="3634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5" name="Line 43"/>
              <p:cNvSpPr>
                <a:spLocks noChangeShapeType="1"/>
              </p:cNvSpPr>
              <p:nvPr/>
            </p:nvSpPr>
            <p:spPr bwMode="auto">
              <a:xfrm flipV="1">
                <a:off x="3698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6" name="Line 44"/>
              <p:cNvSpPr>
                <a:spLocks noChangeShapeType="1"/>
              </p:cNvSpPr>
              <p:nvPr/>
            </p:nvSpPr>
            <p:spPr bwMode="auto">
              <a:xfrm flipV="1">
                <a:off x="3826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7" name="Line 45"/>
              <p:cNvSpPr>
                <a:spLocks noChangeShapeType="1"/>
              </p:cNvSpPr>
              <p:nvPr/>
            </p:nvSpPr>
            <p:spPr bwMode="auto">
              <a:xfrm flipV="1">
                <a:off x="3890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8" name="Line 46"/>
              <p:cNvSpPr>
                <a:spLocks noChangeShapeType="1"/>
              </p:cNvSpPr>
              <p:nvPr/>
            </p:nvSpPr>
            <p:spPr bwMode="auto">
              <a:xfrm flipV="1">
                <a:off x="3954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9" name="Line 47"/>
              <p:cNvSpPr>
                <a:spLocks noChangeShapeType="1"/>
              </p:cNvSpPr>
              <p:nvPr/>
            </p:nvSpPr>
            <p:spPr bwMode="auto">
              <a:xfrm flipV="1">
                <a:off x="4018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0" name="Line 48"/>
              <p:cNvSpPr>
                <a:spLocks noChangeShapeType="1"/>
              </p:cNvSpPr>
              <p:nvPr/>
            </p:nvSpPr>
            <p:spPr bwMode="auto">
              <a:xfrm flipV="1">
                <a:off x="4146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1" name="Line 49"/>
              <p:cNvSpPr>
                <a:spLocks noChangeShapeType="1"/>
              </p:cNvSpPr>
              <p:nvPr/>
            </p:nvSpPr>
            <p:spPr bwMode="auto">
              <a:xfrm flipV="1">
                <a:off x="4210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2" name="Line 50"/>
              <p:cNvSpPr>
                <a:spLocks noChangeShapeType="1"/>
              </p:cNvSpPr>
              <p:nvPr/>
            </p:nvSpPr>
            <p:spPr bwMode="auto">
              <a:xfrm flipV="1">
                <a:off x="4274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3" name="Line 51"/>
              <p:cNvSpPr>
                <a:spLocks noChangeShapeType="1"/>
              </p:cNvSpPr>
              <p:nvPr/>
            </p:nvSpPr>
            <p:spPr bwMode="auto">
              <a:xfrm flipV="1">
                <a:off x="4337" y="284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4" name="Rectangle 52"/>
              <p:cNvSpPr>
                <a:spLocks noChangeArrowheads="1"/>
              </p:cNvSpPr>
              <p:nvPr/>
            </p:nvSpPr>
            <p:spPr bwMode="auto">
              <a:xfrm>
                <a:off x="1455" y="2904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112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5" name="Rectangle 53"/>
              <p:cNvSpPr>
                <a:spLocks noChangeArrowheads="1"/>
              </p:cNvSpPr>
              <p:nvPr/>
            </p:nvSpPr>
            <p:spPr bwMode="auto">
              <a:xfrm>
                <a:off x="1775" y="2904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114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6" name="Rectangle 54"/>
              <p:cNvSpPr>
                <a:spLocks noChangeArrowheads="1"/>
              </p:cNvSpPr>
              <p:nvPr/>
            </p:nvSpPr>
            <p:spPr bwMode="auto">
              <a:xfrm>
                <a:off x="2095" y="2904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116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7" name="Rectangle 55"/>
              <p:cNvSpPr>
                <a:spLocks noChangeArrowheads="1"/>
              </p:cNvSpPr>
              <p:nvPr/>
            </p:nvSpPr>
            <p:spPr bwMode="auto">
              <a:xfrm>
                <a:off x="2414" y="2904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118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8" name="Rectangle 56"/>
              <p:cNvSpPr>
                <a:spLocks noChangeArrowheads="1"/>
              </p:cNvSpPr>
              <p:nvPr/>
            </p:nvSpPr>
            <p:spPr bwMode="auto">
              <a:xfrm>
                <a:off x="2735" y="2904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120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" name="Rectangle 57"/>
              <p:cNvSpPr>
                <a:spLocks noChangeArrowheads="1"/>
              </p:cNvSpPr>
              <p:nvPr/>
            </p:nvSpPr>
            <p:spPr bwMode="auto">
              <a:xfrm>
                <a:off x="3054" y="2904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122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0" name="Rectangle 58"/>
              <p:cNvSpPr>
                <a:spLocks noChangeArrowheads="1"/>
              </p:cNvSpPr>
              <p:nvPr/>
            </p:nvSpPr>
            <p:spPr bwMode="auto">
              <a:xfrm>
                <a:off x="3375" y="2904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124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1" name="Rectangle 59"/>
              <p:cNvSpPr>
                <a:spLocks noChangeArrowheads="1"/>
              </p:cNvSpPr>
              <p:nvPr/>
            </p:nvSpPr>
            <p:spPr bwMode="auto">
              <a:xfrm>
                <a:off x="3694" y="2904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126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2" name="Rectangle 60"/>
              <p:cNvSpPr>
                <a:spLocks noChangeArrowheads="1"/>
              </p:cNvSpPr>
              <p:nvPr/>
            </p:nvSpPr>
            <p:spPr bwMode="auto">
              <a:xfrm>
                <a:off x="4014" y="2904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128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3" name="Rectangle 61"/>
              <p:cNvSpPr>
                <a:spLocks noChangeArrowheads="1"/>
              </p:cNvSpPr>
              <p:nvPr/>
            </p:nvSpPr>
            <p:spPr bwMode="auto">
              <a:xfrm>
                <a:off x="4335" y="2904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130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4" name="Line 62"/>
              <p:cNvSpPr>
                <a:spLocks noChangeShapeType="1"/>
              </p:cNvSpPr>
              <p:nvPr/>
            </p:nvSpPr>
            <p:spPr bwMode="auto">
              <a:xfrm>
                <a:off x="1522" y="849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5" name="Line 63"/>
              <p:cNvSpPr>
                <a:spLocks noChangeShapeType="1"/>
              </p:cNvSpPr>
              <p:nvPr/>
            </p:nvSpPr>
            <p:spPr bwMode="auto">
              <a:xfrm>
                <a:off x="1842" y="85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6" name="Line 64"/>
              <p:cNvSpPr>
                <a:spLocks noChangeShapeType="1"/>
              </p:cNvSpPr>
              <p:nvPr/>
            </p:nvSpPr>
            <p:spPr bwMode="auto">
              <a:xfrm>
                <a:off x="2162" y="85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7" name="Line 65"/>
              <p:cNvSpPr>
                <a:spLocks noChangeShapeType="1"/>
              </p:cNvSpPr>
              <p:nvPr/>
            </p:nvSpPr>
            <p:spPr bwMode="auto">
              <a:xfrm>
                <a:off x="2482" y="85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8" name="Line 66"/>
              <p:cNvSpPr>
                <a:spLocks noChangeShapeType="1"/>
              </p:cNvSpPr>
              <p:nvPr/>
            </p:nvSpPr>
            <p:spPr bwMode="auto">
              <a:xfrm>
                <a:off x="2802" y="85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9" name="Line 67"/>
              <p:cNvSpPr>
                <a:spLocks noChangeShapeType="1"/>
              </p:cNvSpPr>
              <p:nvPr/>
            </p:nvSpPr>
            <p:spPr bwMode="auto">
              <a:xfrm>
                <a:off x="3122" y="85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0" name="Line 68"/>
              <p:cNvSpPr>
                <a:spLocks noChangeShapeType="1"/>
              </p:cNvSpPr>
              <p:nvPr/>
            </p:nvSpPr>
            <p:spPr bwMode="auto">
              <a:xfrm>
                <a:off x="3442" y="85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1" name="Line 69"/>
              <p:cNvSpPr>
                <a:spLocks noChangeShapeType="1"/>
              </p:cNvSpPr>
              <p:nvPr/>
            </p:nvSpPr>
            <p:spPr bwMode="auto">
              <a:xfrm>
                <a:off x="3762" y="85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2" name="Line 70"/>
              <p:cNvSpPr>
                <a:spLocks noChangeShapeType="1"/>
              </p:cNvSpPr>
              <p:nvPr/>
            </p:nvSpPr>
            <p:spPr bwMode="auto">
              <a:xfrm>
                <a:off x="4082" y="85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3" name="Line 71"/>
              <p:cNvSpPr>
                <a:spLocks noChangeShapeType="1"/>
              </p:cNvSpPr>
              <p:nvPr/>
            </p:nvSpPr>
            <p:spPr bwMode="auto">
              <a:xfrm>
                <a:off x="1586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4" name="Line 72"/>
              <p:cNvSpPr>
                <a:spLocks noChangeShapeType="1"/>
              </p:cNvSpPr>
              <p:nvPr/>
            </p:nvSpPr>
            <p:spPr bwMode="auto">
              <a:xfrm>
                <a:off x="1650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5" name="Line 73"/>
              <p:cNvSpPr>
                <a:spLocks noChangeShapeType="1"/>
              </p:cNvSpPr>
              <p:nvPr/>
            </p:nvSpPr>
            <p:spPr bwMode="auto">
              <a:xfrm>
                <a:off x="1714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6" name="Line 74"/>
              <p:cNvSpPr>
                <a:spLocks noChangeShapeType="1"/>
              </p:cNvSpPr>
              <p:nvPr/>
            </p:nvSpPr>
            <p:spPr bwMode="auto">
              <a:xfrm>
                <a:off x="1778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7" name="Line 75"/>
              <p:cNvSpPr>
                <a:spLocks noChangeShapeType="1"/>
              </p:cNvSpPr>
              <p:nvPr/>
            </p:nvSpPr>
            <p:spPr bwMode="auto">
              <a:xfrm>
                <a:off x="1906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8" name="Line 76"/>
              <p:cNvSpPr>
                <a:spLocks noChangeShapeType="1"/>
              </p:cNvSpPr>
              <p:nvPr/>
            </p:nvSpPr>
            <p:spPr bwMode="auto">
              <a:xfrm>
                <a:off x="1970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9" name="Line 77"/>
              <p:cNvSpPr>
                <a:spLocks noChangeShapeType="1"/>
              </p:cNvSpPr>
              <p:nvPr/>
            </p:nvSpPr>
            <p:spPr bwMode="auto">
              <a:xfrm>
                <a:off x="2034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0" name="Line 78"/>
              <p:cNvSpPr>
                <a:spLocks noChangeShapeType="1"/>
              </p:cNvSpPr>
              <p:nvPr/>
            </p:nvSpPr>
            <p:spPr bwMode="auto">
              <a:xfrm>
                <a:off x="2098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1" name="Line 79"/>
              <p:cNvSpPr>
                <a:spLocks noChangeShapeType="1"/>
              </p:cNvSpPr>
              <p:nvPr/>
            </p:nvSpPr>
            <p:spPr bwMode="auto">
              <a:xfrm>
                <a:off x="2226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2" name="Line 80"/>
              <p:cNvSpPr>
                <a:spLocks noChangeShapeType="1"/>
              </p:cNvSpPr>
              <p:nvPr/>
            </p:nvSpPr>
            <p:spPr bwMode="auto">
              <a:xfrm>
                <a:off x="2290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3" name="Line 81"/>
              <p:cNvSpPr>
                <a:spLocks noChangeShapeType="1"/>
              </p:cNvSpPr>
              <p:nvPr/>
            </p:nvSpPr>
            <p:spPr bwMode="auto">
              <a:xfrm>
                <a:off x="2354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4" name="Line 82"/>
              <p:cNvSpPr>
                <a:spLocks noChangeShapeType="1"/>
              </p:cNvSpPr>
              <p:nvPr/>
            </p:nvSpPr>
            <p:spPr bwMode="auto">
              <a:xfrm>
                <a:off x="2418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5" name="Line 83"/>
              <p:cNvSpPr>
                <a:spLocks noChangeShapeType="1"/>
              </p:cNvSpPr>
              <p:nvPr/>
            </p:nvSpPr>
            <p:spPr bwMode="auto">
              <a:xfrm>
                <a:off x="2546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6" name="Line 84"/>
              <p:cNvSpPr>
                <a:spLocks noChangeShapeType="1"/>
              </p:cNvSpPr>
              <p:nvPr/>
            </p:nvSpPr>
            <p:spPr bwMode="auto">
              <a:xfrm>
                <a:off x="2610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7" name="Line 85"/>
              <p:cNvSpPr>
                <a:spLocks noChangeShapeType="1"/>
              </p:cNvSpPr>
              <p:nvPr/>
            </p:nvSpPr>
            <p:spPr bwMode="auto">
              <a:xfrm>
                <a:off x="2674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8" name="Line 86"/>
              <p:cNvSpPr>
                <a:spLocks noChangeShapeType="1"/>
              </p:cNvSpPr>
              <p:nvPr/>
            </p:nvSpPr>
            <p:spPr bwMode="auto">
              <a:xfrm>
                <a:off x="2738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9" name="Line 87"/>
              <p:cNvSpPr>
                <a:spLocks noChangeShapeType="1"/>
              </p:cNvSpPr>
              <p:nvPr/>
            </p:nvSpPr>
            <p:spPr bwMode="auto">
              <a:xfrm>
                <a:off x="2866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0" name="Line 88"/>
              <p:cNvSpPr>
                <a:spLocks noChangeShapeType="1"/>
              </p:cNvSpPr>
              <p:nvPr/>
            </p:nvSpPr>
            <p:spPr bwMode="auto">
              <a:xfrm>
                <a:off x="2930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1" name="Line 89"/>
              <p:cNvSpPr>
                <a:spLocks noChangeShapeType="1"/>
              </p:cNvSpPr>
              <p:nvPr/>
            </p:nvSpPr>
            <p:spPr bwMode="auto">
              <a:xfrm>
                <a:off x="2994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2" name="Line 90"/>
              <p:cNvSpPr>
                <a:spLocks noChangeShapeType="1"/>
              </p:cNvSpPr>
              <p:nvPr/>
            </p:nvSpPr>
            <p:spPr bwMode="auto">
              <a:xfrm>
                <a:off x="3058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3" name="Line 91"/>
              <p:cNvSpPr>
                <a:spLocks noChangeShapeType="1"/>
              </p:cNvSpPr>
              <p:nvPr/>
            </p:nvSpPr>
            <p:spPr bwMode="auto">
              <a:xfrm>
                <a:off x="3186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4" name="Line 92"/>
              <p:cNvSpPr>
                <a:spLocks noChangeShapeType="1"/>
              </p:cNvSpPr>
              <p:nvPr/>
            </p:nvSpPr>
            <p:spPr bwMode="auto">
              <a:xfrm>
                <a:off x="3250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5" name="Line 93"/>
              <p:cNvSpPr>
                <a:spLocks noChangeShapeType="1"/>
              </p:cNvSpPr>
              <p:nvPr/>
            </p:nvSpPr>
            <p:spPr bwMode="auto">
              <a:xfrm>
                <a:off x="3314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6" name="Line 94"/>
              <p:cNvSpPr>
                <a:spLocks noChangeShapeType="1"/>
              </p:cNvSpPr>
              <p:nvPr/>
            </p:nvSpPr>
            <p:spPr bwMode="auto">
              <a:xfrm>
                <a:off x="3378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7" name="Line 95"/>
              <p:cNvSpPr>
                <a:spLocks noChangeShapeType="1"/>
              </p:cNvSpPr>
              <p:nvPr/>
            </p:nvSpPr>
            <p:spPr bwMode="auto">
              <a:xfrm>
                <a:off x="3506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8" name="Line 96"/>
              <p:cNvSpPr>
                <a:spLocks noChangeShapeType="1"/>
              </p:cNvSpPr>
              <p:nvPr/>
            </p:nvSpPr>
            <p:spPr bwMode="auto">
              <a:xfrm>
                <a:off x="3570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9" name="Line 97"/>
              <p:cNvSpPr>
                <a:spLocks noChangeShapeType="1"/>
              </p:cNvSpPr>
              <p:nvPr/>
            </p:nvSpPr>
            <p:spPr bwMode="auto">
              <a:xfrm>
                <a:off x="3634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0" name="Line 98"/>
              <p:cNvSpPr>
                <a:spLocks noChangeShapeType="1"/>
              </p:cNvSpPr>
              <p:nvPr/>
            </p:nvSpPr>
            <p:spPr bwMode="auto">
              <a:xfrm>
                <a:off x="3698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1" name="Line 99"/>
              <p:cNvSpPr>
                <a:spLocks noChangeShapeType="1"/>
              </p:cNvSpPr>
              <p:nvPr/>
            </p:nvSpPr>
            <p:spPr bwMode="auto">
              <a:xfrm>
                <a:off x="3826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2" name="Line 100"/>
              <p:cNvSpPr>
                <a:spLocks noChangeShapeType="1"/>
              </p:cNvSpPr>
              <p:nvPr/>
            </p:nvSpPr>
            <p:spPr bwMode="auto">
              <a:xfrm>
                <a:off x="3890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3" name="Line 101"/>
              <p:cNvSpPr>
                <a:spLocks noChangeShapeType="1"/>
              </p:cNvSpPr>
              <p:nvPr/>
            </p:nvSpPr>
            <p:spPr bwMode="auto">
              <a:xfrm>
                <a:off x="3954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4" name="Line 102"/>
              <p:cNvSpPr>
                <a:spLocks noChangeShapeType="1"/>
              </p:cNvSpPr>
              <p:nvPr/>
            </p:nvSpPr>
            <p:spPr bwMode="auto">
              <a:xfrm>
                <a:off x="4018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5" name="Line 103"/>
              <p:cNvSpPr>
                <a:spLocks noChangeShapeType="1"/>
              </p:cNvSpPr>
              <p:nvPr/>
            </p:nvSpPr>
            <p:spPr bwMode="auto">
              <a:xfrm>
                <a:off x="4146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6" name="Line 104"/>
              <p:cNvSpPr>
                <a:spLocks noChangeShapeType="1"/>
              </p:cNvSpPr>
              <p:nvPr/>
            </p:nvSpPr>
            <p:spPr bwMode="auto">
              <a:xfrm>
                <a:off x="4210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7" name="Line 105"/>
              <p:cNvSpPr>
                <a:spLocks noChangeShapeType="1"/>
              </p:cNvSpPr>
              <p:nvPr/>
            </p:nvSpPr>
            <p:spPr bwMode="auto">
              <a:xfrm>
                <a:off x="4274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8" name="Line 106"/>
              <p:cNvSpPr>
                <a:spLocks noChangeShapeType="1"/>
              </p:cNvSpPr>
              <p:nvPr/>
            </p:nvSpPr>
            <p:spPr bwMode="auto">
              <a:xfrm>
                <a:off x="4337" y="84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9" name="Rectangle 107"/>
              <p:cNvSpPr>
                <a:spLocks noChangeArrowheads="1"/>
              </p:cNvSpPr>
              <p:nvPr/>
            </p:nvSpPr>
            <p:spPr bwMode="auto">
              <a:xfrm rot="5400000">
                <a:off x="1116" y="1715"/>
                <a:ext cx="28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200">
                    <a:solidFill>
                      <a:srgbClr val="000000"/>
                    </a:solidFill>
                  </a:rPr>
                  <a:t>counts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" name="Line 108"/>
              <p:cNvSpPr>
                <a:spLocks noChangeShapeType="1"/>
              </p:cNvSpPr>
              <p:nvPr/>
            </p:nvSpPr>
            <p:spPr bwMode="auto">
              <a:xfrm flipV="1">
                <a:off x="1522" y="849"/>
                <a:ext cx="1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1" name="Line 109"/>
              <p:cNvSpPr>
                <a:spLocks noChangeShapeType="1"/>
              </p:cNvSpPr>
              <p:nvPr/>
            </p:nvSpPr>
            <p:spPr bwMode="auto">
              <a:xfrm>
                <a:off x="1523" y="2462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2" name="Line 110"/>
              <p:cNvSpPr>
                <a:spLocks noChangeShapeType="1"/>
              </p:cNvSpPr>
              <p:nvPr/>
            </p:nvSpPr>
            <p:spPr bwMode="auto">
              <a:xfrm>
                <a:off x="1523" y="2059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3" name="Line 111"/>
              <p:cNvSpPr>
                <a:spLocks noChangeShapeType="1"/>
              </p:cNvSpPr>
              <p:nvPr/>
            </p:nvSpPr>
            <p:spPr bwMode="auto">
              <a:xfrm>
                <a:off x="1523" y="1655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4" name="Line 112"/>
              <p:cNvSpPr>
                <a:spLocks noChangeShapeType="1"/>
              </p:cNvSpPr>
              <p:nvPr/>
            </p:nvSpPr>
            <p:spPr bwMode="auto">
              <a:xfrm>
                <a:off x="1523" y="1252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5" name="Line 113"/>
              <p:cNvSpPr>
                <a:spLocks noChangeShapeType="1"/>
              </p:cNvSpPr>
              <p:nvPr/>
            </p:nvSpPr>
            <p:spPr bwMode="auto">
              <a:xfrm>
                <a:off x="1522" y="2784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6" name="Line 114"/>
              <p:cNvSpPr>
                <a:spLocks noChangeShapeType="1"/>
              </p:cNvSpPr>
              <p:nvPr/>
            </p:nvSpPr>
            <p:spPr bwMode="auto">
              <a:xfrm>
                <a:off x="1522" y="2704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7" name="Line 115"/>
              <p:cNvSpPr>
                <a:spLocks noChangeShapeType="1"/>
              </p:cNvSpPr>
              <p:nvPr/>
            </p:nvSpPr>
            <p:spPr bwMode="auto">
              <a:xfrm>
                <a:off x="1522" y="2623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8" name="Line 116"/>
              <p:cNvSpPr>
                <a:spLocks noChangeShapeType="1"/>
              </p:cNvSpPr>
              <p:nvPr/>
            </p:nvSpPr>
            <p:spPr bwMode="auto">
              <a:xfrm>
                <a:off x="1522" y="2543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9" name="Line 117"/>
              <p:cNvSpPr>
                <a:spLocks noChangeShapeType="1"/>
              </p:cNvSpPr>
              <p:nvPr/>
            </p:nvSpPr>
            <p:spPr bwMode="auto">
              <a:xfrm>
                <a:off x="1522" y="2381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0" name="Line 118"/>
              <p:cNvSpPr>
                <a:spLocks noChangeShapeType="1"/>
              </p:cNvSpPr>
              <p:nvPr/>
            </p:nvSpPr>
            <p:spPr bwMode="auto">
              <a:xfrm>
                <a:off x="1522" y="2301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1" name="Line 119"/>
              <p:cNvSpPr>
                <a:spLocks noChangeShapeType="1"/>
              </p:cNvSpPr>
              <p:nvPr/>
            </p:nvSpPr>
            <p:spPr bwMode="auto">
              <a:xfrm>
                <a:off x="1522" y="2220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2" name="Line 120"/>
              <p:cNvSpPr>
                <a:spLocks noChangeShapeType="1"/>
              </p:cNvSpPr>
              <p:nvPr/>
            </p:nvSpPr>
            <p:spPr bwMode="auto">
              <a:xfrm>
                <a:off x="1522" y="2139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3" name="Line 121"/>
              <p:cNvSpPr>
                <a:spLocks noChangeShapeType="1"/>
              </p:cNvSpPr>
              <p:nvPr/>
            </p:nvSpPr>
            <p:spPr bwMode="auto">
              <a:xfrm>
                <a:off x="1522" y="1978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6" name="Line 122"/>
              <p:cNvSpPr>
                <a:spLocks noChangeShapeType="1"/>
              </p:cNvSpPr>
              <p:nvPr/>
            </p:nvSpPr>
            <p:spPr bwMode="auto">
              <a:xfrm>
                <a:off x="1522" y="1897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7" name="Line 123"/>
              <p:cNvSpPr>
                <a:spLocks noChangeShapeType="1"/>
              </p:cNvSpPr>
              <p:nvPr/>
            </p:nvSpPr>
            <p:spPr bwMode="auto">
              <a:xfrm>
                <a:off x="1522" y="1817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8" name="Line 124"/>
              <p:cNvSpPr>
                <a:spLocks noChangeShapeType="1"/>
              </p:cNvSpPr>
              <p:nvPr/>
            </p:nvSpPr>
            <p:spPr bwMode="auto">
              <a:xfrm>
                <a:off x="1522" y="1736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9" name="Line 125"/>
              <p:cNvSpPr>
                <a:spLocks noChangeShapeType="1"/>
              </p:cNvSpPr>
              <p:nvPr/>
            </p:nvSpPr>
            <p:spPr bwMode="auto">
              <a:xfrm>
                <a:off x="1522" y="1574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0" name="Line 126"/>
              <p:cNvSpPr>
                <a:spLocks noChangeShapeType="1"/>
              </p:cNvSpPr>
              <p:nvPr/>
            </p:nvSpPr>
            <p:spPr bwMode="auto">
              <a:xfrm>
                <a:off x="1522" y="1494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1" name="Line 127"/>
              <p:cNvSpPr>
                <a:spLocks noChangeShapeType="1"/>
              </p:cNvSpPr>
              <p:nvPr/>
            </p:nvSpPr>
            <p:spPr bwMode="auto">
              <a:xfrm>
                <a:off x="1522" y="1413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2" name="Line 128"/>
              <p:cNvSpPr>
                <a:spLocks noChangeShapeType="1"/>
              </p:cNvSpPr>
              <p:nvPr/>
            </p:nvSpPr>
            <p:spPr bwMode="auto">
              <a:xfrm>
                <a:off x="1522" y="1332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3" name="Line 129"/>
              <p:cNvSpPr>
                <a:spLocks noChangeShapeType="1"/>
              </p:cNvSpPr>
              <p:nvPr/>
            </p:nvSpPr>
            <p:spPr bwMode="auto">
              <a:xfrm>
                <a:off x="1522" y="1171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4" name="Line 130"/>
              <p:cNvSpPr>
                <a:spLocks noChangeShapeType="1"/>
              </p:cNvSpPr>
              <p:nvPr/>
            </p:nvSpPr>
            <p:spPr bwMode="auto">
              <a:xfrm>
                <a:off x="1522" y="1090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5" name="Line 131"/>
              <p:cNvSpPr>
                <a:spLocks noChangeShapeType="1"/>
              </p:cNvSpPr>
              <p:nvPr/>
            </p:nvSpPr>
            <p:spPr bwMode="auto">
              <a:xfrm>
                <a:off x="1522" y="1010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6" name="Line 132"/>
              <p:cNvSpPr>
                <a:spLocks noChangeShapeType="1"/>
              </p:cNvSpPr>
              <p:nvPr/>
            </p:nvSpPr>
            <p:spPr bwMode="auto">
              <a:xfrm>
                <a:off x="1522" y="929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7" name="Rectangle 133"/>
              <p:cNvSpPr>
                <a:spLocks noChangeArrowheads="1"/>
              </p:cNvSpPr>
              <p:nvPr/>
            </p:nvSpPr>
            <p:spPr bwMode="auto">
              <a:xfrm>
                <a:off x="1438" y="2820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8" name="Rectangle 134"/>
              <p:cNvSpPr>
                <a:spLocks noChangeArrowheads="1"/>
              </p:cNvSpPr>
              <p:nvPr/>
            </p:nvSpPr>
            <p:spPr bwMode="auto">
              <a:xfrm>
                <a:off x="1438" y="2417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2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9" name="Rectangle 135"/>
              <p:cNvSpPr>
                <a:spLocks noChangeArrowheads="1"/>
              </p:cNvSpPr>
              <p:nvPr/>
            </p:nvSpPr>
            <p:spPr bwMode="auto">
              <a:xfrm>
                <a:off x="1438" y="2014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4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0" name="Rectangle 136"/>
              <p:cNvSpPr>
                <a:spLocks noChangeArrowheads="1"/>
              </p:cNvSpPr>
              <p:nvPr/>
            </p:nvSpPr>
            <p:spPr bwMode="auto">
              <a:xfrm>
                <a:off x="1438" y="1611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6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" name="Rectangle 137"/>
              <p:cNvSpPr>
                <a:spLocks noChangeArrowheads="1"/>
              </p:cNvSpPr>
              <p:nvPr/>
            </p:nvSpPr>
            <p:spPr bwMode="auto">
              <a:xfrm>
                <a:off x="1438" y="1207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8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2" name="Rectangle 138"/>
              <p:cNvSpPr>
                <a:spLocks noChangeArrowheads="1"/>
              </p:cNvSpPr>
              <p:nvPr/>
            </p:nvSpPr>
            <p:spPr bwMode="auto">
              <a:xfrm>
                <a:off x="1393" y="804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3" name="Line 139"/>
              <p:cNvSpPr>
                <a:spLocks noChangeShapeType="1"/>
              </p:cNvSpPr>
              <p:nvPr/>
            </p:nvSpPr>
            <p:spPr bwMode="auto">
              <a:xfrm flipV="1">
                <a:off x="4402" y="849"/>
                <a:ext cx="1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4" name="Line 140"/>
              <p:cNvSpPr>
                <a:spLocks noChangeShapeType="1"/>
              </p:cNvSpPr>
              <p:nvPr/>
            </p:nvSpPr>
            <p:spPr bwMode="auto">
              <a:xfrm flipH="1">
                <a:off x="4373" y="2462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5" name="Line 141"/>
              <p:cNvSpPr>
                <a:spLocks noChangeShapeType="1"/>
              </p:cNvSpPr>
              <p:nvPr/>
            </p:nvSpPr>
            <p:spPr bwMode="auto">
              <a:xfrm flipH="1">
                <a:off x="4373" y="2059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6" name="Line 142"/>
              <p:cNvSpPr>
                <a:spLocks noChangeShapeType="1"/>
              </p:cNvSpPr>
              <p:nvPr/>
            </p:nvSpPr>
            <p:spPr bwMode="auto">
              <a:xfrm flipH="1">
                <a:off x="4373" y="1655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7" name="Line 143"/>
              <p:cNvSpPr>
                <a:spLocks noChangeShapeType="1"/>
              </p:cNvSpPr>
              <p:nvPr/>
            </p:nvSpPr>
            <p:spPr bwMode="auto">
              <a:xfrm flipH="1">
                <a:off x="4373" y="1252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8" name="Line 144"/>
              <p:cNvSpPr>
                <a:spLocks noChangeShapeType="1"/>
              </p:cNvSpPr>
              <p:nvPr/>
            </p:nvSpPr>
            <p:spPr bwMode="auto">
              <a:xfrm flipH="1">
                <a:off x="4385" y="278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9" name="Line 145"/>
              <p:cNvSpPr>
                <a:spLocks noChangeShapeType="1"/>
              </p:cNvSpPr>
              <p:nvPr/>
            </p:nvSpPr>
            <p:spPr bwMode="auto">
              <a:xfrm flipH="1">
                <a:off x="4385" y="270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90" name="Line 146"/>
              <p:cNvSpPr>
                <a:spLocks noChangeShapeType="1"/>
              </p:cNvSpPr>
              <p:nvPr/>
            </p:nvSpPr>
            <p:spPr bwMode="auto">
              <a:xfrm flipH="1">
                <a:off x="4385" y="262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91" name="Line 147"/>
              <p:cNvSpPr>
                <a:spLocks noChangeShapeType="1"/>
              </p:cNvSpPr>
              <p:nvPr/>
            </p:nvSpPr>
            <p:spPr bwMode="auto">
              <a:xfrm flipH="1">
                <a:off x="4385" y="254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92" name="Line 148"/>
              <p:cNvSpPr>
                <a:spLocks noChangeShapeType="1"/>
              </p:cNvSpPr>
              <p:nvPr/>
            </p:nvSpPr>
            <p:spPr bwMode="auto">
              <a:xfrm flipH="1">
                <a:off x="4385" y="238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93" name="Line 149"/>
              <p:cNvSpPr>
                <a:spLocks noChangeShapeType="1"/>
              </p:cNvSpPr>
              <p:nvPr/>
            </p:nvSpPr>
            <p:spPr bwMode="auto">
              <a:xfrm flipH="1">
                <a:off x="4385" y="230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94" name="Line 150"/>
              <p:cNvSpPr>
                <a:spLocks noChangeShapeType="1"/>
              </p:cNvSpPr>
              <p:nvPr/>
            </p:nvSpPr>
            <p:spPr bwMode="auto">
              <a:xfrm flipH="1">
                <a:off x="4385" y="222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95" name="Line 151"/>
              <p:cNvSpPr>
                <a:spLocks noChangeShapeType="1"/>
              </p:cNvSpPr>
              <p:nvPr/>
            </p:nvSpPr>
            <p:spPr bwMode="auto">
              <a:xfrm flipH="1">
                <a:off x="4385" y="2139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96" name="Line 152"/>
              <p:cNvSpPr>
                <a:spLocks noChangeShapeType="1"/>
              </p:cNvSpPr>
              <p:nvPr/>
            </p:nvSpPr>
            <p:spPr bwMode="auto">
              <a:xfrm flipH="1">
                <a:off x="4385" y="1978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97" name="Line 153"/>
              <p:cNvSpPr>
                <a:spLocks noChangeShapeType="1"/>
              </p:cNvSpPr>
              <p:nvPr/>
            </p:nvSpPr>
            <p:spPr bwMode="auto">
              <a:xfrm flipH="1">
                <a:off x="4385" y="1897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98" name="Line 154"/>
              <p:cNvSpPr>
                <a:spLocks noChangeShapeType="1"/>
              </p:cNvSpPr>
              <p:nvPr/>
            </p:nvSpPr>
            <p:spPr bwMode="auto">
              <a:xfrm flipH="1">
                <a:off x="4385" y="1817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99" name="Line 155"/>
              <p:cNvSpPr>
                <a:spLocks noChangeShapeType="1"/>
              </p:cNvSpPr>
              <p:nvPr/>
            </p:nvSpPr>
            <p:spPr bwMode="auto">
              <a:xfrm flipH="1">
                <a:off x="4385" y="173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0" name="Line 156"/>
              <p:cNvSpPr>
                <a:spLocks noChangeShapeType="1"/>
              </p:cNvSpPr>
              <p:nvPr/>
            </p:nvSpPr>
            <p:spPr bwMode="auto">
              <a:xfrm flipH="1">
                <a:off x="4385" y="157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1" name="Line 157"/>
              <p:cNvSpPr>
                <a:spLocks noChangeShapeType="1"/>
              </p:cNvSpPr>
              <p:nvPr/>
            </p:nvSpPr>
            <p:spPr bwMode="auto">
              <a:xfrm flipH="1">
                <a:off x="4385" y="149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2" name="Line 158"/>
              <p:cNvSpPr>
                <a:spLocks noChangeShapeType="1"/>
              </p:cNvSpPr>
              <p:nvPr/>
            </p:nvSpPr>
            <p:spPr bwMode="auto">
              <a:xfrm flipH="1">
                <a:off x="4385" y="141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3" name="Line 159"/>
              <p:cNvSpPr>
                <a:spLocks noChangeShapeType="1"/>
              </p:cNvSpPr>
              <p:nvPr/>
            </p:nvSpPr>
            <p:spPr bwMode="auto">
              <a:xfrm flipH="1">
                <a:off x="4385" y="133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4" name="Line 160"/>
              <p:cNvSpPr>
                <a:spLocks noChangeShapeType="1"/>
              </p:cNvSpPr>
              <p:nvPr/>
            </p:nvSpPr>
            <p:spPr bwMode="auto">
              <a:xfrm flipH="1">
                <a:off x="4385" y="117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5" name="Line 161"/>
              <p:cNvSpPr>
                <a:spLocks noChangeShapeType="1"/>
              </p:cNvSpPr>
              <p:nvPr/>
            </p:nvSpPr>
            <p:spPr bwMode="auto">
              <a:xfrm flipH="1">
                <a:off x="4385" y="109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6" name="Line 162"/>
              <p:cNvSpPr>
                <a:spLocks noChangeShapeType="1"/>
              </p:cNvSpPr>
              <p:nvPr/>
            </p:nvSpPr>
            <p:spPr bwMode="auto">
              <a:xfrm flipH="1">
                <a:off x="4385" y="101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7" name="Line 163"/>
              <p:cNvSpPr>
                <a:spLocks noChangeShapeType="1"/>
              </p:cNvSpPr>
              <p:nvPr/>
            </p:nvSpPr>
            <p:spPr bwMode="auto">
              <a:xfrm flipH="1">
                <a:off x="4385" y="929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8" name="Freeform 164"/>
              <p:cNvSpPr>
                <a:spLocks/>
              </p:cNvSpPr>
              <p:nvPr/>
            </p:nvSpPr>
            <p:spPr bwMode="auto">
              <a:xfrm flipV="1">
                <a:off x="1522" y="1514"/>
                <a:ext cx="2880" cy="1029"/>
              </a:xfrm>
              <a:custGeom>
                <a:avLst/>
                <a:gdLst>
                  <a:gd name="T0" fmla="*/ 23 w 5000"/>
                  <a:gd name="T1" fmla="*/ 256 h 1785"/>
                  <a:gd name="T2" fmla="*/ 51 w 5000"/>
                  <a:gd name="T3" fmla="*/ 105 h 1785"/>
                  <a:gd name="T4" fmla="*/ 78 w 5000"/>
                  <a:gd name="T5" fmla="*/ 198 h 1785"/>
                  <a:gd name="T6" fmla="*/ 106 w 5000"/>
                  <a:gd name="T7" fmla="*/ 116 h 1785"/>
                  <a:gd name="T8" fmla="*/ 134 w 5000"/>
                  <a:gd name="T9" fmla="*/ 140 h 1785"/>
                  <a:gd name="T10" fmla="*/ 161 w 5000"/>
                  <a:gd name="T11" fmla="*/ 198 h 1785"/>
                  <a:gd name="T12" fmla="*/ 189 w 5000"/>
                  <a:gd name="T13" fmla="*/ 233 h 1785"/>
                  <a:gd name="T14" fmla="*/ 217 w 5000"/>
                  <a:gd name="T15" fmla="*/ 58 h 1785"/>
                  <a:gd name="T16" fmla="*/ 244 w 5000"/>
                  <a:gd name="T17" fmla="*/ 267 h 1785"/>
                  <a:gd name="T18" fmla="*/ 272 w 5000"/>
                  <a:gd name="T19" fmla="*/ 151 h 1785"/>
                  <a:gd name="T20" fmla="*/ 300 w 5000"/>
                  <a:gd name="T21" fmla="*/ 198 h 1785"/>
                  <a:gd name="T22" fmla="*/ 327 w 5000"/>
                  <a:gd name="T23" fmla="*/ 128 h 1785"/>
                  <a:gd name="T24" fmla="*/ 355 w 5000"/>
                  <a:gd name="T25" fmla="*/ 244 h 1785"/>
                  <a:gd name="T26" fmla="*/ 382 w 5000"/>
                  <a:gd name="T27" fmla="*/ 186 h 1785"/>
                  <a:gd name="T28" fmla="*/ 410 w 5000"/>
                  <a:gd name="T29" fmla="*/ 267 h 1785"/>
                  <a:gd name="T30" fmla="*/ 438 w 5000"/>
                  <a:gd name="T31" fmla="*/ 337 h 1785"/>
                  <a:gd name="T32" fmla="*/ 465 w 5000"/>
                  <a:gd name="T33" fmla="*/ 384 h 1785"/>
                  <a:gd name="T34" fmla="*/ 493 w 5000"/>
                  <a:gd name="T35" fmla="*/ 384 h 1785"/>
                  <a:gd name="T36" fmla="*/ 521 w 5000"/>
                  <a:gd name="T37" fmla="*/ 279 h 1785"/>
                  <a:gd name="T38" fmla="*/ 548 w 5000"/>
                  <a:gd name="T39" fmla="*/ 151 h 1785"/>
                  <a:gd name="T40" fmla="*/ 576 w 5000"/>
                  <a:gd name="T41" fmla="*/ 209 h 1785"/>
                  <a:gd name="T42" fmla="*/ 604 w 5000"/>
                  <a:gd name="T43" fmla="*/ 128 h 1785"/>
                  <a:gd name="T44" fmla="*/ 631 w 5000"/>
                  <a:gd name="T45" fmla="*/ 186 h 1785"/>
                  <a:gd name="T46" fmla="*/ 659 w 5000"/>
                  <a:gd name="T47" fmla="*/ 175 h 1785"/>
                  <a:gd name="T48" fmla="*/ 687 w 5000"/>
                  <a:gd name="T49" fmla="*/ 256 h 1785"/>
                  <a:gd name="T50" fmla="*/ 714 w 5000"/>
                  <a:gd name="T51" fmla="*/ 209 h 1785"/>
                  <a:gd name="T52" fmla="*/ 742 w 5000"/>
                  <a:gd name="T53" fmla="*/ 209 h 1785"/>
                  <a:gd name="T54" fmla="*/ 770 w 5000"/>
                  <a:gd name="T55" fmla="*/ 186 h 1785"/>
                  <a:gd name="T56" fmla="*/ 797 w 5000"/>
                  <a:gd name="T57" fmla="*/ 116 h 1785"/>
                  <a:gd name="T58" fmla="*/ 825 w 5000"/>
                  <a:gd name="T59" fmla="*/ 198 h 1785"/>
                  <a:gd name="T60" fmla="*/ 852 w 5000"/>
                  <a:gd name="T61" fmla="*/ 360 h 1785"/>
                  <a:gd name="T62" fmla="*/ 880 w 5000"/>
                  <a:gd name="T63" fmla="*/ 128 h 1785"/>
                  <a:gd name="T64" fmla="*/ 908 w 5000"/>
                  <a:gd name="T65" fmla="*/ 175 h 1785"/>
                  <a:gd name="T66" fmla="*/ 935 w 5000"/>
                  <a:gd name="T67" fmla="*/ 186 h 1785"/>
                  <a:gd name="T68" fmla="*/ 963 w 5000"/>
                  <a:gd name="T69" fmla="*/ 291 h 1785"/>
                  <a:gd name="T70" fmla="*/ 991 w 5000"/>
                  <a:gd name="T71" fmla="*/ 407 h 1785"/>
                  <a:gd name="T72" fmla="*/ 1018 w 5000"/>
                  <a:gd name="T73" fmla="*/ 267 h 1785"/>
                  <a:gd name="T74" fmla="*/ 1046 w 5000"/>
                  <a:gd name="T75" fmla="*/ 279 h 1785"/>
                  <a:gd name="T76" fmla="*/ 1074 w 5000"/>
                  <a:gd name="T77" fmla="*/ 128 h 1785"/>
                  <a:gd name="T78" fmla="*/ 1101 w 5000"/>
                  <a:gd name="T79" fmla="*/ 70 h 1785"/>
                  <a:gd name="T80" fmla="*/ 1129 w 5000"/>
                  <a:gd name="T81" fmla="*/ 233 h 1785"/>
                  <a:gd name="T82" fmla="*/ 1157 w 5000"/>
                  <a:gd name="T83" fmla="*/ 140 h 1785"/>
                  <a:gd name="T84" fmla="*/ 1184 w 5000"/>
                  <a:gd name="T85" fmla="*/ 186 h 1785"/>
                  <a:gd name="T86" fmla="*/ 1212 w 5000"/>
                  <a:gd name="T87" fmla="*/ 337 h 1785"/>
                  <a:gd name="T88" fmla="*/ 1240 w 5000"/>
                  <a:gd name="T89" fmla="*/ 186 h 1785"/>
                  <a:gd name="T90" fmla="*/ 1267 w 5000"/>
                  <a:gd name="T91" fmla="*/ 244 h 1785"/>
                  <a:gd name="T92" fmla="*/ 1295 w 5000"/>
                  <a:gd name="T93" fmla="*/ 209 h 1785"/>
                  <a:gd name="T94" fmla="*/ 1322 w 5000"/>
                  <a:gd name="T95" fmla="*/ 186 h 1785"/>
                  <a:gd name="T96" fmla="*/ 1350 w 5000"/>
                  <a:gd name="T97" fmla="*/ 256 h 1785"/>
                  <a:gd name="T98" fmla="*/ 1378 w 5000"/>
                  <a:gd name="T99" fmla="*/ 337 h 1785"/>
                  <a:gd name="T100" fmla="*/ 1405 w 5000"/>
                  <a:gd name="T101" fmla="*/ 221 h 1785"/>
                  <a:gd name="T102" fmla="*/ 1433 w 5000"/>
                  <a:gd name="T103" fmla="*/ 186 h 1785"/>
                  <a:gd name="T104" fmla="*/ 1461 w 5000"/>
                  <a:gd name="T105" fmla="*/ 221 h 1785"/>
                  <a:gd name="T106" fmla="*/ 1488 w 5000"/>
                  <a:gd name="T107" fmla="*/ 209 h 1785"/>
                  <a:gd name="T108" fmla="*/ 1516 w 5000"/>
                  <a:gd name="T109" fmla="*/ 303 h 1785"/>
                  <a:gd name="T110" fmla="*/ 1544 w 5000"/>
                  <a:gd name="T111" fmla="*/ 256 h 1785"/>
                  <a:gd name="T112" fmla="*/ 1571 w 5000"/>
                  <a:gd name="T113" fmla="*/ 233 h 1785"/>
                  <a:gd name="T114" fmla="*/ 1599 w 5000"/>
                  <a:gd name="T115" fmla="*/ 128 h 1785"/>
                  <a:gd name="T116" fmla="*/ 1627 w 5000"/>
                  <a:gd name="T117" fmla="*/ 233 h 1785"/>
                  <a:gd name="T118" fmla="*/ 1654 w 5000"/>
                  <a:gd name="T119" fmla="*/ 93 h 178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000"/>
                  <a:gd name="T181" fmla="*/ 0 h 1785"/>
                  <a:gd name="T182" fmla="*/ 5000 w 5000"/>
                  <a:gd name="T183" fmla="*/ 1785 h 178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000" h="1785">
                    <a:moveTo>
                      <a:pt x="0" y="595"/>
                    </a:moveTo>
                    <a:lnTo>
                      <a:pt x="13" y="525"/>
                    </a:lnTo>
                    <a:lnTo>
                      <a:pt x="27" y="735"/>
                    </a:lnTo>
                    <a:lnTo>
                      <a:pt x="41" y="945"/>
                    </a:lnTo>
                    <a:lnTo>
                      <a:pt x="55" y="420"/>
                    </a:lnTo>
                    <a:lnTo>
                      <a:pt x="69" y="770"/>
                    </a:lnTo>
                    <a:lnTo>
                      <a:pt x="83" y="805"/>
                    </a:lnTo>
                    <a:lnTo>
                      <a:pt x="97" y="420"/>
                    </a:lnTo>
                    <a:lnTo>
                      <a:pt x="111" y="630"/>
                    </a:lnTo>
                    <a:lnTo>
                      <a:pt x="125" y="525"/>
                    </a:lnTo>
                    <a:lnTo>
                      <a:pt x="138" y="0"/>
                    </a:lnTo>
                    <a:lnTo>
                      <a:pt x="152" y="315"/>
                    </a:lnTo>
                    <a:lnTo>
                      <a:pt x="166" y="315"/>
                    </a:lnTo>
                    <a:lnTo>
                      <a:pt x="180" y="595"/>
                    </a:lnTo>
                    <a:lnTo>
                      <a:pt x="194" y="560"/>
                    </a:lnTo>
                    <a:lnTo>
                      <a:pt x="208" y="455"/>
                    </a:lnTo>
                    <a:lnTo>
                      <a:pt x="222" y="210"/>
                    </a:lnTo>
                    <a:lnTo>
                      <a:pt x="236" y="595"/>
                    </a:lnTo>
                    <a:lnTo>
                      <a:pt x="250" y="875"/>
                    </a:lnTo>
                    <a:lnTo>
                      <a:pt x="263" y="770"/>
                    </a:lnTo>
                    <a:lnTo>
                      <a:pt x="277" y="210"/>
                    </a:lnTo>
                    <a:lnTo>
                      <a:pt x="291" y="315"/>
                    </a:lnTo>
                    <a:lnTo>
                      <a:pt x="305" y="280"/>
                    </a:lnTo>
                    <a:lnTo>
                      <a:pt x="319" y="350"/>
                    </a:lnTo>
                    <a:lnTo>
                      <a:pt x="333" y="420"/>
                    </a:lnTo>
                    <a:lnTo>
                      <a:pt x="347" y="385"/>
                    </a:lnTo>
                    <a:lnTo>
                      <a:pt x="361" y="700"/>
                    </a:lnTo>
                    <a:lnTo>
                      <a:pt x="374" y="420"/>
                    </a:lnTo>
                    <a:lnTo>
                      <a:pt x="388" y="490"/>
                    </a:lnTo>
                    <a:lnTo>
                      <a:pt x="402" y="420"/>
                    </a:lnTo>
                    <a:lnTo>
                      <a:pt x="416" y="700"/>
                    </a:lnTo>
                    <a:lnTo>
                      <a:pt x="430" y="840"/>
                    </a:lnTo>
                    <a:lnTo>
                      <a:pt x="444" y="665"/>
                    </a:lnTo>
                    <a:lnTo>
                      <a:pt x="458" y="770"/>
                    </a:lnTo>
                    <a:lnTo>
                      <a:pt x="472" y="805"/>
                    </a:lnTo>
                    <a:lnTo>
                      <a:pt x="486" y="595"/>
                    </a:lnTo>
                    <a:lnTo>
                      <a:pt x="499" y="350"/>
                    </a:lnTo>
                    <a:lnTo>
                      <a:pt x="513" y="455"/>
                    </a:lnTo>
                    <a:lnTo>
                      <a:pt x="527" y="805"/>
                    </a:lnTo>
                    <a:lnTo>
                      <a:pt x="541" y="420"/>
                    </a:lnTo>
                    <a:lnTo>
                      <a:pt x="555" y="245"/>
                    </a:lnTo>
                    <a:lnTo>
                      <a:pt x="569" y="700"/>
                    </a:lnTo>
                    <a:lnTo>
                      <a:pt x="583" y="770"/>
                    </a:lnTo>
                    <a:lnTo>
                      <a:pt x="597" y="420"/>
                    </a:lnTo>
                    <a:lnTo>
                      <a:pt x="611" y="770"/>
                    </a:lnTo>
                    <a:lnTo>
                      <a:pt x="625" y="525"/>
                    </a:lnTo>
                    <a:lnTo>
                      <a:pt x="638" y="420"/>
                    </a:lnTo>
                    <a:lnTo>
                      <a:pt x="652" y="175"/>
                    </a:lnTo>
                    <a:lnTo>
                      <a:pt x="666" y="210"/>
                    </a:lnTo>
                    <a:lnTo>
                      <a:pt x="680" y="665"/>
                    </a:lnTo>
                    <a:lnTo>
                      <a:pt x="694" y="315"/>
                    </a:lnTo>
                    <a:lnTo>
                      <a:pt x="708" y="910"/>
                    </a:lnTo>
                    <a:lnTo>
                      <a:pt x="722" y="525"/>
                    </a:lnTo>
                    <a:lnTo>
                      <a:pt x="736" y="805"/>
                    </a:lnTo>
                    <a:lnTo>
                      <a:pt x="750" y="665"/>
                    </a:lnTo>
                    <a:lnTo>
                      <a:pt x="763" y="420"/>
                    </a:lnTo>
                    <a:lnTo>
                      <a:pt x="777" y="455"/>
                    </a:lnTo>
                    <a:lnTo>
                      <a:pt x="791" y="595"/>
                    </a:lnTo>
                    <a:lnTo>
                      <a:pt x="805" y="175"/>
                    </a:lnTo>
                    <a:lnTo>
                      <a:pt x="819" y="455"/>
                    </a:lnTo>
                    <a:lnTo>
                      <a:pt x="833" y="945"/>
                    </a:lnTo>
                    <a:lnTo>
                      <a:pt x="847" y="560"/>
                    </a:lnTo>
                    <a:lnTo>
                      <a:pt x="861" y="560"/>
                    </a:lnTo>
                    <a:lnTo>
                      <a:pt x="875" y="210"/>
                    </a:lnTo>
                    <a:lnTo>
                      <a:pt x="888" y="875"/>
                    </a:lnTo>
                    <a:lnTo>
                      <a:pt x="902" y="595"/>
                    </a:lnTo>
                    <a:lnTo>
                      <a:pt x="916" y="840"/>
                    </a:lnTo>
                    <a:lnTo>
                      <a:pt x="930" y="560"/>
                    </a:lnTo>
                    <a:lnTo>
                      <a:pt x="944" y="910"/>
                    </a:lnTo>
                    <a:lnTo>
                      <a:pt x="958" y="805"/>
                    </a:lnTo>
                    <a:lnTo>
                      <a:pt x="972" y="420"/>
                    </a:lnTo>
                    <a:lnTo>
                      <a:pt x="986" y="385"/>
                    </a:lnTo>
                    <a:lnTo>
                      <a:pt x="999" y="280"/>
                    </a:lnTo>
                    <a:lnTo>
                      <a:pt x="1013" y="315"/>
                    </a:lnTo>
                    <a:lnTo>
                      <a:pt x="1027" y="490"/>
                    </a:lnTo>
                    <a:lnTo>
                      <a:pt x="1041" y="665"/>
                    </a:lnTo>
                    <a:lnTo>
                      <a:pt x="1055" y="525"/>
                    </a:lnTo>
                    <a:lnTo>
                      <a:pt x="1069" y="735"/>
                    </a:lnTo>
                    <a:lnTo>
                      <a:pt x="1083" y="630"/>
                    </a:lnTo>
                    <a:lnTo>
                      <a:pt x="1097" y="875"/>
                    </a:lnTo>
                    <a:lnTo>
                      <a:pt x="1111" y="210"/>
                    </a:lnTo>
                    <a:lnTo>
                      <a:pt x="1124" y="525"/>
                    </a:lnTo>
                    <a:lnTo>
                      <a:pt x="1138" y="420"/>
                    </a:lnTo>
                    <a:lnTo>
                      <a:pt x="1152" y="560"/>
                    </a:lnTo>
                    <a:lnTo>
                      <a:pt x="1166" y="350"/>
                    </a:lnTo>
                    <a:lnTo>
                      <a:pt x="1180" y="805"/>
                    </a:lnTo>
                    <a:lnTo>
                      <a:pt x="1194" y="385"/>
                    </a:lnTo>
                    <a:lnTo>
                      <a:pt x="1208" y="700"/>
                    </a:lnTo>
                    <a:lnTo>
                      <a:pt x="1222" y="420"/>
                    </a:lnTo>
                    <a:lnTo>
                      <a:pt x="1236" y="805"/>
                    </a:lnTo>
                    <a:lnTo>
                      <a:pt x="1250" y="805"/>
                    </a:lnTo>
                    <a:lnTo>
                      <a:pt x="1263" y="420"/>
                    </a:lnTo>
                    <a:lnTo>
                      <a:pt x="1277" y="385"/>
                    </a:lnTo>
                    <a:lnTo>
                      <a:pt x="1291" y="875"/>
                    </a:lnTo>
                    <a:lnTo>
                      <a:pt x="1305" y="595"/>
                    </a:lnTo>
                    <a:lnTo>
                      <a:pt x="1319" y="1015"/>
                    </a:lnTo>
                    <a:lnTo>
                      <a:pt x="1333" y="665"/>
                    </a:lnTo>
                    <a:lnTo>
                      <a:pt x="1347" y="665"/>
                    </a:lnTo>
                    <a:lnTo>
                      <a:pt x="1361" y="1190"/>
                    </a:lnTo>
                    <a:lnTo>
                      <a:pt x="1375" y="805"/>
                    </a:lnTo>
                    <a:lnTo>
                      <a:pt x="1388" y="980"/>
                    </a:lnTo>
                    <a:lnTo>
                      <a:pt x="1402" y="1155"/>
                    </a:lnTo>
                    <a:lnTo>
                      <a:pt x="1416" y="665"/>
                    </a:lnTo>
                    <a:lnTo>
                      <a:pt x="1430" y="700"/>
                    </a:lnTo>
                    <a:lnTo>
                      <a:pt x="1444" y="665"/>
                    </a:lnTo>
                    <a:lnTo>
                      <a:pt x="1458" y="630"/>
                    </a:lnTo>
                    <a:lnTo>
                      <a:pt x="1472" y="805"/>
                    </a:lnTo>
                    <a:lnTo>
                      <a:pt x="1486" y="1155"/>
                    </a:lnTo>
                    <a:lnTo>
                      <a:pt x="1500" y="840"/>
                    </a:lnTo>
                    <a:lnTo>
                      <a:pt x="1513" y="770"/>
                    </a:lnTo>
                    <a:lnTo>
                      <a:pt x="1527" y="910"/>
                    </a:lnTo>
                    <a:lnTo>
                      <a:pt x="1541" y="350"/>
                    </a:lnTo>
                    <a:lnTo>
                      <a:pt x="1555" y="1155"/>
                    </a:lnTo>
                    <a:lnTo>
                      <a:pt x="1569" y="840"/>
                    </a:lnTo>
                    <a:lnTo>
                      <a:pt x="1583" y="735"/>
                    </a:lnTo>
                    <a:lnTo>
                      <a:pt x="1597" y="595"/>
                    </a:lnTo>
                    <a:lnTo>
                      <a:pt x="1611" y="560"/>
                    </a:lnTo>
                    <a:lnTo>
                      <a:pt x="1624" y="770"/>
                    </a:lnTo>
                    <a:lnTo>
                      <a:pt x="1638" y="840"/>
                    </a:lnTo>
                    <a:lnTo>
                      <a:pt x="1652" y="455"/>
                    </a:lnTo>
                    <a:lnTo>
                      <a:pt x="1666" y="735"/>
                    </a:lnTo>
                    <a:lnTo>
                      <a:pt x="1680" y="525"/>
                    </a:lnTo>
                    <a:lnTo>
                      <a:pt x="1694" y="210"/>
                    </a:lnTo>
                    <a:lnTo>
                      <a:pt x="1708" y="840"/>
                    </a:lnTo>
                    <a:lnTo>
                      <a:pt x="1722" y="105"/>
                    </a:lnTo>
                    <a:lnTo>
                      <a:pt x="1736" y="630"/>
                    </a:lnTo>
                    <a:lnTo>
                      <a:pt x="1749" y="560"/>
                    </a:lnTo>
                    <a:lnTo>
                      <a:pt x="1763" y="560"/>
                    </a:lnTo>
                    <a:lnTo>
                      <a:pt x="1777" y="385"/>
                    </a:lnTo>
                    <a:lnTo>
                      <a:pt x="1791" y="560"/>
                    </a:lnTo>
                    <a:lnTo>
                      <a:pt x="1805" y="560"/>
                    </a:lnTo>
                    <a:lnTo>
                      <a:pt x="1819" y="385"/>
                    </a:lnTo>
                    <a:lnTo>
                      <a:pt x="1833" y="700"/>
                    </a:lnTo>
                    <a:lnTo>
                      <a:pt x="1847" y="245"/>
                    </a:lnTo>
                    <a:lnTo>
                      <a:pt x="1861" y="840"/>
                    </a:lnTo>
                    <a:lnTo>
                      <a:pt x="1875" y="665"/>
                    </a:lnTo>
                    <a:lnTo>
                      <a:pt x="1888" y="910"/>
                    </a:lnTo>
                    <a:lnTo>
                      <a:pt x="1902" y="560"/>
                    </a:lnTo>
                    <a:lnTo>
                      <a:pt x="1916" y="420"/>
                    </a:lnTo>
                    <a:lnTo>
                      <a:pt x="1930" y="420"/>
                    </a:lnTo>
                    <a:lnTo>
                      <a:pt x="1944" y="735"/>
                    </a:lnTo>
                    <a:lnTo>
                      <a:pt x="1958" y="770"/>
                    </a:lnTo>
                    <a:lnTo>
                      <a:pt x="1972" y="595"/>
                    </a:lnTo>
                    <a:lnTo>
                      <a:pt x="1986" y="525"/>
                    </a:lnTo>
                    <a:lnTo>
                      <a:pt x="2000" y="490"/>
                    </a:lnTo>
                    <a:lnTo>
                      <a:pt x="2013" y="630"/>
                    </a:lnTo>
                    <a:lnTo>
                      <a:pt x="2027" y="385"/>
                    </a:lnTo>
                    <a:lnTo>
                      <a:pt x="2041" y="805"/>
                    </a:lnTo>
                    <a:lnTo>
                      <a:pt x="2055" y="525"/>
                    </a:lnTo>
                    <a:lnTo>
                      <a:pt x="2069" y="770"/>
                    </a:lnTo>
                    <a:lnTo>
                      <a:pt x="2083" y="280"/>
                    </a:lnTo>
                    <a:lnTo>
                      <a:pt x="2097" y="665"/>
                    </a:lnTo>
                    <a:lnTo>
                      <a:pt x="2111" y="280"/>
                    </a:lnTo>
                    <a:lnTo>
                      <a:pt x="2125" y="385"/>
                    </a:lnTo>
                    <a:lnTo>
                      <a:pt x="2138" y="1260"/>
                    </a:lnTo>
                    <a:lnTo>
                      <a:pt x="2152" y="630"/>
                    </a:lnTo>
                    <a:lnTo>
                      <a:pt x="2166" y="630"/>
                    </a:lnTo>
                    <a:lnTo>
                      <a:pt x="2180" y="140"/>
                    </a:lnTo>
                    <a:lnTo>
                      <a:pt x="2194" y="595"/>
                    </a:lnTo>
                    <a:lnTo>
                      <a:pt x="2208" y="1015"/>
                    </a:lnTo>
                    <a:lnTo>
                      <a:pt x="2222" y="875"/>
                    </a:lnTo>
                    <a:lnTo>
                      <a:pt x="2236" y="630"/>
                    </a:lnTo>
                    <a:lnTo>
                      <a:pt x="2249" y="245"/>
                    </a:lnTo>
                    <a:lnTo>
                      <a:pt x="2263" y="210"/>
                    </a:lnTo>
                    <a:lnTo>
                      <a:pt x="2277" y="490"/>
                    </a:lnTo>
                    <a:lnTo>
                      <a:pt x="2291" y="1085"/>
                    </a:lnTo>
                    <a:lnTo>
                      <a:pt x="2305" y="490"/>
                    </a:lnTo>
                    <a:lnTo>
                      <a:pt x="2319" y="560"/>
                    </a:lnTo>
                    <a:lnTo>
                      <a:pt x="2333" y="525"/>
                    </a:lnTo>
                    <a:lnTo>
                      <a:pt x="2347" y="280"/>
                    </a:lnTo>
                    <a:lnTo>
                      <a:pt x="2361" y="840"/>
                    </a:lnTo>
                    <a:lnTo>
                      <a:pt x="2374" y="350"/>
                    </a:lnTo>
                    <a:lnTo>
                      <a:pt x="2388" y="700"/>
                    </a:lnTo>
                    <a:lnTo>
                      <a:pt x="2402" y="350"/>
                    </a:lnTo>
                    <a:lnTo>
                      <a:pt x="2416" y="210"/>
                    </a:lnTo>
                    <a:lnTo>
                      <a:pt x="2430" y="665"/>
                    </a:lnTo>
                    <a:lnTo>
                      <a:pt x="2444" y="595"/>
                    </a:lnTo>
                    <a:lnTo>
                      <a:pt x="2458" y="700"/>
                    </a:lnTo>
                    <a:lnTo>
                      <a:pt x="2472" y="630"/>
                    </a:lnTo>
                    <a:lnTo>
                      <a:pt x="2486" y="595"/>
                    </a:lnTo>
                    <a:lnTo>
                      <a:pt x="2500" y="805"/>
                    </a:lnTo>
                    <a:lnTo>
                      <a:pt x="2513" y="455"/>
                    </a:lnTo>
                    <a:lnTo>
                      <a:pt x="2527" y="525"/>
                    </a:lnTo>
                    <a:lnTo>
                      <a:pt x="2541" y="770"/>
                    </a:lnTo>
                    <a:lnTo>
                      <a:pt x="2555" y="700"/>
                    </a:lnTo>
                    <a:lnTo>
                      <a:pt x="2569" y="1085"/>
                    </a:lnTo>
                    <a:lnTo>
                      <a:pt x="2583" y="945"/>
                    </a:lnTo>
                    <a:lnTo>
                      <a:pt x="2597" y="105"/>
                    </a:lnTo>
                    <a:lnTo>
                      <a:pt x="2611" y="595"/>
                    </a:lnTo>
                    <a:lnTo>
                      <a:pt x="2625" y="665"/>
                    </a:lnTo>
                    <a:lnTo>
                      <a:pt x="2638" y="525"/>
                    </a:lnTo>
                    <a:lnTo>
                      <a:pt x="2652" y="385"/>
                    </a:lnTo>
                    <a:lnTo>
                      <a:pt x="2666" y="560"/>
                    </a:lnTo>
                    <a:lnTo>
                      <a:pt x="2680" y="630"/>
                    </a:lnTo>
                    <a:lnTo>
                      <a:pt x="2694" y="1050"/>
                    </a:lnTo>
                    <a:lnTo>
                      <a:pt x="2708" y="420"/>
                    </a:lnTo>
                    <a:lnTo>
                      <a:pt x="2722" y="560"/>
                    </a:lnTo>
                    <a:lnTo>
                      <a:pt x="2736" y="525"/>
                    </a:lnTo>
                    <a:lnTo>
                      <a:pt x="2750" y="665"/>
                    </a:lnTo>
                    <a:lnTo>
                      <a:pt x="2763" y="245"/>
                    </a:lnTo>
                    <a:lnTo>
                      <a:pt x="2777" y="700"/>
                    </a:lnTo>
                    <a:lnTo>
                      <a:pt x="2791" y="910"/>
                    </a:lnTo>
                    <a:lnTo>
                      <a:pt x="2805" y="805"/>
                    </a:lnTo>
                    <a:lnTo>
                      <a:pt x="2819" y="560"/>
                    </a:lnTo>
                    <a:lnTo>
                      <a:pt x="2833" y="735"/>
                    </a:lnTo>
                    <a:lnTo>
                      <a:pt x="2847" y="420"/>
                    </a:lnTo>
                    <a:lnTo>
                      <a:pt x="2861" y="735"/>
                    </a:lnTo>
                    <a:lnTo>
                      <a:pt x="2874" y="735"/>
                    </a:lnTo>
                    <a:lnTo>
                      <a:pt x="2888" y="350"/>
                    </a:lnTo>
                    <a:lnTo>
                      <a:pt x="2902" y="875"/>
                    </a:lnTo>
                    <a:lnTo>
                      <a:pt x="2916" y="525"/>
                    </a:lnTo>
                    <a:lnTo>
                      <a:pt x="2930" y="525"/>
                    </a:lnTo>
                    <a:lnTo>
                      <a:pt x="2944" y="1785"/>
                    </a:lnTo>
                    <a:lnTo>
                      <a:pt x="2958" y="1050"/>
                    </a:lnTo>
                    <a:lnTo>
                      <a:pt x="2972" y="1015"/>
                    </a:lnTo>
                    <a:lnTo>
                      <a:pt x="2986" y="1225"/>
                    </a:lnTo>
                    <a:lnTo>
                      <a:pt x="2999" y="1050"/>
                    </a:lnTo>
                    <a:lnTo>
                      <a:pt x="3013" y="1540"/>
                    </a:lnTo>
                    <a:lnTo>
                      <a:pt x="3027" y="1190"/>
                    </a:lnTo>
                    <a:lnTo>
                      <a:pt x="3041" y="945"/>
                    </a:lnTo>
                    <a:lnTo>
                      <a:pt x="3055" y="980"/>
                    </a:lnTo>
                    <a:lnTo>
                      <a:pt x="3069" y="805"/>
                    </a:lnTo>
                    <a:lnTo>
                      <a:pt x="3083" y="875"/>
                    </a:lnTo>
                    <a:lnTo>
                      <a:pt x="3097" y="945"/>
                    </a:lnTo>
                    <a:lnTo>
                      <a:pt x="3111" y="1120"/>
                    </a:lnTo>
                    <a:lnTo>
                      <a:pt x="3125" y="1365"/>
                    </a:lnTo>
                    <a:lnTo>
                      <a:pt x="3138" y="910"/>
                    </a:lnTo>
                    <a:lnTo>
                      <a:pt x="3152" y="840"/>
                    </a:lnTo>
                    <a:lnTo>
                      <a:pt x="3166" y="980"/>
                    </a:lnTo>
                    <a:lnTo>
                      <a:pt x="3180" y="385"/>
                    </a:lnTo>
                    <a:lnTo>
                      <a:pt x="3194" y="490"/>
                    </a:lnTo>
                    <a:lnTo>
                      <a:pt x="3208" y="560"/>
                    </a:lnTo>
                    <a:lnTo>
                      <a:pt x="3222" y="735"/>
                    </a:lnTo>
                    <a:lnTo>
                      <a:pt x="3236" y="385"/>
                    </a:lnTo>
                    <a:lnTo>
                      <a:pt x="3250" y="245"/>
                    </a:lnTo>
                    <a:lnTo>
                      <a:pt x="3263" y="1015"/>
                    </a:lnTo>
                    <a:lnTo>
                      <a:pt x="3277" y="665"/>
                    </a:lnTo>
                    <a:lnTo>
                      <a:pt x="3291" y="525"/>
                    </a:lnTo>
                    <a:lnTo>
                      <a:pt x="3305" y="525"/>
                    </a:lnTo>
                    <a:lnTo>
                      <a:pt x="3319" y="210"/>
                    </a:lnTo>
                    <a:lnTo>
                      <a:pt x="3333" y="420"/>
                    </a:lnTo>
                    <a:lnTo>
                      <a:pt x="3347" y="525"/>
                    </a:lnTo>
                    <a:lnTo>
                      <a:pt x="3361" y="420"/>
                    </a:lnTo>
                    <a:lnTo>
                      <a:pt x="3375" y="455"/>
                    </a:lnTo>
                    <a:lnTo>
                      <a:pt x="3388" y="35"/>
                    </a:lnTo>
                    <a:lnTo>
                      <a:pt x="3402" y="700"/>
                    </a:lnTo>
                    <a:lnTo>
                      <a:pt x="3416" y="315"/>
                    </a:lnTo>
                    <a:lnTo>
                      <a:pt x="3430" y="595"/>
                    </a:lnTo>
                    <a:lnTo>
                      <a:pt x="3444" y="420"/>
                    </a:lnTo>
                    <a:lnTo>
                      <a:pt x="3458" y="455"/>
                    </a:lnTo>
                    <a:lnTo>
                      <a:pt x="3472" y="385"/>
                    </a:lnTo>
                    <a:lnTo>
                      <a:pt x="3486" y="420"/>
                    </a:lnTo>
                    <a:lnTo>
                      <a:pt x="3499" y="420"/>
                    </a:lnTo>
                    <a:lnTo>
                      <a:pt x="3513" y="770"/>
                    </a:lnTo>
                    <a:lnTo>
                      <a:pt x="3527" y="315"/>
                    </a:lnTo>
                    <a:lnTo>
                      <a:pt x="3541" y="490"/>
                    </a:lnTo>
                    <a:lnTo>
                      <a:pt x="3555" y="560"/>
                    </a:lnTo>
                    <a:lnTo>
                      <a:pt x="3569" y="560"/>
                    </a:lnTo>
                    <a:lnTo>
                      <a:pt x="3583" y="525"/>
                    </a:lnTo>
                    <a:lnTo>
                      <a:pt x="3597" y="560"/>
                    </a:lnTo>
                    <a:lnTo>
                      <a:pt x="3611" y="140"/>
                    </a:lnTo>
                    <a:lnTo>
                      <a:pt x="3625" y="840"/>
                    </a:lnTo>
                    <a:lnTo>
                      <a:pt x="3638" y="560"/>
                    </a:lnTo>
                    <a:lnTo>
                      <a:pt x="3652" y="1015"/>
                    </a:lnTo>
                    <a:lnTo>
                      <a:pt x="3666" y="700"/>
                    </a:lnTo>
                    <a:lnTo>
                      <a:pt x="3680" y="595"/>
                    </a:lnTo>
                    <a:lnTo>
                      <a:pt x="3694" y="455"/>
                    </a:lnTo>
                    <a:lnTo>
                      <a:pt x="3708" y="700"/>
                    </a:lnTo>
                    <a:lnTo>
                      <a:pt x="3722" y="770"/>
                    </a:lnTo>
                    <a:lnTo>
                      <a:pt x="3736" y="560"/>
                    </a:lnTo>
                    <a:lnTo>
                      <a:pt x="3750" y="175"/>
                    </a:lnTo>
                    <a:lnTo>
                      <a:pt x="3763" y="665"/>
                    </a:lnTo>
                    <a:lnTo>
                      <a:pt x="3777" y="770"/>
                    </a:lnTo>
                    <a:lnTo>
                      <a:pt x="3791" y="350"/>
                    </a:lnTo>
                    <a:lnTo>
                      <a:pt x="3805" y="875"/>
                    </a:lnTo>
                    <a:lnTo>
                      <a:pt x="3819" y="735"/>
                    </a:lnTo>
                    <a:lnTo>
                      <a:pt x="3833" y="420"/>
                    </a:lnTo>
                    <a:lnTo>
                      <a:pt x="3847" y="805"/>
                    </a:lnTo>
                    <a:lnTo>
                      <a:pt x="3861" y="595"/>
                    </a:lnTo>
                    <a:lnTo>
                      <a:pt x="3875" y="420"/>
                    </a:lnTo>
                    <a:lnTo>
                      <a:pt x="3888" y="280"/>
                    </a:lnTo>
                    <a:lnTo>
                      <a:pt x="3902" y="630"/>
                    </a:lnTo>
                    <a:lnTo>
                      <a:pt x="3916" y="315"/>
                    </a:lnTo>
                    <a:lnTo>
                      <a:pt x="3930" y="770"/>
                    </a:lnTo>
                    <a:lnTo>
                      <a:pt x="3944" y="875"/>
                    </a:lnTo>
                    <a:lnTo>
                      <a:pt x="3958" y="945"/>
                    </a:lnTo>
                    <a:lnTo>
                      <a:pt x="3972" y="350"/>
                    </a:lnTo>
                    <a:lnTo>
                      <a:pt x="3986" y="560"/>
                    </a:lnTo>
                    <a:lnTo>
                      <a:pt x="4000" y="175"/>
                    </a:lnTo>
                    <a:lnTo>
                      <a:pt x="4013" y="665"/>
                    </a:lnTo>
                    <a:lnTo>
                      <a:pt x="4027" y="350"/>
                    </a:lnTo>
                    <a:lnTo>
                      <a:pt x="4041" y="455"/>
                    </a:lnTo>
                    <a:lnTo>
                      <a:pt x="4055" y="280"/>
                    </a:lnTo>
                    <a:lnTo>
                      <a:pt x="4069" y="770"/>
                    </a:lnTo>
                    <a:lnTo>
                      <a:pt x="4083" y="385"/>
                    </a:lnTo>
                    <a:lnTo>
                      <a:pt x="4097" y="245"/>
                    </a:lnTo>
                    <a:lnTo>
                      <a:pt x="4111" y="630"/>
                    </a:lnTo>
                    <a:lnTo>
                      <a:pt x="4124" y="1085"/>
                    </a:lnTo>
                    <a:lnTo>
                      <a:pt x="4138" y="735"/>
                    </a:lnTo>
                    <a:lnTo>
                      <a:pt x="4152" y="1015"/>
                    </a:lnTo>
                    <a:lnTo>
                      <a:pt x="4166" y="630"/>
                    </a:lnTo>
                    <a:lnTo>
                      <a:pt x="4180" y="245"/>
                    </a:lnTo>
                    <a:lnTo>
                      <a:pt x="4194" y="805"/>
                    </a:lnTo>
                    <a:lnTo>
                      <a:pt x="4208" y="385"/>
                    </a:lnTo>
                    <a:lnTo>
                      <a:pt x="4222" y="490"/>
                    </a:lnTo>
                    <a:lnTo>
                      <a:pt x="4236" y="665"/>
                    </a:lnTo>
                    <a:lnTo>
                      <a:pt x="4249" y="630"/>
                    </a:lnTo>
                    <a:lnTo>
                      <a:pt x="4263" y="595"/>
                    </a:lnTo>
                    <a:lnTo>
                      <a:pt x="4277" y="560"/>
                    </a:lnTo>
                    <a:lnTo>
                      <a:pt x="4291" y="210"/>
                    </a:lnTo>
                    <a:lnTo>
                      <a:pt x="4305" y="560"/>
                    </a:lnTo>
                    <a:lnTo>
                      <a:pt x="4319" y="560"/>
                    </a:lnTo>
                    <a:lnTo>
                      <a:pt x="4333" y="665"/>
                    </a:lnTo>
                    <a:lnTo>
                      <a:pt x="4347" y="910"/>
                    </a:lnTo>
                    <a:lnTo>
                      <a:pt x="4361" y="350"/>
                    </a:lnTo>
                    <a:lnTo>
                      <a:pt x="4375" y="665"/>
                    </a:lnTo>
                    <a:lnTo>
                      <a:pt x="4388" y="630"/>
                    </a:lnTo>
                    <a:lnTo>
                      <a:pt x="4402" y="665"/>
                    </a:lnTo>
                    <a:lnTo>
                      <a:pt x="4416" y="490"/>
                    </a:lnTo>
                    <a:lnTo>
                      <a:pt x="4430" y="735"/>
                    </a:lnTo>
                    <a:lnTo>
                      <a:pt x="4444" y="665"/>
                    </a:lnTo>
                    <a:lnTo>
                      <a:pt x="4458" y="280"/>
                    </a:lnTo>
                    <a:lnTo>
                      <a:pt x="4472" y="280"/>
                    </a:lnTo>
                    <a:lnTo>
                      <a:pt x="4486" y="630"/>
                    </a:lnTo>
                    <a:lnTo>
                      <a:pt x="4499" y="350"/>
                    </a:lnTo>
                    <a:lnTo>
                      <a:pt x="4513" y="490"/>
                    </a:lnTo>
                    <a:lnTo>
                      <a:pt x="4527" y="700"/>
                    </a:lnTo>
                    <a:lnTo>
                      <a:pt x="4541" y="875"/>
                    </a:lnTo>
                    <a:lnTo>
                      <a:pt x="4555" y="560"/>
                    </a:lnTo>
                    <a:lnTo>
                      <a:pt x="4569" y="910"/>
                    </a:lnTo>
                    <a:lnTo>
                      <a:pt x="4583" y="875"/>
                    </a:lnTo>
                    <a:lnTo>
                      <a:pt x="4597" y="385"/>
                    </a:lnTo>
                    <a:lnTo>
                      <a:pt x="4611" y="490"/>
                    </a:lnTo>
                    <a:lnTo>
                      <a:pt x="4625" y="910"/>
                    </a:lnTo>
                    <a:lnTo>
                      <a:pt x="4638" y="525"/>
                    </a:lnTo>
                    <a:lnTo>
                      <a:pt x="4652" y="770"/>
                    </a:lnTo>
                    <a:lnTo>
                      <a:pt x="4666" y="385"/>
                    </a:lnTo>
                    <a:lnTo>
                      <a:pt x="4680" y="595"/>
                    </a:lnTo>
                    <a:lnTo>
                      <a:pt x="4694" y="525"/>
                    </a:lnTo>
                    <a:lnTo>
                      <a:pt x="4708" y="175"/>
                    </a:lnTo>
                    <a:lnTo>
                      <a:pt x="4722" y="1015"/>
                    </a:lnTo>
                    <a:lnTo>
                      <a:pt x="4736" y="700"/>
                    </a:lnTo>
                    <a:lnTo>
                      <a:pt x="4749" y="1050"/>
                    </a:lnTo>
                    <a:lnTo>
                      <a:pt x="4763" y="805"/>
                    </a:lnTo>
                    <a:lnTo>
                      <a:pt x="4777" y="455"/>
                    </a:lnTo>
                    <a:lnTo>
                      <a:pt x="4791" y="665"/>
                    </a:lnTo>
                    <a:lnTo>
                      <a:pt x="4805" y="385"/>
                    </a:lnTo>
                    <a:lnTo>
                      <a:pt x="4819" y="385"/>
                    </a:lnTo>
                    <a:lnTo>
                      <a:pt x="4833" y="525"/>
                    </a:lnTo>
                    <a:lnTo>
                      <a:pt x="4847" y="840"/>
                    </a:lnTo>
                    <a:lnTo>
                      <a:pt x="4861" y="420"/>
                    </a:lnTo>
                    <a:lnTo>
                      <a:pt x="4875" y="875"/>
                    </a:lnTo>
                    <a:lnTo>
                      <a:pt x="4888" y="490"/>
                    </a:lnTo>
                    <a:lnTo>
                      <a:pt x="4902" y="700"/>
                    </a:lnTo>
                    <a:lnTo>
                      <a:pt x="4916" y="70"/>
                    </a:lnTo>
                    <a:lnTo>
                      <a:pt x="4930" y="595"/>
                    </a:lnTo>
                    <a:lnTo>
                      <a:pt x="4944" y="350"/>
                    </a:lnTo>
                    <a:lnTo>
                      <a:pt x="4958" y="385"/>
                    </a:lnTo>
                    <a:lnTo>
                      <a:pt x="4972" y="665"/>
                    </a:lnTo>
                    <a:lnTo>
                      <a:pt x="4986" y="280"/>
                    </a:lnTo>
                    <a:lnTo>
                      <a:pt x="5000" y="665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509" name="Line 165"/>
              <p:cNvSpPr>
                <a:spLocks noChangeShapeType="1"/>
              </p:cNvSpPr>
              <p:nvPr/>
            </p:nvSpPr>
            <p:spPr bwMode="auto">
              <a:xfrm flipV="1">
                <a:off x="4402" y="2206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0" name="Line 166"/>
              <p:cNvSpPr>
                <a:spLocks noChangeShapeType="1"/>
              </p:cNvSpPr>
              <p:nvPr/>
            </p:nvSpPr>
            <p:spPr bwMode="auto">
              <a:xfrm>
                <a:off x="4402" y="2206"/>
                <a:ext cx="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1" name="Line 167"/>
              <p:cNvSpPr>
                <a:spLocks noChangeShapeType="1"/>
              </p:cNvSpPr>
              <p:nvPr/>
            </p:nvSpPr>
            <p:spPr bwMode="auto">
              <a:xfrm>
                <a:off x="4402" y="221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2" name="Line 168"/>
              <p:cNvSpPr>
                <a:spLocks noChangeShapeType="1"/>
              </p:cNvSpPr>
              <p:nvPr/>
            </p:nvSpPr>
            <p:spPr bwMode="auto">
              <a:xfrm>
                <a:off x="4402" y="2222"/>
                <a:ext cx="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sp>
          <p:nvSpPr>
            <p:cNvPr id="518" name="Line 170"/>
            <p:cNvSpPr>
              <a:spLocks noChangeShapeType="1"/>
            </p:cNvSpPr>
            <p:nvPr/>
          </p:nvSpPr>
          <p:spPr bwMode="auto">
            <a:xfrm>
              <a:off x="3713163" y="4678248"/>
              <a:ext cx="4572000" cy="15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pic>
        <p:nvPicPr>
          <p:cNvPr id="17" name="Obráze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7235" y="5018872"/>
            <a:ext cx="1672650" cy="368767"/>
          </a:xfrm>
          <a:prstGeom prst="rect">
            <a:avLst/>
          </a:prstGeom>
        </p:spPr>
      </p:pic>
      <p:pic>
        <p:nvPicPr>
          <p:cNvPr id="18" name="Obráze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5506" y="3035724"/>
            <a:ext cx="1194750" cy="368767"/>
          </a:xfrm>
          <a:prstGeom prst="rect">
            <a:avLst/>
          </a:prstGeom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1520" y="3782768"/>
            <a:ext cx="955800" cy="259133"/>
          </a:xfrm>
          <a:prstGeom prst="rect">
            <a:avLst/>
          </a:prstGeom>
        </p:spPr>
      </p:pic>
      <p:pic>
        <p:nvPicPr>
          <p:cNvPr id="24" name="Obrázek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3813" y="3515169"/>
            <a:ext cx="1513350" cy="289033"/>
          </a:xfrm>
          <a:prstGeom prst="rect">
            <a:avLst/>
          </a:prstGeom>
        </p:spPr>
      </p:pic>
      <p:pic>
        <p:nvPicPr>
          <p:cNvPr id="25" name="Obrázek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3813" y="3255247"/>
            <a:ext cx="955800" cy="239200"/>
          </a:xfrm>
          <a:prstGeom prst="rect">
            <a:avLst/>
          </a:prstGeom>
        </p:spPr>
      </p:pic>
      <p:pic>
        <p:nvPicPr>
          <p:cNvPr id="26" name="Obrázek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9028" y="4080585"/>
            <a:ext cx="1632825" cy="269100"/>
          </a:xfrm>
          <a:prstGeom prst="rect">
            <a:avLst/>
          </a:prstGeom>
        </p:spPr>
      </p:pic>
      <p:pic>
        <p:nvPicPr>
          <p:cNvPr id="521" name="Obrázek 5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18250" y="1535885"/>
            <a:ext cx="3186000" cy="8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Nový efekt???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TextovéPole 369"/>
          <p:cNvSpPr txBox="1"/>
          <p:nvPr/>
        </p:nvSpPr>
        <p:spPr bwMode="auto">
          <a:xfrm>
            <a:off x="720000" y="1464584"/>
            <a:ext cx="9360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signál: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Poissonovo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rozdělení,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pozadí:      ,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Poissonovo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rozdělení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nulová hypotéza: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cs-CZ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altLang="cs-CZ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zbinování</a:t>
            </a:r>
            <a:endParaRPr lang="cs-CZ" altLang="cs-CZ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80" y="1565770"/>
            <a:ext cx="318600" cy="239200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406" y="1493876"/>
            <a:ext cx="1115100" cy="348833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480" y="2067086"/>
            <a:ext cx="318600" cy="2691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406" y="2049834"/>
            <a:ext cx="1075275" cy="328900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3921" y="2623400"/>
            <a:ext cx="716850" cy="289033"/>
          </a:xfrm>
          <a:prstGeom prst="rect">
            <a:avLst/>
          </a:prstGeom>
        </p:spPr>
      </p:pic>
      <p:pic>
        <p:nvPicPr>
          <p:cNvPr id="182" name="Obrázek 1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6930" y="3049724"/>
            <a:ext cx="1075275" cy="338867"/>
          </a:xfrm>
          <a:prstGeom prst="rect">
            <a:avLst/>
          </a:prstGeom>
        </p:spPr>
      </p:pic>
      <p:pic>
        <p:nvPicPr>
          <p:cNvPr id="184" name="Obrázek 18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7168" y="5010559"/>
            <a:ext cx="1632825" cy="398667"/>
          </a:xfrm>
          <a:prstGeom prst="rect">
            <a:avLst/>
          </a:prstGeom>
        </p:spPr>
      </p:pic>
      <p:pic>
        <p:nvPicPr>
          <p:cNvPr id="187" name="Obrázek 1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2814" y="3782013"/>
            <a:ext cx="1035450" cy="249167"/>
          </a:xfrm>
          <a:prstGeom prst="rect">
            <a:avLst/>
          </a:prstGeom>
        </p:spPr>
      </p:pic>
      <p:pic>
        <p:nvPicPr>
          <p:cNvPr id="188" name="Obrázek 18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8750" y="4059785"/>
            <a:ext cx="1553175" cy="279067"/>
          </a:xfrm>
          <a:prstGeom prst="rect">
            <a:avLst/>
          </a:prstGeom>
        </p:spPr>
      </p:pic>
      <p:pic>
        <p:nvPicPr>
          <p:cNvPr id="191" name="Obrázek 1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7230" y="3246947"/>
            <a:ext cx="1035450" cy="239200"/>
          </a:xfrm>
          <a:prstGeom prst="rect">
            <a:avLst/>
          </a:prstGeom>
        </p:spPr>
      </p:pic>
      <p:pic>
        <p:nvPicPr>
          <p:cNvPr id="192" name="Obrázek 19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18954" y="3522953"/>
            <a:ext cx="1513350" cy="289033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18250" y="1535885"/>
            <a:ext cx="3186000" cy="867100"/>
          </a:xfrm>
          <a:prstGeom prst="rect">
            <a:avLst/>
          </a:prstGeom>
        </p:spPr>
      </p:pic>
      <p:grpSp>
        <p:nvGrpSpPr>
          <p:cNvPr id="556" name="Skupina 555"/>
          <p:cNvGrpSpPr>
            <a:grpSpLocks noChangeAspect="1"/>
          </p:cNvGrpSpPr>
          <p:nvPr/>
        </p:nvGrpSpPr>
        <p:grpSpPr>
          <a:xfrm>
            <a:off x="5040000" y="2880000"/>
            <a:ext cx="5400000" cy="3618678"/>
            <a:chOff x="3276600" y="2066925"/>
            <a:chExt cx="5202238" cy="3486150"/>
          </a:xfrm>
        </p:grpSpPr>
        <p:grpSp>
          <p:nvGrpSpPr>
            <p:cNvPr id="557" name="Group 4"/>
            <p:cNvGrpSpPr>
              <a:grpSpLocks/>
            </p:cNvGrpSpPr>
            <p:nvPr/>
          </p:nvGrpSpPr>
          <p:grpSpPr bwMode="auto">
            <a:xfrm>
              <a:off x="3276600" y="2066925"/>
              <a:ext cx="5202238" cy="3486150"/>
              <a:chOff x="2064" y="1302"/>
              <a:chExt cx="3277" cy="2196"/>
            </a:xfrm>
          </p:grpSpPr>
          <p:sp>
            <p:nvSpPr>
              <p:cNvPr id="559" name="Line 10"/>
              <p:cNvSpPr>
                <a:spLocks noChangeShapeType="1"/>
              </p:cNvSpPr>
              <p:nvPr/>
            </p:nvSpPr>
            <p:spPr bwMode="auto">
              <a:xfrm>
                <a:off x="2396" y="3363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60" name="Line 11"/>
              <p:cNvSpPr>
                <a:spLocks noChangeShapeType="1"/>
              </p:cNvSpPr>
              <p:nvPr/>
            </p:nvSpPr>
            <p:spPr bwMode="auto">
              <a:xfrm flipV="1">
                <a:off x="2716" y="3334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61" name="Line 12"/>
              <p:cNvSpPr>
                <a:spLocks noChangeShapeType="1"/>
              </p:cNvSpPr>
              <p:nvPr/>
            </p:nvSpPr>
            <p:spPr bwMode="auto">
              <a:xfrm flipV="1">
                <a:off x="3036" y="3334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62" name="Line 13"/>
              <p:cNvSpPr>
                <a:spLocks noChangeShapeType="1"/>
              </p:cNvSpPr>
              <p:nvPr/>
            </p:nvSpPr>
            <p:spPr bwMode="auto">
              <a:xfrm flipV="1">
                <a:off x="3356" y="3334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63" name="Line 14"/>
              <p:cNvSpPr>
                <a:spLocks noChangeShapeType="1"/>
              </p:cNvSpPr>
              <p:nvPr/>
            </p:nvSpPr>
            <p:spPr bwMode="auto">
              <a:xfrm flipV="1">
                <a:off x="3676" y="3334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64" name="Line 15"/>
              <p:cNvSpPr>
                <a:spLocks noChangeShapeType="1"/>
              </p:cNvSpPr>
              <p:nvPr/>
            </p:nvSpPr>
            <p:spPr bwMode="auto">
              <a:xfrm flipV="1">
                <a:off x="3996" y="3334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65" name="Line 16"/>
              <p:cNvSpPr>
                <a:spLocks noChangeShapeType="1"/>
              </p:cNvSpPr>
              <p:nvPr/>
            </p:nvSpPr>
            <p:spPr bwMode="auto">
              <a:xfrm flipV="1">
                <a:off x="4316" y="3334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66" name="Line 17"/>
              <p:cNvSpPr>
                <a:spLocks noChangeShapeType="1"/>
              </p:cNvSpPr>
              <p:nvPr/>
            </p:nvSpPr>
            <p:spPr bwMode="auto">
              <a:xfrm flipV="1">
                <a:off x="4636" y="3334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67" name="Line 18"/>
              <p:cNvSpPr>
                <a:spLocks noChangeShapeType="1"/>
              </p:cNvSpPr>
              <p:nvPr/>
            </p:nvSpPr>
            <p:spPr bwMode="auto">
              <a:xfrm flipV="1">
                <a:off x="4956" y="3334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68" name="Line 19"/>
              <p:cNvSpPr>
                <a:spLocks noChangeShapeType="1"/>
              </p:cNvSpPr>
              <p:nvPr/>
            </p:nvSpPr>
            <p:spPr bwMode="auto">
              <a:xfrm flipV="1">
                <a:off x="2460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69" name="Line 20"/>
              <p:cNvSpPr>
                <a:spLocks noChangeShapeType="1"/>
              </p:cNvSpPr>
              <p:nvPr/>
            </p:nvSpPr>
            <p:spPr bwMode="auto">
              <a:xfrm flipV="1">
                <a:off x="2524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70" name="Line 21"/>
              <p:cNvSpPr>
                <a:spLocks noChangeShapeType="1"/>
              </p:cNvSpPr>
              <p:nvPr/>
            </p:nvSpPr>
            <p:spPr bwMode="auto">
              <a:xfrm flipV="1">
                <a:off x="2588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71" name="Line 22"/>
              <p:cNvSpPr>
                <a:spLocks noChangeShapeType="1"/>
              </p:cNvSpPr>
              <p:nvPr/>
            </p:nvSpPr>
            <p:spPr bwMode="auto">
              <a:xfrm flipV="1">
                <a:off x="2652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72" name="Line 23"/>
              <p:cNvSpPr>
                <a:spLocks noChangeShapeType="1"/>
              </p:cNvSpPr>
              <p:nvPr/>
            </p:nvSpPr>
            <p:spPr bwMode="auto">
              <a:xfrm flipV="1">
                <a:off x="2780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73" name="Line 24"/>
              <p:cNvSpPr>
                <a:spLocks noChangeShapeType="1"/>
              </p:cNvSpPr>
              <p:nvPr/>
            </p:nvSpPr>
            <p:spPr bwMode="auto">
              <a:xfrm flipV="1">
                <a:off x="2844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74" name="Line 25"/>
              <p:cNvSpPr>
                <a:spLocks noChangeShapeType="1"/>
              </p:cNvSpPr>
              <p:nvPr/>
            </p:nvSpPr>
            <p:spPr bwMode="auto">
              <a:xfrm flipV="1">
                <a:off x="2908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75" name="Line 26"/>
              <p:cNvSpPr>
                <a:spLocks noChangeShapeType="1"/>
              </p:cNvSpPr>
              <p:nvPr/>
            </p:nvSpPr>
            <p:spPr bwMode="auto">
              <a:xfrm flipV="1">
                <a:off x="2972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76" name="Line 27"/>
              <p:cNvSpPr>
                <a:spLocks noChangeShapeType="1"/>
              </p:cNvSpPr>
              <p:nvPr/>
            </p:nvSpPr>
            <p:spPr bwMode="auto">
              <a:xfrm flipV="1">
                <a:off x="3100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77" name="Line 28"/>
              <p:cNvSpPr>
                <a:spLocks noChangeShapeType="1"/>
              </p:cNvSpPr>
              <p:nvPr/>
            </p:nvSpPr>
            <p:spPr bwMode="auto">
              <a:xfrm flipV="1">
                <a:off x="3164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78" name="Line 29"/>
              <p:cNvSpPr>
                <a:spLocks noChangeShapeType="1"/>
              </p:cNvSpPr>
              <p:nvPr/>
            </p:nvSpPr>
            <p:spPr bwMode="auto">
              <a:xfrm flipV="1">
                <a:off x="3228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79" name="Line 30"/>
              <p:cNvSpPr>
                <a:spLocks noChangeShapeType="1"/>
              </p:cNvSpPr>
              <p:nvPr/>
            </p:nvSpPr>
            <p:spPr bwMode="auto">
              <a:xfrm flipV="1">
                <a:off x="3292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80" name="Line 31"/>
              <p:cNvSpPr>
                <a:spLocks noChangeShapeType="1"/>
              </p:cNvSpPr>
              <p:nvPr/>
            </p:nvSpPr>
            <p:spPr bwMode="auto">
              <a:xfrm flipV="1">
                <a:off x="3420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81" name="Line 32"/>
              <p:cNvSpPr>
                <a:spLocks noChangeShapeType="1"/>
              </p:cNvSpPr>
              <p:nvPr/>
            </p:nvSpPr>
            <p:spPr bwMode="auto">
              <a:xfrm flipV="1">
                <a:off x="3484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82" name="Line 33"/>
              <p:cNvSpPr>
                <a:spLocks noChangeShapeType="1"/>
              </p:cNvSpPr>
              <p:nvPr/>
            </p:nvSpPr>
            <p:spPr bwMode="auto">
              <a:xfrm flipV="1">
                <a:off x="3548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83" name="Line 34"/>
              <p:cNvSpPr>
                <a:spLocks noChangeShapeType="1"/>
              </p:cNvSpPr>
              <p:nvPr/>
            </p:nvSpPr>
            <p:spPr bwMode="auto">
              <a:xfrm flipV="1">
                <a:off x="3612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84" name="Line 35"/>
              <p:cNvSpPr>
                <a:spLocks noChangeShapeType="1"/>
              </p:cNvSpPr>
              <p:nvPr/>
            </p:nvSpPr>
            <p:spPr bwMode="auto">
              <a:xfrm flipV="1">
                <a:off x="3740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85" name="Line 36"/>
              <p:cNvSpPr>
                <a:spLocks noChangeShapeType="1"/>
              </p:cNvSpPr>
              <p:nvPr/>
            </p:nvSpPr>
            <p:spPr bwMode="auto">
              <a:xfrm flipV="1">
                <a:off x="3804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86" name="Line 37"/>
              <p:cNvSpPr>
                <a:spLocks noChangeShapeType="1"/>
              </p:cNvSpPr>
              <p:nvPr/>
            </p:nvSpPr>
            <p:spPr bwMode="auto">
              <a:xfrm flipV="1">
                <a:off x="3868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87" name="Line 38"/>
              <p:cNvSpPr>
                <a:spLocks noChangeShapeType="1"/>
              </p:cNvSpPr>
              <p:nvPr/>
            </p:nvSpPr>
            <p:spPr bwMode="auto">
              <a:xfrm flipV="1">
                <a:off x="3932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88" name="Line 39"/>
              <p:cNvSpPr>
                <a:spLocks noChangeShapeType="1"/>
              </p:cNvSpPr>
              <p:nvPr/>
            </p:nvSpPr>
            <p:spPr bwMode="auto">
              <a:xfrm flipV="1">
                <a:off x="4060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89" name="Line 40"/>
              <p:cNvSpPr>
                <a:spLocks noChangeShapeType="1"/>
              </p:cNvSpPr>
              <p:nvPr/>
            </p:nvSpPr>
            <p:spPr bwMode="auto">
              <a:xfrm flipV="1">
                <a:off x="4124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90" name="Line 41"/>
              <p:cNvSpPr>
                <a:spLocks noChangeShapeType="1"/>
              </p:cNvSpPr>
              <p:nvPr/>
            </p:nvSpPr>
            <p:spPr bwMode="auto">
              <a:xfrm flipV="1">
                <a:off x="4188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91" name="Line 42"/>
              <p:cNvSpPr>
                <a:spLocks noChangeShapeType="1"/>
              </p:cNvSpPr>
              <p:nvPr/>
            </p:nvSpPr>
            <p:spPr bwMode="auto">
              <a:xfrm flipV="1">
                <a:off x="4252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92" name="Line 43"/>
              <p:cNvSpPr>
                <a:spLocks noChangeShapeType="1"/>
              </p:cNvSpPr>
              <p:nvPr/>
            </p:nvSpPr>
            <p:spPr bwMode="auto">
              <a:xfrm flipV="1">
                <a:off x="4380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93" name="Line 44"/>
              <p:cNvSpPr>
                <a:spLocks noChangeShapeType="1"/>
              </p:cNvSpPr>
              <p:nvPr/>
            </p:nvSpPr>
            <p:spPr bwMode="auto">
              <a:xfrm flipV="1">
                <a:off x="4444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94" name="Line 45"/>
              <p:cNvSpPr>
                <a:spLocks noChangeShapeType="1"/>
              </p:cNvSpPr>
              <p:nvPr/>
            </p:nvSpPr>
            <p:spPr bwMode="auto">
              <a:xfrm flipV="1">
                <a:off x="4508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95" name="Line 46"/>
              <p:cNvSpPr>
                <a:spLocks noChangeShapeType="1"/>
              </p:cNvSpPr>
              <p:nvPr/>
            </p:nvSpPr>
            <p:spPr bwMode="auto">
              <a:xfrm flipV="1">
                <a:off x="4572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96" name="Line 47"/>
              <p:cNvSpPr>
                <a:spLocks noChangeShapeType="1"/>
              </p:cNvSpPr>
              <p:nvPr/>
            </p:nvSpPr>
            <p:spPr bwMode="auto">
              <a:xfrm flipV="1">
                <a:off x="4700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97" name="Line 48"/>
              <p:cNvSpPr>
                <a:spLocks noChangeShapeType="1"/>
              </p:cNvSpPr>
              <p:nvPr/>
            </p:nvSpPr>
            <p:spPr bwMode="auto">
              <a:xfrm flipV="1">
                <a:off x="4764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98" name="Line 49"/>
              <p:cNvSpPr>
                <a:spLocks noChangeShapeType="1"/>
              </p:cNvSpPr>
              <p:nvPr/>
            </p:nvSpPr>
            <p:spPr bwMode="auto">
              <a:xfrm flipV="1">
                <a:off x="4828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99" name="Line 50"/>
              <p:cNvSpPr>
                <a:spLocks noChangeShapeType="1"/>
              </p:cNvSpPr>
              <p:nvPr/>
            </p:nvSpPr>
            <p:spPr bwMode="auto">
              <a:xfrm flipV="1">
                <a:off x="4892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00" name="Line 51"/>
              <p:cNvSpPr>
                <a:spLocks noChangeShapeType="1"/>
              </p:cNvSpPr>
              <p:nvPr/>
            </p:nvSpPr>
            <p:spPr bwMode="auto">
              <a:xfrm flipV="1">
                <a:off x="5020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01" name="Line 52"/>
              <p:cNvSpPr>
                <a:spLocks noChangeShapeType="1"/>
              </p:cNvSpPr>
              <p:nvPr/>
            </p:nvSpPr>
            <p:spPr bwMode="auto">
              <a:xfrm flipV="1">
                <a:off x="5084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02" name="Line 53"/>
              <p:cNvSpPr>
                <a:spLocks noChangeShapeType="1"/>
              </p:cNvSpPr>
              <p:nvPr/>
            </p:nvSpPr>
            <p:spPr bwMode="auto">
              <a:xfrm flipV="1">
                <a:off x="5148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03" name="Line 54"/>
              <p:cNvSpPr>
                <a:spLocks noChangeShapeType="1"/>
              </p:cNvSpPr>
              <p:nvPr/>
            </p:nvSpPr>
            <p:spPr bwMode="auto">
              <a:xfrm flipV="1">
                <a:off x="5212" y="334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04" name="Rectangle 55"/>
              <p:cNvSpPr>
                <a:spLocks noChangeArrowheads="1"/>
              </p:cNvSpPr>
              <p:nvPr/>
            </p:nvSpPr>
            <p:spPr bwMode="auto">
              <a:xfrm>
                <a:off x="2329" y="3402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112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5" name="Rectangle 56"/>
              <p:cNvSpPr>
                <a:spLocks noChangeArrowheads="1"/>
              </p:cNvSpPr>
              <p:nvPr/>
            </p:nvSpPr>
            <p:spPr bwMode="auto">
              <a:xfrm>
                <a:off x="2649" y="3402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114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6" name="Rectangle 57"/>
              <p:cNvSpPr>
                <a:spLocks noChangeArrowheads="1"/>
              </p:cNvSpPr>
              <p:nvPr/>
            </p:nvSpPr>
            <p:spPr bwMode="auto">
              <a:xfrm>
                <a:off x="2969" y="3402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116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7" name="Rectangle 58"/>
              <p:cNvSpPr>
                <a:spLocks noChangeArrowheads="1"/>
              </p:cNvSpPr>
              <p:nvPr/>
            </p:nvSpPr>
            <p:spPr bwMode="auto">
              <a:xfrm>
                <a:off x="3289" y="3402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118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8" name="Rectangle 59"/>
              <p:cNvSpPr>
                <a:spLocks noChangeArrowheads="1"/>
              </p:cNvSpPr>
              <p:nvPr/>
            </p:nvSpPr>
            <p:spPr bwMode="auto">
              <a:xfrm>
                <a:off x="3609" y="3402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120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9" name="Rectangle 60"/>
              <p:cNvSpPr>
                <a:spLocks noChangeArrowheads="1"/>
              </p:cNvSpPr>
              <p:nvPr/>
            </p:nvSpPr>
            <p:spPr bwMode="auto">
              <a:xfrm>
                <a:off x="3928" y="3402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122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0" name="Rectangle 61"/>
              <p:cNvSpPr>
                <a:spLocks noChangeArrowheads="1"/>
              </p:cNvSpPr>
              <p:nvPr/>
            </p:nvSpPr>
            <p:spPr bwMode="auto">
              <a:xfrm>
                <a:off x="4249" y="3402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124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1" name="Rectangle 62"/>
              <p:cNvSpPr>
                <a:spLocks noChangeArrowheads="1"/>
              </p:cNvSpPr>
              <p:nvPr/>
            </p:nvSpPr>
            <p:spPr bwMode="auto">
              <a:xfrm>
                <a:off x="4568" y="3402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126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2" name="Rectangle 63"/>
              <p:cNvSpPr>
                <a:spLocks noChangeArrowheads="1"/>
              </p:cNvSpPr>
              <p:nvPr/>
            </p:nvSpPr>
            <p:spPr bwMode="auto">
              <a:xfrm>
                <a:off x="4889" y="3402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128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3" name="Rectangle 64"/>
              <p:cNvSpPr>
                <a:spLocks noChangeArrowheads="1"/>
              </p:cNvSpPr>
              <p:nvPr/>
            </p:nvSpPr>
            <p:spPr bwMode="auto">
              <a:xfrm>
                <a:off x="5209" y="3402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130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4" name="Line 65"/>
              <p:cNvSpPr>
                <a:spLocks noChangeShapeType="1"/>
              </p:cNvSpPr>
              <p:nvPr/>
            </p:nvSpPr>
            <p:spPr bwMode="auto">
              <a:xfrm>
                <a:off x="2396" y="1347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15" name="Line 66"/>
              <p:cNvSpPr>
                <a:spLocks noChangeShapeType="1"/>
              </p:cNvSpPr>
              <p:nvPr/>
            </p:nvSpPr>
            <p:spPr bwMode="auto">
              <a:xfrm>
                <a:off x="2716" y="1348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16" name="Line 67"/>
              <p:cNvSpPr>
                <a:spLocks noChangeShapeType="1"/>
              </p:cNvSpPr>
              <p:nvPr/>
            </p:nvSpPr>
            <p:spPr bwMode="auto">
              <a:xfrm>
                <a:off x="3036" y="1348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17" name="Line 68"/>
              <p:cNvSpPr>
                <a:spLocks noChangeShapeType="1"/>
              </p:cNvSpPr>
              <p:nvPr/>
            </p:nvSpPr>
            <p:spPr bwMode="auto">
              <a:xfrm>
                <a:off x="3356" y="1348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18" name="Line 69"/>
              <p:cNvSpPr>
                <a:spLocks noChangeShapeType="1"/>
              </p:cNvSpPr>
              <p:nvPr/>
            </p:nvSpPr>
            <p:spPr bwMode="auto">
              <a:xfrm>
                <a:off x="3676" y="1348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19" name="Line 70"/>
              <p:cNvSpPr>
                <a:spLocks noChangeShapeType="1"/>
              </p:cNvSpPr>
              <p:nvPr/>
            </p:nvSpPr>
            <p:spPr bwMode="auto">
              <a:xfrm>
                <a:off x="3996" y="1348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20" name="Line 71"/>
              <p:cNvSpPr>
                <a:spLocks noChangeShapeType="1"/>
              </p:cNvSpPr>
              <p:nvPr/>
            </p:nvSpPr>
            <p:spPr bwMode="auto">
              <a:xfrm>
                <a:off x="4316" y="1348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21" name="Line 72"/>
              <p:cNvSpPr>
                <a:spLocks noChangeShapeType="1"/>
              </p:cNvSpPr>
              <p:nvPr/>
            </p:nvSpPr>
            <p:spPr bwMode="auto">
              <a:xfrm>
                <a:off x="4636" y="1348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22" name="Line 73"/>
              <p:cNvSpPr>
                <a:spLocks noChangeShapeType="1"/>
              </p:cNvSpPr>
              <p:nvPr/>
            </p:nvSpPr>
            <p:spPr bwMode="auto">
              <a:xfrm>
                <a:off x="4956" y="1348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23" name="Line 74"/>
              <p:cNvSpPr>
                <a:spLocks noChangeShapeType="1"/>
              </p:cNvSpPr>
              <p:nvPr/>
            </p:nvSpPr>
            <p:spPr bwMode="auto">
              <a:xfrm>
                <a:off x="2460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24" name="Line 75"/>
              <p:cNvSpPr>
                <a:spLocks noChangeShapeType="1"/>
              </p:cNvSpPr>
              <p:nvPr/>
            </p:nvSpPr>
            <p:spPr bwMode="auto">
              <a:xfrm>
                <a:off x="2524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25" name="Line 76"/>
              <p:cNvSpPr>
                <a:spLocks noChangeShapeType="1"/>
              </p:cNvSpPr>
              <p:nvPr/>
            </p:nvSpPr>
            <p:spPr bwMode="auto">
              <a:xfrm>
                <a:off x="2588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26" name="Line 77"/>
              <p:cNvSpPr>
                <a:spLocks noChangeShapeType="1"/>
              </p:cNvSpPr>
              <p:nvPr/>
            </p:nvSpPr>
            <p:spPr bwMode="auto">
              <a:xfrm>
                <a:off x="2652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27" name="Line 78"/>
              <p:cNvSpPr>
                <a:spLocks noChangeShapeType="1"/>
              </p:cNvSpPr>
              <p:nvPr/>
            </p:nvSpPr>
            <p:spPr bwMode="auto">
              <a:xfrm>
                <a:off x="2780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28" name="Line 79"/>
              <p:cNvSpPr>
                <a:spLocks noChangeShapeType="1"/>
              </p:cNvSpPr>
              <p:nvPr/>
            </p:nvSpPr>
            <p:spPr bwMode="auto">
              <a:xfrm>
                <a:off x="2844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29" name="Line 80"/>
              <p:cNvSpPr>
                <a:spLocks noChangeShapeType="1"/>
              </p:cNvSpPr>
              <p:nvPr/>
            </p:nvSpPr>
            <p:spPr bwMode="auto">
              <a:xfrm>
                <a:off x="2908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30" name="Line 81"/>
              <p:cNvSpPr>
                <a:spLocks noChangeShapeType="1"/>
              </p:cNvSpPr>
              <p:nvPr/>
            </p:nvSpPr>
            <p:spPr bwMode="auto">
              <a:xfrm>
                <a:off x="2972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31" name="Line 82"/>
              <p:cNvSpPr>
                <a:spLocks noChangeShapeType="1"/>
              </p:cNvSpPr>
              <p:nvPr/>
            </p:nvSpPr>
            <p:spPr bwMode="auto">
              <a:xfrm>
                <a:off x="3100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32" name="Line 83"/>
              <p:cNvSpPr>
                <a:spLocks noChangeShapeType="1"/>
              </p:cNvSpPr>
              <p:nvPr/>
            </p:nvSpPr>
            <p:spPr bwMode="auto">
              <a:xfrm>
                <a:off x="3164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33" name="Line 84"/>
              <p:cNvSpPr>
                <a:spLocks noChangeShapeType="1"/>
              </p:cNvSpPr>
              <p:nvPr/>
            </p:nvSpPr>
            <p:spPr bwMode="auto">
              <a:xfrm>
                <a:off x="3228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34" name="Line 85"/>
              <p:cNvSpPr>
                <a:spLocks noChangeShapeType="1"/>
              </p:cNvSpPr>
              <p:nvPr/>
            </p:nvSpPr>
            <p:spPr bwMode="auto">
              <a:xfrm>
                <a:off x="3292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35" name="Line 86"/>
              <p:cNvSpPr>
                <a:spLocks noChangeShapeType="1"/>
              </p:cNvSpPr>
              <p:nvPr/>
            </p:nvSpPr>
            <p:spPr bwMode="auto">
              <a:xfrm>
                <a:off x="3420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36" name="Line 87"/>
              <p:cNvSpPr>
                <a:spLocks noChangeShapeType="1"/>
              </p:cNvSpPr>
              <p:nvPr/>
            </p:nvSpPr>
            <p:spPr bwMode="auto">
              <a:xfrm>
                <a:off x="3484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37" name="Line 88"/>
              <p:cNvSpPr>
                <a:spLocks noChangeShapeType="1"/>
              </p:cNvSpPr>
              <p:nvPr/>
            </p:nvSpPr>
            <p:spPr bwMode="auto">
              <a:xfrm>
                <a:off x="3548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38" name="Line 89"/>
              <p:cNvSpPr>
                <a:spLocks noChangeShapeType="1"/>
              </p:cNvSpPr>
              <p:nvPr/>
            </p:nvSpPr>
            <p:spPr bwMode="auto">
              <a:xfrm>
                <a:off x="3612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39" name="Line 90"/>
              <p:cNvSpPr>
                <a:spLocks noChangeShapeType="1"/>
              </p:cNvSpPr>
              <p:nvPr/>
            </p:nvSpPr>
            <p:spPr bwMode="auto">
              <a:xfrm>
                <a:off x="3740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40" name="Line 91"/>
              <p:cNvSpPr>
                <a:spLocks noChangeShapeType="1"/>
              </p:cNvSpPr>
              <p:nvPr/>
            </p:nvSpPr>
            <p:spPr bwMode="auto">
              <a:xfrm>
                <a:off x="3804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41" name="Line 92"/>
              <p:cNvSpPr>
                <a:spLocks noChangeShapeType="1"/>
              </p:cNvSpPr>
              <p:nvPr/>
            </p:nvSpPr>
            <p:spPr bwMode="auto">
              <a:xfrm>
                <a:off x="3868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42" name="Line 93"/>
              <p:cNvSpPr>
                <a:spLocks noChangeShapeType="1"/>
              </p:cNvSpPr>
              <p:nvPr/>
            </p:nvSpPr>
            <p:spPr bwMode="auto">
              <a:xfrm>
                <a:off x="3932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43" name="Line 94"/>
              <p:cNvSpPr>
                <a:spLocks noChangeShapeType="1"/>
              </p:cNvSpPr>
              <p:nvPr/>
            </p:nvSpPr>
            <p:spPr bwMode="auto">
              <a:xfrm>
                <a:off x="4060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44" name="Line 95"/>
              <p:cNvSpPr>
                <a:spLocks noChangeShapeType="1"/>
              </p:cNvSpPr>
              <p:nvPr/>
            </p:nvSpPr>
            <p:spPr bwMode="auto">
              <a:xfrm>
                <a:off x="4124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45" name="Line 96"/>
              <p:cNvSpPr>
                <a:spLocks noChangeShapeType="1"/>
              </p:cNvSpPr>
              <p:nvPr/>
            </p:nvSpPr>
            <p:spPr bwMode="auto">
              <a:xfrm>
                <a:off x="4188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46" name="Line 97"/>
              <p:cNvSpPr>
                <a:spLocks noChangeShapeType="1"/>
              </p:cNvSpPr>
              <p:nvPr/>
            </p:nvSpPr>
            <p:spPr bwMode="auto">
              <a:xfrm>
                <a:off x="4252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47" name="Line 98"/>
              <p:cNvSpPr>
                <a:spLocks noChangeShapeType="1"/>
              </p:cNvSpPr>
              <p:nvPr/>
            </p:nvSpPr>
            <p:spPr bwMode="auto">
              <a:xfrm>
                <a:off x="4380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48" name="Line 99"/>
              <p:cNvSpPr>
                <a:spLocks noChangeShapeType="1"/>
              </p:cNvSpPr>
              <p:nvPr/>
            </p:nvSpPr>
            <p:spPr bwMode="auto">
              <a:xfrm>
                <a:off x="4444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49" name="Line 100"/>
              <p:cNvSpPr>
                <a:spLocks noChangeShapeType="1"/>
              </p:cNvSpPr>
              <p:nvPr/>
            </p:nvSpPr>
            <p:spPr bwMode="auto">
              <a:xfrm>
                <a:off x="4508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50" name="Line 101"/>
              <p:cNvSpPr>
                <a:spLocks noChangeShapeType="1"/>
              </p:cNvSpPr>
              <p:nvPr/>
            </p:nvSpPr>
            <p:spPr bwMode="auto">
              <a:xfrm>
                <a:off x="4572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51" name="Line 102"/>
              <p:cNvSpPr>
                <a:spLocks noChangeShapeType="1"/>
              </p:cNvSpPr>
              <p:nvPr/>
            </p:nvSpPr>
            <p:spPr bwMode="auto">
              <a:xfrm>
                <a:off x="4700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52" name="Line 103"/>
              <p:cNvSpPr>
                <a:spLocks noChangeShapeType="1"/>
              </p:cNvSpPr>
              <p:nvPr/>
            </p:nvSpPr>
            <p:spPr bwMode="auto">
              <a:xfrm>
                <a:off x="4764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53" name="Line 104"/>
              <p:cNvSpPr>
                <a:spLocks noChangeShapeType="1"/>
              </p:cNvSpPr>
              <p:nvPr/>
            </p:nvSpPr>
            <p:spPr bwMode="auto">
              <a:xfrm>
                <a:off x="4828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54" name="Line 105"/>
              <p:cNvSpPr>
                <a:spLocks noChangeShapeType="1"/>
              </p:cNvSpPr>
              <p:nvPr/>
            </p:nvSpPr>
            <p:spPr bwMode="auto">
              <a:xfrm>
                <a:off x="4892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55" name="Line 106"/>
              <p:cNvSpPr>
                <a:spLocks noChangeShapeType="1"/>
              </p:cNvSpPr>
              <p:nvPr/>
            </p:nvSpPr>
            <p:spPr bwMode="auto">
              <a:xfrm>
                <a:off x="5020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56" name="Line 107"/>
              <p:cNvSpPr>
                <a:spLocks noChangeShapeType="1"/>
              </p:cNvSpPr>
              <p:nvPr/>
            </p:nvSpPr>
            <p:spPr bwMode="auto">
              <a:xfrm>
                <a:off x="5084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57" name="Line 108"/>
              <p:cNvSpPr>
                <a:spLocks noChangeShapeType="1"/>
              </p:cNvSpPr>
              <p:nvPr/>
            </p:nvSpPr>
            <p:spPr bwMode="auto">
              <a:xfrm>
                <a:off x="5148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58" name="Line 109"/>
              <p:cNvSpPr>
                <a:spLocks noChangeShapeType="1"/>
              </p:cNvSpPr>
              <p:nvPr/>
            </p:nvSpPr>
            <p:spPr bwMode="auto">
              <a:xfrm>
                <a:off x="5212" y="1347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59" name="Rectangle 110"/>
              <p:cNvSpPr>
                <a:spLocks noChangeArrowheads="1"/>
              </p:cNvSpPr>
              <p:nvPr/>
            </p:nvSpPr>
            <p:spPr bwMode="auto">
              <a:xfrm rot="5400000">
                <a:off x="1981" y="2291"/>
                <a:ext cx="28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200">
                    <a:solidFill>
                      <a:srgbClr val="000000"/>
                    </a:solidFill>
                  </a:rPr>
                  <a:t>counts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0" name="Line 111"/>
              <p:cNvSpPr>
                <a:spLocks noChangeShapeType="1"/>
              </p:cNvSpPr>
              <p:nvPr/>
            </p:nvSpPr>
            <p:spPr bwMode="auto">
              <a:xfrm flipV="1">
                <a:off x="2396" y="1347"/>
                <a:ext cx="1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61" name="Line 112"/>
              <p:cNvSpPr>
                <a:spLocks noChangeShapeType="1"/>
              </p:cNvSpPr>
              <p:nvPr/>
            </p:nvSpPr>
            <p:spPr bwMode="auto">
              <a:xfrm>
                <a:off x="2397" y="2960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62" name="Line 113"/>
              <p:cNvSpPr>
                <a:spLocks noChangeShapeType="1"/>
              </p:cNvSpPr>
              <p:nvPr/>
            </p:nvSpPr>
            <p:spPr bwMode="auto">
              <a:xfrm>
                <a:off x="2397" y="2557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63" name="Line 114"/>
              <p:cNvSpPr>
                <a:spLocks noChangeShapeType="1"/>
              </p:cNvSpPr>
              <p:nvPr/>
            </p:nvSpPr>
            <p:spPr bwMode="auto">
              <a:xfrm>
                <a:off x="2397" y="2154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64" name="Line 115"/>
              <p:cNvSpPr>
                <a:spLocks noChangeShapeType="1"/>
              </p:cNvSpPr>
              <p:nvPr/>
            </p:nvSpPr>
            <p:spPr bwMode="auto">
              <a:xfrm>
                <a:off x="2397" y="1750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65" name="Rectangle 116"/>
              <p:cNvSpPr>
                <a:spLocks noChangeArrowheads="1"/>
              </p:cNvSpPr>
              <p:nvPr/>
            </p:nvSpPr>
            <p:spPr bwMode="auto">
              <a:xfrm>
                <a:off x="2267" y="3318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25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6" name="Rectangle 117"/>
              <p:cNvSpPr>
                <a:spLocks noChangeArrowheads="1"/>
              </p:cNvSpPr>
              <p:nvPr/>
            </p:nvSpPr>
            <p:spPr bwMode="auto">
              <a:xfrm>
                <a:off x="2267" y="2915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30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7" name="Rectangle 118"/>
              <p:cNvSpPr>
                <a:spLocks noChangeArrowheads="1"/>
              </p:cNvSpPr>
              <p:nvPr/>
            </p:nvSpPr>
            <p:spPr bwMode="auto">
              <a:xfrm>
                <a:off x="2267" y="2512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35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8" name="Rectangle 119"/>
              <p:cNvSpPr>
                <a:spLocks noChangeArrowheads="1"/>
              </p:cNvSpPr>
              <p:nvPr/>
            </p:nvSpPr>
            <p:spPr bwMode="auto">
              <a:xfrm>
                <a:off x="2267" y="2109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40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9" name="Rectangle 120"/>
              <p:cNvSpPr>
                <a:spLocks noChangeArrowheads="1"/>
              </p:cNvSpPr>
              <p:nvPr/>
            </p:nvSpPr>
            <p:spPr bwMode="auto">
              <a:xfrm>
                <a:off x="2267" y="1706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45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0" name="Rectangle 121"/>
              <p:cNvSpPr>
                <a:spLocks noChangeArrowheads="1"/>
              </p:cNvSpPr>
              <p:nvPr/>
            </p:nvSpPr>
            <p:spPr bwMode="auto">
              <a:xfrm>
                <a:off x="2267" y="1302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50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1" name="Line 122"/>
              <p:cNvSpPr>
                <a:spLocks noChangeShapeType="1"/>
              </p:cNvSpPr>
              <p:nvPr/>
            </p:nvSpPr>
            <p:spPr bwMode="auto">
              <a:xfrm flipV="1">
                <a:off x="5276" y="1347"/>
                <a:ext cx="1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72" name="Line 123"/>
              <p:cNvSpPr>
                <a:spLocks noChangeShapeType="1"/>
              </p:cNvSpPr>
              <p:nvPr/>
            </p:nvSpPr>
            <p:spPr bwMode="auto">
              <a:xfrm flipH="1">
                <a:off x="5247" y="2960"/>
                <a:ext cx="2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73" name="Line 124"/>
              <p:cNvSpPr>
                <a:spLocks noChangeShapeType="1"/>
              </p:cNvSpPr>
              <p:nvPr/>
            </p:nvSpPr>
            <p:spPr bwMode="auto">
              <a:xfrm flipH="1">
                <a:off x="5247" y="2557"/>
                <a:ext cx="2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74" name="Line 125"/>
              <p:cNvSpPr>
                <a:spLocks noChangeShapeType="1"/>
              </p:cNvSpPr>
              <p:nvPr/>
            </p:nvSpPr>
            <p:spPr bwMode="auto">
              <a:xfrm flipH="1">
                <a:off x="5247" y="2154"/>
                <a:ext cx="2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75" name="Line 126"/>
              <p:cNvSpPr>
                <a:spLocks noChangeShapeType="1"/>
              </p:cNvSpPr>
              <p:nvPr/>
            </p:nvSpPr>
            <p:spPr bwMode="auto">
              <a:xfrm flipH="1">
                <a:off x="5247" y="1750"/>
                <a:ext cx="2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76" name="Line 127"/>
              <p:cNvSpPr>
                <a:spLocks noChangeShapeType="1"/>
              </p:cNvSpPr>
              <p:nvPr/>
            </p:nvSpPr>
            <p:spPr bwMode="auto">
              <a:xfrm>
                <a:off x="2432" y="2621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77" name="Line 128"/>
              <p:cNvSpPr>
                <a:spLocks noChangeShapeType="1"/>
              </p:cNvSpPr>
              <p:nvPr/>
            </p:nvSpPr>
            <p:spPr bwMode="auto">
              <a:xfrm>
                <a:off x="2512" y="2621"/>
                <a:ext cx="1" cy="3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78" name="Line 129"/>
              <p:cNvSpPr>
                <a:spLocks noChangeShapeType="1"/>
              </p:cNvSpPr>
              <p:nvPr/>
            </p:nvSpPr>
            <p:spPr bwMode="auto">
              <a:xfrm>
                <a:off x="2512" y="3008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79" name="Line 130"/>
              <p:cNvSpPr>
                <a:spLocks noChangeShapeType="1"/>
              </p:cNvSpPr>
              <p:nvPr/>
            </p:nvSpPr>
            <p:spPr bwMode="auto">
              <a:xfrm>
                <a:off x="2592" y="3008"/>
                <a:ext cx="1" cy="16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80" name="Line 131"/>
              <p:cNvSpPr>
                <a:spLocks noChangeShapeType="1"/>
              </p:cNvSpPr>
              <p:nvPr/>
            </p:nvSpPr>
            <p:spPr bwMode="auto">
              <a:xfrm>
                <a:off x="2592" y="3169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81" name="Line 132"/>
              <p:cNvSpPr>
                <a:spLocks noChangeShapeType="1"/>
              </p:cNvSpPr>
              <p:nvPr/>
            </p:nvSpPr>
            <p:spPr bwMode="auto">
              <a:xfrm flipV="1">
                <a:off x="2672" y="2613"/>
                <a:ext cx="1" cy="5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82" name="Line 133"/>
              <p:cNvSpPr>
                <a:spLocks noChangeShapeType="1"/>
              </p:cNvSpPr>
              <p:nvPr/>
            </p:nvSpPr>
            <p:spPr bwMode="auto">
              <a:xfrm>
                <a:off x="2672" y="2613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83" name="Line 134"/>
              <p:cNvSpPr>
                <a:spLocks noChangeShapeType="1"/>
              </p:cNvSpPr>
              <p:nvPr/>
            </p:nvSpPr>
            <p:spPr bwMode="auto">
              <a:xfrm>
                <a:off x="2752" y="2613"/>
                <a:ext cx="1" cy="34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84" name="Line 135"/>
              <p:cNvSpPr>
                <a:spLocks noChangeShapeType="1"/>
              </p:cNvSpPr>
              <p:nvPr/>
            </p:nvSpPr>
            <p:spPr bwMode="auto">
              <a:xfrm>
                <a:off x="2752" y="2960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85" name="Line 136"/>
              <p:cNvSpPr>
                <a:spLocks noChangeShapeType="1"/>
              </p:cNvSpPr>
              <p:nvPr/>
            </p:nvSpPr>
            <p:spPr bwMode="auto">
              <a:xfrm flipV="1">
                <a:off x="2832" y="2863"/>
                <a:ext cx="1" cy="9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86" name="Line 137"/>
              <p:cNvSpPr>
                <a:spLocks noChangeShapeType="1"/>
              </p:cNvSpPr>
              <p:nvPr/>
            </p:nvSpPr>
            <p:spPr bwMode="auto">
              <a:xfrm>
                <a:off x="2832" y="2863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87" name="Line 138"/>
              <p:cNvSpPr>
                <a:spLocks noChangeShapeType="1"/>
              </p:cNvSpPr>
              <p:nvPr/>
            </p:nvSpPr>
            <p:spPr bwMode="auto">
              <a:xfrm flipV="1">
                <a:off x="2912" y="2508"/>
                <a:ext cx="1" cy="35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88" name="Line 139"/>
              <p:cNvSpPr>
                <a:spLocks noChangeShapeType="1"/>
              </p:cNvSpPr>
              <p:nvPr/>
            </p:nvSpPr>
            <p:spPr bwMode="auto">
              <a:xfrm>
                <a:off x="2912" y="2508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89" name="Line 140"/>
              <p:cNvSpPr>
                <a:spLocks noChangeShapeType="1"/>
              </p:cNvSpPr>
              <p:nvPr/>
            </p:nvSpPr>
            <p:spPr bwMode="auto">
              <a:xfrm>
                <a:off x="2992" y="2508"/>
                <a:ext cx="1" cy="35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90" name="Line 141"/>
              <p:cNvSpPr>
                <a:spLocks noChangeShapeType="1"/>
              </p:cNvSpPr>
              <p:nvPr/>
            </p:nvSpPr>
            <p:spPr bwMode="auto">
              <a:xfrm>
                <a:off x="2992" y="2863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91" name="Line 142"/>
              <p:cNvSpPr>
                <a:spLocks noChangeShapeType="1"/>
              </p:cNvSpPr>
              <p:nvPr/>
            </p:nvSpPr>
            <p:spPr bwMode="auto">
              <a:xfrm>
                <a:off x="3072" y="2863"/>
                <a:ext cx="1" cy="3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92" name="Line 143"/>
              <p:cNvSpPr>
                <a:spLocks noChangeShapeType="1"/>
              </p:cNvSpPr>
              <p:nvPr/>
            </p:nvSpPr>
            <p:spPr bwMode="auto">
              <a:xfrm>
                <a:off x="3072" y="2895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93" name="Line 144"/>
              <p:cNvSpPr>
                <a:spLocks noChangeShapeType="1"/>
              </p:cNvSpPr>
              <p:nvPr/>
            </p:nvSpPr>
            <p:spPr bwMode="auto">
              <a:xfrm flipV="1">
                <a:off x="3152" y="2379"/>
                <a:ext cx="1" cy="5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94" name="Line 145"/>
              <p:cNvSpPr>
                <a:spLocks noChangeShapeType="1"/>
              </p:cNvSpPr>
              <p:nvPr/>
            </p:nvSpPr>
            <p:spPr bwMode="auto">
              <a:xfrm>
                <a:off x="3152" y="2379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95" name="Line 146"/>
              <p:cNvSpPr>
                <a:spLocks noChangeShapeType="1"/>
              </p:cNvSpPr>
              <p:nvPr/>
            </p:nvSpPr>
            <p:spPr bwMode="auto">
              <a:xfrm flipV="1">
                <a:off x="3232" y="2162"/>
                <a:ext cx="1" cy="21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96" name="Line 147"/>
              <p:cNvSpPr>
                <a:spLocks noChangeShapeType="1"/>
              </p:cNvSpPr>
              <p:nvPr/>
            </p:nvSpPr>
            <p:spPr bwMode="auto">
              <a:xfrm>
                <a:off x="3232" y="2162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97" name="Line 148"/>
              <p:cNvSpPr>
                <a:spLocks noChangeShapeType="1"/>
              </p:cNvSpPr>
              <p:nvPr/>
            </p:nvSpPr>
            <p:spPr bwMode="auto">
              <a:xfrm>
                <a:off x="3312" y="2162"/>
                <a:ext cx="1" cy="26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98" name="Line 149"/>
              <p:cNvSpPr>
                <a:spLocks noChangeShapeType="1"/>
              </p:cNvSpPr>
              <p:nvPr/>
            </p:nvSpPr>
            <p:spPr bwMode="auto">
              <a:xfrm>
                <a:off x="3312" y="2428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99" name="Line 150"/>
              <p:cNvSpPr>
                <a:spLocks noChangeShapeType="1"/>
              </p:cNvSpPr>
              <p:nvPr/>
            </p:nvSpPr>
            <p:spPr bwMode="auto">
              <a:xfrm>
                <a:off x="3392" y="2428"/>
                <a:ext cx="1" cy="48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00" name="Line 151"/>
              <p:cNvSpPr>
                <a:spLocks noChangeShapeType="1"/>
              </p:cNvSpPr>
              <p:nvPr/>
            </p:nvSpPr>
            <p:spPr bwMode="auto">
              <a:xfrm>
                <a:off x="3392" y="2911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01" name="Line 152"/>
              <p:cNvSpPr>
                <a:spLocks noChangeShapeType="1"/>
              </p:cNvSpPr>
              <p:nvPr/>
            </p:nvSpPr>
            <p:spPr bwMode="auto">
              <a:xfrm flipV="1">
                <a:off x="3472" y="2774"/>
                <a:ext cx="1" cy="1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02" name="Line 153"/>
              <p:cNvSpPr>
                <a:spLocks noChangeShapeType="1"/>
              </p:cNvSpPr>
              <p:nvPr/>
            </p:nvSpPr>
            <p:spPr bwMode="auto">
              <a:xfrm>
                <a:off x="3472" y="2774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03" name="Line 154"/>
              <p:cNvSpPr>
                <a:spLocks noChangeShapeType="1"/>
              </p:cNvSpPr>
              <p:nvPr/>
            </p:nvSpPr>
            <p:spPr bwMode="auto">
              <a:xfrm flipV="1">
                <a:off x="3552" y="2653"/>
                <a:ext cx="1" cy="1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04" name="Line 155"/>
              <p:cNvSpPr>
                <a:spLocks noChangeShapeType="1"/>
              </p:cNvSpPr>
              <p:nvPr/>
            </p:nvSpPr>
            <p:spPr bwMode="auto">
              <a:xfrm>
                <a:off x="3552" y="2653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05" name="Line 156"/>
              <p:cNvSpPr>
                <a:spLocks noChangeShapeType="1"/>
              </p:cNvSpPr>
              <p:nvPr/>
            </p:nvSpPr>
            <p:spPr bwMode="auto">
              <a:xfrm>
                <a:off x="3632" y="2653"/>
                <a:ext cx="1" cy="8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06" name="Line 157"/>
              <p:cNvSpPr>
                <a:spLocks noChangeShapeType="1"/>
              </p:cNvSpPr>
              <p:nvPr/>
            </p:nvSpPr>
            <p:spPr bwMode="auto">
              <a:xfrm>
                <a:off x="3632" y="2734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07" name="Line 158"/>
              <p:cNvSpPr>
                <a:spLocks noChangeShapeType="1"/>
              </p:cNvSpPr>
              <p:nvPr/>
            </p:nvSpPr>
            <p:spPr bwMode="auto">
              <a:xfrm>
                <a:off x="3712" y="2734"/>
                <a:ext cx="1" cy="11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08" name="Line 159"/>
              <p:cNvSpPr>
                <a:spLocks noChangeShapeType="1"/>
              </p:cNvSpPr>
              <p:nvPr/>
            </p:nvSpPr>
            <p:spPr bwMode="auto">
              <a:xfrm>
                <a:off x="3712" y="2847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09" name="Line 160"/>
              <p:cNvSpPr>
                <a:spLocks noChangeShapeType="1"/>
              </p:cNvSpPr>
              <p:nvPr/>
            </p:nvSpPr>
            <p:spPr bwMode="auto">
              <a:xfrm flipV="1">
                <a:off x="3792" y="2791"/>
                <a:ext cx="1" cy="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10" name="Line 161"/>
              <p:cNvSpPr>
                <a:spLocks noChangeShapeType="1"/>
              </p:cNvSpPr>
              <p:nvPr/>
            </p:nvSpPr>
            <p:spPr bwMode="auto">
              <a:xfrm>
                <a:off x="3792" y="2791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11" name="Line 162"/>
              <p:cNvSpPr>
                <a:spLocks noChangeShapeType="1"/>
              </p:cNvSpPr>
              <p:nvPr/>
            </p:nvSpPr>
            <p:spPr bwMode="auto">
              <a:xfrm flipV="1">
                <a:off x="3872" y="2557"/>
                <a:ext cx="1" cy="23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12" name="Line 163"/>
              <p:cNvSpPr>
                <a:spLocks noChangeShapeType="1"/>
              </p:cNvSpPr>
              <p:nvPr/>
            </p:nvSpPr>
            <p:spPr bwMode="auto">
              <a:xfrm>
                <a:off x="3872" y="2557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13" name="Line 164"/>
              <p:cNvSpPr>
                <a:spLocks noChangeShapeType="1"/>
              </p:cNvSpPr>
              <p:nvPr/>
            </p:nvSpPr>
            <p:spPr bwMode="auto">
              <a:xfrm>
                <a:off x="3952" y="2557"/>
                <a:ext cx="1" cy="25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14" name="Line 165"/>
              <p:cNvSpPr>
                <a:spLocks noChangeShapeType="1"/>
              </p:cNvSpPr>
              <p:nvPr/>
            </p:nvSpPr>
            <p:spPr bwMode="auto">
              <a:xfrm>
                <a:off x="3952" y="2807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15" name="Line 166"/>
              <p:cNvSpPr>
                <a:spLocks noChangeShapeType="1"/>
              </p:cNvSpPr>
              <p:nvPr/>
            </p:nvSpPr>
            <p:spPr bwMode="auto">
              <a:xfrm flipV="1">
                <a:off x="4032" y="2516"/>
                <a:ext cx="1" cy="2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16" name="Line 167"/>
              <p:cNvSpPr>
                <a:spLocks noChangeShapeType="1"/>
              </p:cNvSpPr>
              <p:nvPr/>
            </p:nvSpPr>
            <p:spPr bwMode="auto">
              <a:xfrm>
                <a:off x="4032" y="2516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17" name="Line 168"/>
              <p:cNvSpPr>
                <a:spLocks noChangeShapeType="1"/>
              </p:cNvSpPr>
              <p:nvPr/>
            </p:nvSpPr>
            <p:spPr bwMode="auto">
              <a:xfrm flipV="1">
                <a:off x="4112" y="1589"/>
                <a:ext cx="1" cy="9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18" name="Line 169"/>
              <p:cNvSpPr>
                <a:spLocks noChangeShapeType="1"/>
              </p:cNvSpPr>
              <p:nvPr/>
            </p:nvSpPr>
            <p:spPr bwMode="auto">
              <a:xfrm>
                <a:off x="4112" y="1589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19" name="Line 170"/>
              <p:cNvSpPr>
                <a:spLocks noChangeShapeType="1"/>
              </p:cNvSpPr>
              <p:nvPr/>
            </p:nvSpPr>
            <p:spPr bwMode="auto">
              <a:xfrm>
                <a:off x="4192" y="1589"/>
                <a:ext cx="1" cy="37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20" name="Line 171"/>
              <p:cNvSpPr>
                <a:spLocks noChangeShapeType="1"/>
              </p:cNvSpPr>
              <p:nvPr/>
            </p:nvSpPr>
            <p:spPr bwMode="auto">
              <a:xfrm>
                <a:off x="4192" y="1968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21" name="Line 172"/>
              <p:cNvSpPr>
                <a:spLocks noChangeShapeType="1"/>
              </p:cNvSpPr>
              <p:nvPr/>
            </p:nvSpPr>
            <p:spPr bwMode="auto">
              <a:xfrm>
                <a:off x="4272" y="1968"/>
                <a:ext cx="1" cy="8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22" name="Line 173"/>
              <p:cNvSpPr>
                <a:spLocks noChangeShapeType="1"/>
              </p:cNvSpPr>
              <p:nvPr/>
            </p:nvSpPr>
            <p:spPr bwMode="auto">
              <a:xfrm>
                <a:off x="4272" y="2855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23" name="Line 174"/>
              <p:cNvSpPr>
                <a:spLocks noChangeShapeType="1"/>
              </p:cNvSpPr>
              <p:nvPr/>
            </p:nvSpPr>
            <p:spPr bwMode="auto">
              <a:xfrm>
                <a:off x="4352" y="2855"/>
                <a:ext cx="1" cy="23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24" name="Line 175"/>
              <p:cNvSpPr>
                <a:spLocks noChangeShapeType="1"/>
              </p:cNvSpPr>
              <p:nvPr/>
            </p:nvSpPr>
            <p:spPr bwMode="auto">
              <a:xfrm>
                <a:off x="4352" y="3089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25" name="Line 176"/>
              <p:cNvSpPr>
                <a:spLocks noChangeShapeType="1"/>
              </p:cNvSpPr>
              <p:nvPr/>
            </p:nvSpPr>
            <p:spPr bwMode="auto">
              <a:xfrm flipV="1">
                <a:off x="4432" y="2936"/>
                <a:ext cx="1" cy="1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26" name="Line 177"/>
              <p:cNvSpPr>
                <a:spLocks noChangeShapeType="1"/>
              </p:cNvSpPr>
              <p:nvPr/>
            </p:nvSpPr>
            <p:spPr bwMode="auto">
              <a:xfrm>
                <a:off x="4432" y="2936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27" name="Line 178"/>
              <p:cNvSpPr>
                <a:spLocks noChangeShapeType="1"/>
              </p:cNvSpPr>
              <p:nvPr/>
            </p:nvSpPr>
            <p:spPr bwMode="auto">
              <a:xfrm flipV="1">
                <a:off x="4512" y="2629"/>
                <a:ext cx="1" cy="30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28" name="Line 179"/>
              <p:cNvSpPr>
                <a:spLocks noChangeShapeType="1"/>
              </p:cNvSpPr>
              <p:nvPr/>
            </p:nvSpPr>
            <p:spPr bwMode="auto">
              <a:xfrm>
                <a:off x="4512" y="2629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29" name="Line 180"/>
              <p:cNvSpPr>
                <a:spLocks noChangeShapeType="1"/>
              </p:cNvSpPr>
              <p:nvPr/>
            </p:nvSpPr>
            <p:spPr bwMode="auto">
              <a:xfrm>
                <a:off x="4592" y="2629"/>
                <a:ext cx="1" cy="1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0" name="Line 181"/>
              <p:cNvSpPr>
                <a:spLocks noChangeShapeType="1"/>
              </p:cNvSpPr>
              <p:nvPr/>
            </p:nvSpPr>
            <p:spPr bwMode="auto">
              <a:xfrm>
                <a:off x="4592" y="2750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1" name="Line 182"/>
              <p:cNvSpPr>
                <a:spLocks noChangeShapeType="1"/>
              </p:cNvSpPr>
              <p:nvPr/>
            </p:nvSpPr>
            <p:spPr bwMode="auto">
              <a:xfrm>
                <a:off x="4672" y="2750"/>
                <a:ext cx="1" cy="5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2" name="Line 183"/>
              <p:cNvSpPr>
                <a:spLocks noChangeShapeType="1"/>
              </p:cNvSpPr>
              <p:nvPr/>
            </p:nvSpPr>
            <p:spPr bwMode="auto">
              <a:xfrm>
                <a:off x="4672" y="2807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3" name="Line 184"/>
              <p:cNvSpPr>
                <a:spLocks noChangeShapeType="1"/>
              </p:cNvSpPr>
              <p:nvPr/>
            </p:nvSpPr>
            <p:spPr bwMode="auto">
              <a:xfrm flipV="1">
                <a:off x="4752" y="2718"/>
                <a:ext cx="1" cy="8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4" name="Line 185"/>
              <p:cNvSpPr>
                <a:spLocks noChangeShapeType="1"/>
              </p:cNvSpPr>
              <p:nvPr/>
            </p:nvSpPr>
            <p:spPr bwMode="auto">
              <a:xfrm>
                <a:off x="4752" y="2718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5" name="Line 186"/>
              <p:cNvSpPr>
                <a:spLocks noChangeShapeType="1"/>
              </p:cNvSpPr>
              <p:nvPr/>
            </p:nvSpPr>
            <p:spPr bwMode="auto">
              <a:xfrm>
                <a:off x="4832" y="2718"/>
                <a:ext cx="1" cy="16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6" name="Line 187"/>
              <p:cNvSpPr>
                <a:spLocks noChangeShapeType="1"/>
              </p:cNvSpPr>
              <p:nvPr/>
            </p:nvSpPr>
            <p:spPr bwMode="auto">
              <a:xfrm>
                <a:off x="4832" y="2887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7" name="Line 188"/>
              <p:cNvSpPr>
                <a:spLocks noChangeShapeType="1"/>
              </p:cNvSpPr>
              <p:nvPr/>
            </p:nvSpPr>
            <p:spPr bwMode="auto">
              <a:xfrm flipV="1">
                <a:off x="4912" y="2653"/>
                <a:ext cx="1" cy="23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8" name="Line 189"/>
              <p:cNvSpPr>
                <a:spLocks noChangeShapeType="1"/>
              </p:cNvSpPr>
              <p:nvPr/>
            </p:nvSpPr>
            <p:spPr bwMode="auto">
              <a:xfrm>
                <a:off x="4912" y="2653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9" name="Line 190"/>
              <p:cNvSpPr>
                <a:spLocks noChangeShapeType="1"/>
              </p:cNvSpPr>
              <p:nvPr/>
            </p:nvSpPr>
            <p:spPr bwMode="auto">
              <a:xfrm>
                <a:off x="4992" y="2653"/>
                <a:ext cx="1" cy="11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0" name="Line 191"/>
              <p:cNvSpPr>
                <a:spLocks noChangeShapeType="1"/>
              </p:cNvSpPr>
              <p:nvPr/>
            </p:nvSpPr>
            <p:spPr bwMode="auto">
              <a:xfrm>
                <a:off x="4992" y="2766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1" name="Line 192"/>
              <p:cNvSpPr>
                <a:spLocks noChangeShapeType="1"/>
              </p:cNvSpPr>
              <p:nvPr/>
            </p:nvSpPr>
            <p:spPr bwMode="auto">
              <a:xfrm>
                <a:off x="5072" y="2766"/>
                <a:ext cx="1" cy="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2" name="Line 193"/>
              <p:cNvSpPr>
                <a:spLocks noChangeShapeType="1"/>
              </p:cNvSpPr>
              <p:nvPr/>
            </p:nvSpPr>
            <p:spPr bwMode="auto">
              <a:xfrm>
                <a:off x="5072" y="2791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3" name="Line 194"/>
              <p:cNvSpPr>
                <a:spLocks noChangeShapeType="1"/>
              </p:cNvSpPr>
              <p:nvPr/>
            </p:nvSpPr>
            <p:spPr bwMode="auto">
              <a:xfrm flipV="1">
                <a:off x="5152" y="2516"/>
                <a:ext cx="1" cy="27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4" name="Line 195"/>
              <p:cNvSpPr>
                <a:spLocks noChangeShapeType="1"/>
              </p:cNvSpPr>
              <p:nvPr/>
            </p:nvSpPr>
            <p:spPr bwMode="auto">
              <a:xfrm>
                <a:off x="5152" y="2516"/>
                <a:ext cx="8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5" name="Line 196"/>
              <p:cNvSpPr>
                <a:spLocks noChangeShapeType="1"/>
              </p:cNvSpPr>
              <p:nvPr/>
            </p:nvSpPr>
            <p:spPr bwMode="auto">
              <a:xfrm>
                <a:off x="5232" y="2516"/>
                <a:ext cx="1" cy="46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6" name="Line 197"/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44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sp>
          <p:nvSpPr>
            <p:cNvPr id="558" name="Line 201"/>
            <p:cNvSpPr>
              <a:spLocks noChangeShapeType="1"/>
            </p:cNvSpPr>
            <p:nvPr/>
          </p:nvSpPr>
          <p:spPr bwMode="auto">
            <a:xfrm>
              <a:off x="3803650" y="4403725"/>
              <a:ext cx="4572000" cy="15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4404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Normální rozdělení: sada naměřených hodnot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TextovéPole 369"/>
          <p:cNvSpPr txBox="1"/>
          <p:nvPr/>
        </p:nvSpPr>
        <p:spPr bwMode="auto">
          <a:xfrm>
            <a:off x="720000" y="1464584"/>
            <a:ext cx="9360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nulová hypotéza: stejná střední hodnota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výběr ze studentova rozdělení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Skupina 3"/>
          <p:cNvGrpSpPr>
            <a:grpSpLocks noChangeAspect="1"/>
          </p:cNvGrpSpPr>
          <p:nvPr/>
        </p:nvGrpSpPr>
        <p:grpSpPr>
          <a:xfrm>
            <a:off x="5040000" y="2880000"/>
            <a:ext cx="5400000" cy="3875080"/>
            <a:chOff x="3505200" y="1981200"/>
            <a:chExt cx="5256213" cy="3771900"/>
          </a:xfrm>
        </p:grpSpPr>
        <p:grpSp>
          <p:nvGrpSpPr>
            <p:cNvPr id="284" name="Group 2"/>
            <p:cNvGrpSpPr>
              <a:grpSpLocks/>
            </p:cNvGrpSpPr>
            <p:nvPr/>
          </p:nvGrpSpPr>
          <p:grpSpPr bwMode="auto">
            <a:xfrm>
              <a:off x="3505200" y="1981200"/>
              <a:ext cx="5256213" cy="3771900"/>
              <a:chOff x="1823" y="1255"/>
              <a:chExt cx="3311" cy="2376"/>
            </a:xfrm>
          </p:grpSpPr>
          <p:sp>
            <p:nvSpPr>
              <p:cNvPr id="285" name="Rectangle 3"/>
              <p:cNvSpPr>
                <a:spLocks noChangeArrowheads="1"/>
              </p:cNvSpPr>
              <p:nvPr/>
            </p:nvSpPr>
            <p:spPr bwMode="auto">
              <a:xfrm>
                <a:off x="3392" y="3516"/>
                <a:ext cx="52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200">
                    <a:solidFill>
                      <a:srgbClr val="000000"/>
                    </a:solidFill>
                  </a:rPr>
                  <a:t>čí</a:t>
                </a:r>
                <a:r>
                  <a:rPr lang="en-US" altLang="cs-CZ" sz="1200">
                    <a:solidFill>
                      <a:srgbClr val="000000"/>
                    </a:solidFill>
                  </a:rPr>
                  <a:t>slo m</a:t>
                </a:r>
                <a:r>
                  <a:rPr lang="cs-CZ" altLang="cs-CZ" sz="1200">
                    <a:solidFill>
                      <a:srgbClr val="000000"/>
                    </a:solidFill>
                  </a:rPr>
                  <a:t>ěř</a:t>
                </a:r>
                <a:r>
                  <a:rPr lang="en-US" altLang="cs-CZ" sz="1200">
                    <a:solidFill>
                      <a:srgbClr val="000000"/>
                    </a:solidFill>
                  </a:rPr>
                  <a:t>en</a:t>
                </a:r>
                <a:r>
                  <a:rPr lang="cs-CZ" altLang="cs-CZ" sz="1200">
                    <a:solidFill>
                      <a:srgbClr val="000000"/>
                    </a:solidFill>
                  </a:rPr>
                  <a:t>í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" name="Line 4"/>
              <p:cNvSpPr>
                <a:spLocks noChangeShapeType="1"/>
              </p:cNvSpPr>
              <p:nvPr/>
            </p:nvSpPr>
            <p:spPr bwMode="auto">
              <a:xfrm>
                <a:off x="2212" y="3315"/>
                <a:ext cx="287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87" name="Line 5"/>
              <p:cNvSpPr>
                <a:spLocks noChangeShapeType="1"/>
              </p:cNvSpPr>
              <p:nvPr/>
            </p:nvSpPr>
            <p:spPr bwMode="auto">
              <a:xfrm flipV="1">
                <a:off x="2691" y="3287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88" name="Line 6"/>
              <p:cNvSpPr>
                <a:spLocks noChangeShapeType="1"/>
              </p:cNvSpPr>
              <p:nvPr/>
            </p:nvSpPr>
            <p:spPr bwMode="auto">
              <a:xfrm flipV="1">
                <a:off x="3171" y="3287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89" name="Line 7"/>
              <p:cNvSpPr>
                <a:spLocks noChangeShapeType="1"/>
              </p:cNvSpPr>
              <p:nvPr/>
            </p:nvSpPr>
            <p:spPr bwMode="auto">
              <a:xfrm flipV="1">
                <a:off x="3651" y="3287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0" name="Line 8"/>
              <p:cNvSpPr>
                <a:spLocks noChangeShapeType="1"/>
              </p:cNvSpPr>
              <p:nvPr/>
            </p:nvSpPr>
            <p:spPr bwMode="auto">
              <a:xfrm flipV="1">
                <a:off x="4131" y="3287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1" name="Line 9"/>
              <p:cNvSpPr>
                <a:spLocks noChangeShapeType="1"/>
              </p:cNvSpPr>
              <p:nvPr/>
            </p:nvSpPr>
            <p:spPr bwMode="auto">
              <a:xfrm flipV="1">
                <a:off x="4611" y="3287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2" name="Line 10"/>
              <p:cNvSpPr>
                <a:spLocks noChangeShapeType="1"/>
              </p:cNvSpPr>
              <p:nvPr/>
            </p:nvSpPr>
            <p:spPr bwMode="auto">
              <a:xfrm flipV="1">
                <a:off x="2451" y="329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3" name="Line 11"/>
              <p:cNvSpPr>
                <a:spLocks noChangeShapeType="1"/>
              </p:cNvSpPr>
              <p:nvPr/>
            </p:nvSpPr>
            <p:spPr bwMode="auto">
              <a:xfrm flipV="1">
                <a:off x="2932" y="329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4" name="Line 12"/>
              <p:cNvSpPr>
                <a:spLocks noChangeShapeType="1"/>
              </p:cNvSpPr>
              <p:nvPr/>
            </p:nvSpPr>
            <p:spPr bwMode="auto">
              <a:xfrm flipV="1">
                <a:off x="3411" y="329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5" name="Line 13"/>
              <p:cNvSpPr>
                <a:spLocks noChangeShapeType="1"/>
              </p:cNvSpPr>
              <p:nvPr/>
            </p:nvSpPr>
            <p:spPr bwMode="auto">
              <a:xfrm flipV="1">
                <a:off x="3891" y="329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6" name="Line 14"/>
              <p:cNvSpPr>
                <a:spLocks noChangeShapeType="1"/>
              </p:cNvSpPr>
              <p:nvPr/>
            </p:nvSpPr>
            <p:spPr bwMode="auto">
              <a:xfrm flipV="1">
                <a:off x="4371" y="329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7" name="Line 15"/>
              <p:cNvSpPr>
                <a:spLocks noChangeShapeType="1"/>
              </p:cNvSpPr>
              <p:nvPr/>
            </p:nvSpPr>
            <p:spPr bwMode="auto">
              <a:xfrm flipV="1">
                <a:off x="4851" y="329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8" name="Rectangle 16"/>
              <p:cNvSpPr>
                <a:spLocks noChangeArrowheads="1"/>
              </p:cNvSpPr>
              <p:nvPr/>
            </p:nvSpPr>
            <p:spPr bwMode="auto">
              <a:xfrm>
                <a:off x="2189" y="3355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" name="Rectangle 17"/>
              <p:cNvSpPr>
                <a:spLocks noChangeArrowheads="1"/>
              </p:cNvSpPr>
              <p:nvPr/>
            </p:nvSpPr>
            <p:spPr bwMode="auto">
              <a:xfrm>
                <a:off x="2669" y="3355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2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0" name="Rectangle 18"/>
              <p:cNvSpPr>
                <a:spLocks noChangeArrowheads="1"/>
              </p:cNvSpPr>
              <p:nvPr/>
            </p:nvSpPr>
            <p:spPr bwMode="auto">
              <a:xfrm>
                <a:off x="3149" y="3355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4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1" name="Rectangle 19"/>
              <p:cNvSpPr>
                <a:spLocks noChangeArrowheads="1"/>
              </p:cNvSpPr>
              <p:nvPr/>
            </p:nvSpPr>
            <p:spPr bwMode="auto">
              <a:xfrm>
                <a:off x="3629" y="3355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6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2" name="Rectangle 20"/>
              <p:cNvSpPr>
                <a:spLocks noChangeArrowheads="1"/>
              </p:cNvSpPr>
              <p:nvPr/>
            </p:nvSpPr>
            <p:spPr bwMode="auto">
              <a:xfrm>
                <a:off x="4109" y="3355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8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3" name="Rectangle 21"/>
              <p:cNvSpPr>
                <a:spLocks noChangeArrowheads="1"/>
              </p:cNvSpPr>
              <p:nvPr/>
            </p:nvSpPr>
            <p:spPr bwMode="auto">
              <a:xfrm>
                <a:off x="4566" y="3355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4" name="Rectangle 22"/>
              <p:cNvSpPr>
                <a:spLocks noChangeArrowheads="1"/>
              </p:cNvSpPr>
              <p:nvPr/>
            </p:nvSpPr>
            <p:spPr bwMode="auto">
              <a:xfrm>
                <a:off x="5046" y="3355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12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5" name="Line 23"/>
              <p:cNvSpPr>
                <a:spLocks noChangeShapeType="1"/>
              </p:cNvSpPr>
              <p:nvPr/>
            </p:nvSpPr>
            <p:spPr bwMode="auto">
              <a:xfrm>
                <a:off x="2212" y="1299"/>
                <a:ext cx="287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06" name="Line 24"/>
              <p:cNvSpPr>
                <a:spLocks noChangeShapeType="1"/>
              </p:cNvSpPr>
              <p:nvPr/>
            </p:nvSpPr>
            <p:spPr bwMode="auto">
              <a:xfrm>
                <a:off x="2691" y="130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07" name="Line 25"/>
              <p:cNvSpPr>
                <a:spLocks noChangeShapeType="1"/>
              </p:cNvSpPr>
              <p:nvPr/>
            </p:nvSpPr>
            <p:spPr bwMode="auto">
              <a:xfrm>
                <a:off x="3171" y="130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08" name="Line 26"/>
              <p:cNvSpPr>
                <a:spLocks noChangeShapeType="1"/>
              </p:cNvSpPr>
              <p:nvPr/>
            </p:nvSpPr>
            <p:spPr bwMode="auto">
              <a:xfrm>
                <a:off x="3651" y="130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09" name="Line 27"/>
              <p:cNvSpPr>
                <a:spLocks noChangeShapeType="1"/>
              </p:cNvSpPr>
              <p:nvPr/>
            </p:nvSpPr>
            <p:spPr bwMode="auto">
              <a:xfrm>
                <a:off x="4131" y="130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0" name="Line 28"/>
              <p:cNvSpPr>
                <a:spLocks noChangeShapeType="1"/>
              </p:cNvSpPr>
              <p:nvPr/>
            </p:nvSpPr>
            <p:spPr bwMode="auto">
              <a:xfrm>
                <a:off x="4611" y="130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1" name="Line 29"/>
              <p:cNvSpPr>
                <a:spLocks noChangeShapeType="1"/>
              </p:cNvSpPr>
              <p:nvPr/>
            </p:nvSpPr>
            <p:spPr bwMode="auto">
              <a:xfrm>
                <a:off x="2451" y="1299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2" name="Line 30"/>
              <p:cNvSpPr>
                <a:spLocks noChangeShapeType="1"/>
              </p:cNvSpPr>
              <p:nvPr/>
            </p:nvSpPr>
            <p:spPr bwMode="auto">
              <a:xfrm>
                <a:off x="2932" y="1299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3" name="Line 31"/>
              <p:cNvSpPr>
                <a:spLocks noChangeShapeType="1"/>
              </p:cNvSpPr>
              <p:nvPr/>
            </p:nvSpPr>
            <p:spPr bwMode="auto">
              <a:xfrm>
                <a:off x="3411" y="1299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4" name="Line 32"/>
              <p:cNvSpPr>
                <a:spLocks noChangeShapeType="1"/>
              </p:cNvSpPr>
              <p:nvPr/>
            </p:nvSpPr>
            <p:spPr bwMode="auto">
              <a:xfrm>
                <a:off x="3891" y="1299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5" name="Line 33"/>
              <p:cNvSpPr>
                <a:spLocks noChangeShapeType="1"/>
              </p:cNvSpPr>
              <p:nvPr/>
            </p:nvSpPr>
            <p:spPr bwMode="auto">
              <a:xfrm>
                <a:off x="4371" y="1299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6" name="Line 34"/>
              <p:cNvSpPr>
                <a:spLocks noChangeShapeType="1"/>
              </p:cNvSpPr>
              <p:nvPr/>
            </p:nvSpPr>
            <p:spPr bwMode="auto">
              <a:xfrm>
                <a:off x="4851" y="1299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7" name="Rectangle 35"/>
              <p:cNvSpPr>
                <a:spLocks noChangeArrowheads="1"/>
              </p:cNvSpPr>
              <p:nvPr/>
            </p:nvSpPr>
            <p:spPr bwMode="auto">
              <a:xfrm rot="5400000">
                <a:off x="1708" y="2226"/>
                <a:ext cx="34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2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s</a:t>
                </a:r>
                <a:r>
                  <a:rPr lang="en-US" altLang="cs-CZ" sz="1200">
                    <a:solidFill>
                      <a:srgbClr val="000000"/>
                    </a:solidFill>
                  </a:rPr>
                  <a:t> (MPa)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8" name="Line 36"/>
              <p:cNvSpPr>
                <a:spLocks noChangeShapeType="1"/>
              </p:cNvSpPr>
              <p:nvPr/>
            </p:nvSpPr>
            <p:spPr bwMode="auto">
              <a:xfrm flipV="1">
                <a:off x="2212" y="1299"/>
                <a:ext cx="1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9" name="Line 37"/>
              <p:cNvSpPr>
                <a:spLocks noChangeShapeType="1"/>
              </p:cNvSpPr>
              <p:nvPr/>
            </p:nvSpPr>
            <p:spPr bwMode="auto">
              <a:xfrm>
                <a:off x="2212" y="2912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0" name="Line 38"/>
              <p:cNvSpPr>
                <a:spLocks noChangeShapeType="1"/>
              </p:cNvSpPr>
              <p:nvPr/>
            </p:nvSpPr>
            <p:spPr bwMode="auto">
              <a:xfrm>
                <a:off x="2212" y="2509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1" name="Line 39"/>
              <p:cNvSpPr>
                <a:spLocks noChangeShapeType="1"/>
              </p:cNvSpPr>
              <p:nvPr/>
            </p:nvSpPr>
            <p:spPr bwMode="auto">
              <a:xfrm>
                <a:off x="2212" y="2106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2" name="Line 40"/>
              <p:cNvSpPr>
                <a:spLocks noChangeShapeType="1"/>
              </p:cNvSpPr>
              <p:nvPr/>
            </p:nvSpPr>
            <p:spPr bwMode="auto">
              <a:xfrm>
                <a:off x="2212" y="1703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3" name="Line 41"/>
              <p:cNvSpPr>
                <a:spLocks noChangeShapeType="1"/>
              </p:cNvSpPr>
              <p:nvPr/>
            </p:nvSpPr>
            <p:spPr bwMode="auto">
              <a:xfrm>
                <a:off x="2212" y="323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4" name="Line 42"/>
              <p:cNvSpPr>
                <a:spLocks noChangeShapeType="1"/>
              </p:cNvSpPr>
              <p:nvPr/>
            </p:nvSpPr>
            <p:spPr bwMode="auto">
              <a:xfrm>
                <a:off x="2212" y="315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5" name="Line 43"/>
              <p:cNvSpPr>
                <a:spLocks noChangeShapeType="1"/>
              </p:cNvSpPr>
              <p:nvPr/>
            </p:nvSpPr>
            <p:spPr bwMode="auto">
              <a:xfrm>
                <a:off x="2212" y="307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6" name="Line 44"/>
              <p:cNvSpPr>
                <a:spLocks noChangeShapeType="1"/>
              </p:cNvSpPr>
              <p:nvPr/>
            </p:nvSpPr>
            <p:spPr bwMode="auto">
              <a:xfrm>
                <a:off x="2212" y="299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7" name="Line 45"/>
              <p:cNvSpPr>
                <a:spLocks noChangeShapeType="1"/>
              </p:cNvSpPr>
              <p:nvPr/>
            </p:nvSpPr>
            <p:spPr bwMode="auto">
              <a:xfrm>
                <a:off x="2212" y="283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8" name="Line 46"/>
              <p:cNvSpPr>
                <a:spLocks noChangeShapeType="1"/>
              </p:cNvSpPr>
              <p:nvPr/>
            </p:nvSpPr>
            <p:spPr bwMode="auto">
              <a:xfrm>
                <a:off x="2212" y="275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9" name="Line 47"/>
              <p:cNvSpPr>
                <a:spLocks noChangeShapeType="1"/>
              </p:cNvSpPr>
              <p:nvPr/>
            </p:nvSpPr>
            <p:spPr bwMode="auto">
              <a:xfrm>
                <a:off x="2212" y="267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0" name="Line 48"/>
              <p:cNvSpPr>
                <a:spLocks noChangeShapeType="1"/>
              </p:cNvSpPr>
              <p:nvPr/>
            </p:nvSpPr>
            <p:spPr bwMode="auto">
              <a:xfrm>
                <a:off x="2212" y="259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1" name="Line 49"/>
              <p:cNvSpPr>
                <a:spLocks noChangeShapeType="1"/>
              </p:cNvSpPr>
              <p:nvPr/>
            </p:nvSpPr>
            <p:spPr bwMode="auto">
              <a:xfrm>
                <a:off x="2212" y="2428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2" name="Line 50"/>
              <p:cNvSpPr>
                <a:spLocks noChangeShapeType="1"/>
              </p:cNvSpPr>
              <p:nvPr/>
            </p:nvSpPr>
            <p:spPr bwMode="auto">
              <a:xfrm>
                <a:off x="2212" y="2348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3" name="Line 51"/>
              <p:cNvSpPr>
                <a:spLocks noChangeShapeType="1"/>
              </p:cNvSpPr>
              <p:nvPr/>
            </p:nvSpPr>
            <p:spPr bwMode="auto">
              <a:xfrm>
                <a:off x="2212" y="2267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4" name="Line 52"/>
              <p:cNvSpPr>
                <a:spLocks noChangeShapeType="1"/>
              </p:cNvSpPr>
              <p:nvPr/>
            </p:nvSpPr>
            <p:spPr bwMode="auto">
              <a:xfrm>
                <a:off x="2212" y="218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5" name="Line 53"/>
              <p:cNvSpPr>
                <a:spLocks noChangeShapeType="1"/>
              </p:cNvSpPr>
              <p:nvPr/>
            </p:nvSpPr>
            <p:spPr bwMode="auto">
              <a:xfrm>
                <a:off x="2212" y="202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6" name="Line 54"/>
              <p:cNvSpPr>
                <a:spLocks noChangeShapeType="1"/>
              </p:cNvSpPr>
              <p:nvPr/>
            </p:nvSpPr>
            <p:spPr bwMode="auto">
              <a:xfrm>
                <a:off x="2212" y="194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7" name="Line 55"/>
              <p:cNvSpPr>
                <a:spLocks noChangeShapeType="1"/>
              </p:cNvSpPr>
              <p:nvPr/>
            </p:nvSpPr>
            <p:spPr bwMode="auto">
              <a:xfrm>
                <a:off x="2212" y="186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8" name="Line 56"/>
              <p:cNvSpPr>
                <a:spLocks noChangeShapeType="1"/>
              </p:cNvSpPr>
              <p:nvPr/>
            </p:nvSpPr>
            <p:spPr bwMode="auto">
              <a:xfrm>
                <a:off x="2212" y="178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9" name="Line 57"/>
              <p:cNvSpPr>
                <a:spLocks noChangeShapeType="1"/>
              </p:cNvSpPr>
              <p:nvPr/>
            </p:nvSpPr>
            <p:spPr bwMode="auto">
              <a:xfrm>
                <a:off x="2212" y="162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0" name="Line 58"/>
              <p:cNvSpPr>
                <a:spLocks noChangeShapeType="1"/>
              </p:cNvSpPr>
              <p:nvPr/>
            </p:nvSpPr>
            <p:spPr bwMode="auto">
              <a:xfrm>
                <a:off x="2212" y="154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1" name="Line 59"/>
              <p:cNvSpPr>
                <a:spLocks noChangeShapeType="1"/>
              </p:cNvSpPr>
              <p:nvPr/>
            </p:nvSpPr>
            <p:spPr bwMode="auto">
              <a:xfrm>
                <a:off x="2212" y="146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2" name="Line 60"/>
              <p:cNvSpPr>
                <a:spLocks noChangeShapeType="1"/>
              </p:cNvSpPr>
              <p:nvPr/>
            </p:nvSpPr>
            <p:spPr bwMode="auto">
              <a:xfrm>
                <a:off x="2212" y="138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3" name="Rectangle 61"/>
              <p:cNvSpPr>
                <a:spLocks noChangeArrowheads="1"/>
              </p:cNvSpPr>
              <p:nvPr/>
            </p:nvSpPr>
            <p:spPr bwMode="auto">
              <a:xfrm>
                <a:off x="2037" y="3270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150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4" name="Rectangle 62"/>
              <p:cNvSpPr>
                <a:spLocks noChangeArrowheads="1"/>
              </p:cNvSpPr>
              <p:nvPr/>
            </p:nvSpPr>
            <p:spPr bwMode="auto">
              <a:xfrm>
                <a:off x="2037" y="2867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155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" name="Rectangle 63"/>
              <p:cNvSpPr>
                <a:spLocks noChangeArrowheads="1"/>
              </p:cNvSpPr>
              <p:nvPr/>
            </p:nvSpPr>
            <p:spPr bwMode="auto">
              <a:xfrm>
                <a:off x="2037" y="2464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160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" name="Rectangle 64"/>
              <p:cNvSpPr>
                <a:spLocks noChangeArrowheads="1"/>
              </p:cNvSpPr>
              <p:nvPr/>
            </p:nvSpPr>
            <p:spPr bwMode="auto">
              <a:xfrm>
                <a:off x="2037" y="2061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165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5" name="Rectangle 65"/>
              <p:cNvSpPr>
                <a:spLocks noChangeArrowheads="1"/>
              </p:cNvSpPr>
              <p:nvPr/>
            </p:nvSpPr>
            <p:spPr bwMode="auto">
              <a:xfrm>
                <a:off x="2037" y="1658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170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" name="Rectangle 66"/>
              <p:cNvSpPr>
                <a:spLocks noChangeArrowheads="1"/>
              </p:cNvSpPr>
              <p:nvPr/>
            </p:nvSpPr>
            <p:spPr bwMode="auto">
              <a:xfrm>
                <a:off x="2037" y="1255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175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4" name="Line 67"/>
              <p:cNvSpPr>
                <a:spLocks noChangeShapeType="1"/>
              </p:cNvSpPr>
              <p:nvPr/>
            </p:nvSpPr>
            <p:spPr bwMode="auto">
              <a:xfrm flipV="1">
                <a:off x="5091" y="1299"/>
                <a:ext cx="1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5" name="Line 68"/>
              <p:cNvSpPr>
                <a:spLocks noChangeShapeType="1"/>
              </p:cNvSpPr>
              <p:nvPr/>
            </p:nvSpPr>
            <p:spPr bwMode="auto">
              <a:xfrm flipH="1">
                <a:off x="5062" y="2912"/>
                <a:ext cx="2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6" name="Line 69"/>
              <p:cNvSpPr>
                <a:spLocks noChangeShapeType="1"/>
              </p:cNvSpPr>
              <p:nvPr/>
            </p:nvSpPr>
            <p:spPr bwMode="auto">
              <a:xfrm flipH="1">
                <a:off x="5062" y="2509"/>
                <a:ext cx="2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7" name="Line 70"/>
              <p:cNvSpPr>
                <a:spLocks noChangeShapeType="1"/>
              </p:cNvSpPr>
              <p:nvPr/>
            </p:nvSpPr>
            <p:spPr bwMode="auto">
              <a:xfrm flipH="1">
                <a:off x="5062" y="2106"/>
                <a:ext cx="2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9" name="Line 71"/>
              <p:cNvSpPr>
                <a:spLocks noChangeShapeType="1"/>
              </p:cNvSpPr>
              <p:nvPr/>
            </p:nvSpPr>
            <p:spPr bwMode="auto">
              <a:xfrm flipH="1">
                <a:off x="5062" y="1703"/>
                <a:ext cx="2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0" name="Line 72"/>
              <p:cNvSpPr>
                <a:spLocks noChangeShapeType="1"/>
              </p:cNvSpPr>
              <p:nvPr/>
            </p:nvSpPr>
            <p:spPr bwMode="auto">
              <a:xfrm flipH="1">
                <a:off x="5074" y="323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1" name="Line 73"/>
              <p:cNvSpPr>
                <a:spLocks noChangeShapeType="1"/>
              </p:cNvSpPr>
              <p:nvPr/>
            </p:nvSpPr>
            <p:spPr bwMode="auto">
              <a:xfrm flipH="1">
                <a:off x="5074" y="315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2" name="Line 74"/>
              <p:cNvSpPr>
                <a:spLocks noChangeShapeType="1"/>
              </p:cNvSpPr>
              <p:nvPr/>
            </p:nvSpPr>
            <p:spPr bwMode="auto">
              <a:xfrm flipH="1">
                <a:off x="5074" y="307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3" name="Line 75"/>
              <p:cNvSpPr>
                <a:spLocks noChangeShapeType="1"/>
              </p:cNvSpPr>
              <p:nvPr/>
            </p:nvSpPr>
            <p:spPr bwMode="auto">
              <a:xfrm flipH="1">
                <a:off x="5074" y="299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4" name="Line 76"/>
              <p:cNvSpPr>
                <a:spLocks noChangeShapeType="1"/>
              </p:cNvSpPr>
              <p:nvPr/>
            </p:nvSpPr>
            <p:spPr bwMode="auto">
              <a:xfrm flipH="1">
                <a:off x="5074" y="283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5" name="Line 77"/>
              <p:cNvSpPr>
                <a:spLocks noChangeShapeType="1"/>
              </p:cNvSpPr>
              <p:nvPr/>
            </p:nvSpPr>
            <p:spPr bwMode="auto">
              <a:xfrm flipH="1">
                <a:off x="5074" y="275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6" name="Line 78"/>
              <p:cNvSpPr>
                <a:spLocks noChangeShapeType="1"/>
              </p:cNvSpPr>
              <p:nvPr/>
            </p:nvSpPr>
            <p:spPr bwMode="auto">
              <a:xfrm flipH="1">
                <a:off x="5074" y="267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7" name="Line 79"/>
              <p:cNvSpPr>
                <a:spLocks noChangeShapeType="1"/>
              </p:cNvSpPr>
              <p:nvPr/>
            </p:nvSpPr>
            <p:spPr bwMode="auto">
              <a:xfrm flipH="1">
                <a:off x="5074" y="259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8" name="Line 80"/>
              <p:cNvSpPr>
                <a:spLocks noChangeShapeType="1"/>
              </p:cNvSpPr>
              <p:nvPr/>
            </p:nvSpPr>
            <p:spPr bwMode="auto">
              <a:xfrm flipH="1">
                <a:off x="5074" y="2428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9" name="Line 81"/>
              <p:cNvSpPr>
                <a:spLocks noChangeShapeType="1"/>
              </p:cNvSpPr>
              <p:nvPr/>
            </p:nvSpPr>
            <p:spPr bwMode="auto">
              <a:xfrm flipH="1">
                <a:off x="5074" y="2348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0" name="Line 82"/>
              <p:cNvSpPr>
                <a:spLocks noChangeShapeType="1"/>
              </p:cNvSpPr>
              <p:nvPr/>
            </p:nvSpPr>
            <p:spPr bwMode="auto">
              <a:xfrm flipH="1">
                <a:off x="5074" y="2267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1" name="Line 83"/>
              <p:cNvSpPr>
                <a:spLocks noChangeShapeType="1"/>
              </p:cNvSpPr>
              <p:nvPr/>
            </p:nvSpPr>
            <p:spPr bwMode="auto">
              <a:xfrm flipH="1">
                <a:off x="5074" y="218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2" name="Line 84"/>
              <p:cNvSpPr>
                <a:spLocks noChangeShapeType="1"/>
              </p:cNvSpPr>
              <p:nvPr/>
            </p:nvSpPr>
            <p:spPr bwMode="auto">
              <a:xfrm flipH="1">
                <a:off x="5074" y="202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3" name="Line 85"/>
              <p:cNvSpPr>
                <a:spLocks noChangeShapeType="1"/>
              </p:cNvSpPr>
              <p:nvPr/>
            </p:nvSpPr>
            <p:spPr bwMode="auto">
              <a:xfrm flipH="1">
                <a:off x="5074" y="194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4" name="Line 86"/>
              <p:cNvSpPr>
                <a:spLocks noChangeShapeType="1"/>
              </p:cNvSpPr>
              <p:nvPr/>
            </p:nvSpPr>
            <p:spPr bwMode="auto">
              <a:xfrm flipH="1">
                <a:off x="5074" y="186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5" name="Line 87"/>
              <p:cNvSpPr>
                <a:spLocks noChangeShapeType="1"/>
              </p:cNvSpPr>
              <p:nvPr/>
            </p:nvSpPr>
            <p:spPr bwMode="auto">
              <a:xfrm flipH="1">
                <a:off x="5074" y="178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6" name="Line 88"/>
              <p:cNvSpPr>
                <a:spLocks noChangeShapeType="1"/>
              </p:cNvSpPr>
              <p:nvPr/>
            </p:nvSpPr>
            <p:spPr bwMode="auto">
              <a:xfrm flipH="1">
                <a:off x="5074" y="162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7" name="Line 89"/>
              <p:cNvSpPr>
                <a:spLocks noChangeShapeType="1"/>
              </p:cNvSpPr>
              <p:nvPr/>
            </p:nvSpPr>
            <p:spPr bwMode="auto">
              <a:xfrm flipH="1">
                <a:off x="5074" y="154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8" name="Line 90"/>
              <p:cNvSpPr>
                <a:spLocks noChangeShapeType="1"/>
              </p:cNvSpPr>
              <p:nvPr/>
            </p:nvSpPr>
            <p:spPr bwMode="auto">
              <a:xfrm flipH="1">
                <a:off x="5074" y="146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9" name="Line 91"/>
              <p:cNvSpPr>
                <a:spLocks noChangeShapeType="1"/>
              </p:cNvSpPr>
              <p:nvPr/>
            </p:nvSpPr>
            <p:spPr bwMode="auto">
              <a:xfrm flipH="1">
                <a:off x="5074" y="138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540" name="Group 92"/>
            <p:cNvGrpSpPr>
              <a:grpSpLocks/>
            </p:cNvGrpSpPr>
            <p:nvPr/>
          </p:nvGrpSpPr>
          <p:grpSpPr bwMode="auto">
            <a:xfrm>
              <a:off x="4122738" y="4179888"/>
              <a:ext cx="4570412" cy="306387"/>
              <a:chOff x="2212" y="2640"/>
              <a:chExt cx="2879" cy="193"/>
            </a:xfrm>
          </p:grpSpPr>
          <p:sp>
            <p:nvSpPr>
              <p:cNvPr id="541" name="Line 93"/>
              <p:cNvSpPr>
                <a:spLocks noChangeShapeType="1"/>
              </p:cNvSpPr>
              <p:nvPr/>
            </p:nvSpPr>
            <p:spPr bwMode="auto">
              <a:xfrm>
                <a:off x="2212" y="2832"/>
                <a:ext cx="2879" cy="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42" name="Text Box 94"/>
              <p:cNvSpPr txBox="1">
                <a:spLocks noChangeArrowheads="1"/>
              </p:cNvSpPr>
              <p:nvPr/>
            </p:nvSpPr>
            <p:spPr bwMode="auto">
              <a:xfrm>
                <a:off x="4224" y="2640"/>
                <a:ext cx="82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400">
                    <a:solidFill>
                      <a:srgbClr val="0000FF"/>
                    </a:solidFill>
                  </a:rPr>
                  <a:t>(156 </a:t>
                </a:r>
                <a:r>
                  <a:rPr lang="cs-CZ" altLang="cs-CZ" sz="1400">
                    <a:solidFill>
                      <a:srgbClr val="0000FF"/>
                    </a:solidFill>
                    <a:sym typeface="Symbol" panose="05050102010706020507" pitchFamily="18" charset="2"/>
                  </a:rPr>
                  <a:t> 1) MPa</a:t>
                </a:r>
                <a:endParaRPr lang="en-US" altLang="cs-CZ" sz="140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543" name="Group 95"/>
            <p:cNvGrpSpPr>
              <a:grpSpLocks/>
            </p:cNvGrpSpPr>
            <p:nvPr/>
          </p:nvGrpSpPr>
          <p:grpSpPr bwMode="auto">
            <a:xfrm>
              <a:off x="4122738" y="3417888"/>
              <a:ext cx="4570412" cy="304800"/>
              <a:chOff x="2212" y="2160"/>
              <a:chExt cx="2879" cy="192"/>
            </a:xfrm>
          </p:grpSpPr>
          <p:sp>
            <p:nvSpPr>
              <p:cNvPr id="544" name="Line 96"/>
              <p:cNvSpPr>
                <a:spLocks noChangeShapeType="1"/>
              </p:cNvSpPr>
              <p:nvPr/>
            </p:nvSpPr>
            <p:spPr bwMode="auto">
              <a:xfrm>
                <a:off x="2212" y="2348"/>
                <a:ext cx="287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45" name="Text Box 97"/>
              <p:cNvSpPr txBox="1">
                <a:spLocks noChangeArrowheads="1"/>
              </p:cNvSpPr>
              <p:nvPr/>
            </p:nvSpPr>
            <p:spPr bwMode="auto">
              <a:xfrm>
                <a:off x="4224" y="2160"/>
                <a:ext cx="82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400">
                    <a:solidFill>
                      <a:srgbClr val="FF0000"/>
                    </a:solidFill>
                  </a:rPr>
                  <a:t>(162 </a:t>
                </a:r>
                <a:r>
                  <a:rPr lang="cs-CZ" altLang="cs-CZ" sz="14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 2) MPa</a:t>
                </a:r>
                <a:endParaRPr lang="en-US" altLang="cs-CZ" sz="14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6" name="Group 100"/>
            <p:cNvGrpSpPr>
              <a:grpSpLocks/>
            </p:cNvGrpSpPr>
            <p:nvPr/>
          </p:nvGrpSpPr>
          <p:grpSpPr bwMode="auto">
            <a:xfrm>
              <a:off x="4468813" y="2444754"/>
              <a:ext cx="4122732" cy="2200278"/>
              <a:chOff x="2430" y="1547"/>
              <a:chExt cx="2597" cy="1386"/>
            </a:xfrm>
          </p:grpSpPr>
          <p:grpSp>
            <p:nvGrpSpPr>
              <p:cNvPr id="547" name="Group 101"/>
              <p:cNvGrpSpPr>
                <a:grpSpLocks/>
              </p:cNvGrpSpPr>
              <p:nvPr/>
            </p:nvGrpSpPr>
            <p:grpSpPr bwMode="auto">
              <a:xfrm>
                <a:off x="2430" y="1681"/>
                <a:ext cx="2203" cy="1252"/>
                <a:chOff x="2430" y="1681"/>
                <a:chExt cx="2203" cy="1252"/>
              </a:xfrm>
            </p:grpSpPr>
            <p:sp>
              <p:nvSpPr>
                <p:cNvPr id="549" name="Oval 102"/>
                <p:cNvSpPr>
                  <a:spLocks noChangeArrowheads="1"/>
                </p:cNvSpPr>
                <p:nvPr/>
              </p:nvSpPr>
              <p:spPr bwMode="auto">
                <a:xfrm>
                  <a:off x="2430" y="2487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0" name="Oval 103"/>
                <p:cNvSpPr>
                  <a:spLocks noChangeArrowheads="1"/>
                </p:cNvSpPr>
                <p:nvPr/>
              </p:nvSpPr>
              <p:spPr bwMode="auto">
                <a:xfrm>
                  <a:off x="2670" y="1681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1" name="Oval 104"/>
                <p:cNvSpPr>
                  <a:spLocks noChangeArrowheads="1"/>
                </p:cNvSpPr>
                <p:nvPr/>
              </p:nvSpPr>
              <p:spPr bwMode="auto">
                <a:xfrm>
                  <a:off x="2910" y="2245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2" name="Oval 105"/>
                <p:cNvSpPr>
                  <a:spLocks noChangeArrowheads="1"/>
                </p:cNvSpPr>
                <p:nvPr/>
              </p:nvSpPr>
              <p:spPr bwMode="auto">
                <a:xfrm>
                  <a:off x="3150" y="2165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3" name="Oval 106"/>
                <p:cNvSpPr>
                  <a:spLocks noChangeArrowheads="1"/>
                </p:cNvSpPr>
                <p:nvPr/>
              </p:nvSpPr>
              <p:spPr bwMode="auto">
                <a:xfrm>
                  <a:off x="3390" y="2568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4" name="Oval 107"/>
                <p:cNvSpPr>
                  <a:spLocks noChangeArrowheads="1"/>
                </p:cNvSpPr>
                <p:nvPr/>
              </p:nvSpPr>
              <p:spPr bwMode="auto">
                <a:xfrm>
                  <a:off x="3630" y="2890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5" name="Oval 108"/>
                <p:cNvSpPr>
                  <a:spLocks noChangeArrowheads="1"/>
                </p:cNvSpPr>
                <p:nvPr/>
              </p:nvSpPr>
              <p:spPr bwMode="auto">
                <a:xfrm>
                  <a:off x="3870" y="2568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6" name="Oval 109"/>
                <p:cNvSpPr>
                  <a:spLocks noChangeArrowheads="1"/>
                </p:cNvSpPr>
                <p:nvPr/>
              </p:nvSpPr>
              <p:spPr bwMode="auto">
                <a:xfrm>
                  <a:off x="4110" y="2245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7" name="Oval 110"/>
                <p:cNvSpPr>
                  <a:spLocks noChangeArrowheads="1"/>
                </p:cNvSpPr>
                <p:nvPr/>
              </p:nvSpPr>
              <p:spPr bwMode="auto">
                <a:xfrm>
                  <a:off x="4350" y="1762"/>
                  <a:ext cx="43" cy="4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8" name="Oval 111"/>
                <p:cNvSpPr>
                  <a:spLocks noChangeArrowheads="1"/>
                </p:cNvSpPr>
                <p:nvPr/>
              </p:nvSpPr>
              <p:spPr bwMode="auto">
                <a:xfrm>
                  <a:off x="4590" y="2487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</p:grpSp>
          <p:sp>
            <p:nvSpPr>
              <p:cNvPr id="548" name="Text Box 112"/>
              <p:cNvSpPr txBox="1">
                <a:spLocks noChangeArrowheads="1"/>
              </p:cNvSpPr>
              <p:nvPr/>
            </p:nvSpPr>
            <p:spPr bwMode="auto">
              <a:xfrm>
                <a:off x="4532" y="1547"/>
                <a:ext cx="49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400" dirty="0">
                    <a:solidFill>
                      <a:srgbClr val="FF0000"/>
                    </a:solidFill>
                  </a:rPr>
                  <a:t>slitina 2</a:t>
                </a:r>
                <a:endParaRPr lang="en-US" altLang="cs-CZ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9" name="Group 113"/>
            <p:cNvGrpSpPr>
              <a:grpSpLocks/>
            </p:cNvGrpSpPr>
            <p:nvPr/>
          </p:nvGrpSpPr>
          <p:grpSpPr bwMode="auto">
            <a:xfrm>
              <a:off x="4468813" y="2139953"/>
              <a:ext cx="4122732" cy="3017840"/>
              <a:chOff x="2430" y="1355"/>
              <a:chExt cx="2597" cy="1901"/>
            </a:xfrm>
          </p:grpSpPr>
          <p:grpSp>
            <p:nvGrpSpPr>
              <p:cNvPr id="560" name="Group 114"/>
              <p:cNvGrpSpPr>
                <a:grpSpLocks/>
              </p:cNvGrpSpPr>
              <p:nvPr/>
            </p:nvGrpSpPr>
            <p:grpSpPr bwMode="auto">
              <a:xfrm>
                <a:off x="2430" y="2407"/>
                <a:ext cx="2203" cy="849"/>
                <a:chOff x="2430" y="2407"/>
                <a:chExt cx="2203" cy="849"/>
              </a:xfrm>
            </p:grpSpPr>
            <p:sp>
              <p:nvSpPr>
                <p:cNvPr id="562" name="Oval 115"/>
                <p:cNvSpPr>
                  <a:spLocks noChangeArrowheads="1"/>
                </p:cNvSpPr>
                <p:nvPr/>
              </p:nvSpPr>
              <p:spPr bwMode="auto">
                <a:xfrm>
                  <a:off x="3870" y="2568"/>
                  <a:ext cx="43" cy="4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grpSp>
              <p:nvGrpSpPr>
                <p:cNvPr id="563" name="Group 116"/>
                <p:cNvGrpSpPr>
                  <a:grpSpLocks/>
                </p:cNvGrpSpPr>
                <p:nvPr/>
              </p:nvGrpSpPr>
              <p:grpSpPr bwMode="auto">
                <a:xfrm>
                  <a:off x="2430" y="2407"/>
                  <a:ext cx="2203" cy="849"/>
                  <a:chOff x="2430" y="2407"/>
                  <a:chExt cx="2203" cy="849"/>
                </a:xfrm>
              </p:grpSpPr>
              <p:sp>
                <p:nvSpPr>
                  <p:cNvPr id="564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2971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  <p:sp>
                <p:nvSpPr>
                  <p:cNvPr id="565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2670" y="2810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  <p:sp>
                <p:nvSpPr>
                  <p:cNvPr id="566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2729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  <p:sp>
                <p:nvSpPr>
                  <p:cNvPr id="567" name="Oval 120"/>
                  <p:cNvSpPr>
                    <a:spLocks noChangeArrowheads="1"/>
                  </p:cNvSpPr>
                  <p:nvPr/>
                </p:nvSpPr>
                <p:spPr bwMode="auto">
                  <a:xfrm>
                    <a:off x="3150" y="2487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  <p:sp>
                <p:nvSpPr>
                  <p:cNvPr id="568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3390" y="3213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  <p:sp>
                <p:nvSpPr>
                  <p:cNvPr id="569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3630" y="3052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  <p:sp>
                <p:nvSpPr>
                  <p:cNvPr id="570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4110" y="2971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  <p:sp>
                <p:nvSpPr>
                  <p:cNvPr id="571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4350" y="2407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  <p:sp>
                <p:nvSpPr>
                  <p:cNvPr id="572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4590" y="3052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</p:grpSp>
          </p:grpSp>
          <p:sp>
            <p:nvSpPr>
              <p:cNvPr id="561" name="Text Box 126"/>
              <p:cNvSpPr txBox="1">
                <a:spLocks noChangeArrowheads="1"/>
              </p:cNvSpPr>
              <p:nvPr/>
            </p:nvSpPr>
            <p:spPr bwMode="auto">
              <a:xfrm>
                <a:off x="4532" y="1355"/>
                <a:ext cx="49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400" dirty="0">
                    <a:solidFill>
                      <a:srgbClr val="0000FF"/>
                    </a:solidFill>
                  </a:rPr>
                  <a:t>slitina 1</a:t>
                </a:r>
                <a:endParaRPr lang="en-US" altLang="cs-CZ" sz="2400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035" y="1468611"/>
            <a:ext cx="1393875" cy="398667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0" y="1905948"/>
            <a:ext cx="1792125" cy="95680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10" y="3696561"/>
            <a:ext cx="3863025" cy="52823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2" y="3011133"/>
            <a:ext cx="2708100" cy="538200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774" y="5117747"/>
            <a:ext cx="2190375" cy="767433"/>
          </a:xfrm>
          <a:prstGeom prst="rect">
            <a:avLst/>
          </a:prstGeom>
        </p:spPr>
      </p:pic>
      <p:sp>
        <p:nvSpPr>
          <p:cNvPr id="574" name="Obdélník 573"/>
          <p:cNvSpPr/>
          <p:nvPr/>
        </p:nvSpPr>
        <p:spPr bwMode="auto">
          <a:xfrm>
            <a:off x="720000" y="4758831"/>
            <a:ext cx="3532263" cy="1122079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Studentovo </a:t>
            </a:r>
            <a:r>
              <a:rPr lang="cs-CZ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TextovéPole 369"/>
          <p:cNvSpPr txBox="1"/>
          <p:nvPr/>
        </p:nvSpPr>
        <p:spPr bwMode="auto">
          <a:xfrm>
            <a:off x="720000" y="1464584"/>
            <a:ext cx="93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studentovo rozdělení s </a:t>
            </a:r>
            <a:r>
              <a:rPr lang="cs-CZ" i="1" dirty="0" smtClean="0"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stupni volnosti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24" y="1195433"/>
            <a:ext cx="3424950" cy="887033"/>
          </a:xfrm>
          <a:prstGeom prst="rect">
            <a:avLst/>
          </a:prstGeom>
        </p:spPr>
      </p:pic>
      <p:sp>
        <p:nvSpPr>
          <p:cNvPr id="137" name="Obdélník 136"/>
          <p:cNvSpPr/>
          <p:nvPr/>
        </p:nvSpPr>
        <p:spPr bwMode="auto">
          <a:xfrm>
            <a:off x="6076924" y="1195433"/>
            <a:ext cx="3424950" cy="88703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560" y="2188850"/>
            <a:ext cx="1035450" cy="6578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313" y="2334328"/>
            <a:ext cx="1234575" cy="4186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1313" y="2889780"/>
            <a:ext cx="995625" cy="388700"/>
          </a:xfrm>
          <a:prstGeom prst="rect">
            <a:avLst/>
          </a:prstGeom>
        </p:spPr>
      </p:pic>
      <p:graphicFrame>
        <p:nvGraphicFramePr>
          <p:cNvPr id="141" name="Objek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060537"/>
              </p:ext>
            </p:extLst>
          </p:nvPr>
        </p:nvGraphicFramePr>
        <p:xfrm>
          <a:off x="1080000" y="3240000"/>
          <a:ext cx="4320000" cy="3339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7" imgW="5560200" imgH="4296600" progId="">
                  <p:embed/>
                </p:oleObj>
              </mc:Choice>
              <mc:Fallback>
                <p:oleObj r:id="rId7" imgW="5560200" imgH="4296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0000" y="3240000"/>
                        <a:ext cx="4320000" cy="3339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99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Normální rozdělení: sada naměřených hodnot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TextovéPole 369"/>
          <p:cNvSpPr txBox="1"/>
          <p:nvPr/>
        </p:nvSpPr>
        <p:spPr bwMode="auto">
          <a:xfrm>
            <a:off x="720000" y="1464584"/>
            <a:ext cx="9360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nulová hypotéza: stejná střední hodnota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výběr ze studentova rozdělení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speciálně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Skupina 3"/>
          <p:cNvGrpSpPr>
            <a:grpSpLocks noChangeAspect="1"/>
          </p:cNvGrpSpPr>
          <p:nvPr/>
        </p:nvGrpSpPr>
        <p:grpSpPr>
          <a:xfrm>
            <a:off x="5040000" y="2880000"/>
            <a:ext cx="5400000" cy="3875080"/>
            <a:chOff x="3505200" y="1981200"/>
            <a:chExt cx="5256213" cy="3771900"/>
          </a:xfrm>
        </p:grpSpPr>
        <p:grpSp>
          <p:nvGrpSpPr>
            <p:cNvPr id="284" name="Group 2"/>
            <p:cNvGrpSpPr>
              <a:grpSpLocks/>
            </p:cNvGrpSpPr>
            <p:nvPr/>
          </p:nvGrpSpPr>
          <p:grpSpPr bwMode="auto">
            <a:xfrm>
              <a:off x="3505200" y="1981200"/>
              <a:ext cx="5256213" cy="3771900"/>
              <a:chOff x="1823" y="1255"/>
              <a:chExt cx="3311" cy="2376"/>
            </a:xfrm>
          </p:grpSpPr>
          <p:sp>
            <p:nvSpPr>
              <p:cNvPr id="285" name="Rectangle 3"/>
              <p:cNvSpPr>
                <a:spLocks noChangeArrowheads="1"/>
              </p:cNvSpPr>
              <p:nvPr/>
            </p:nvSpPr>
            <p:spPr bwMode="auto">
              <a:xfrm>
                <a:off x="3392" y="3516"/>
                <a:ext cx="52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200">
                    <a:solidFill>
                      <a:srgbClr val="000000"/>
                    </a:solidFill>
                  </a:rPr>
                  <a:t>čí</a:t>
                </a:r>
                <a:r>
                  <a:rPr lang="en-US" altLang="cs-CZ" sz="1200">
                    <a:solidFill>
                      <a:srgbClr val="000000"/>
                    </a:solidFill>
                  </a:rPr>
                  <a:t>slo m</a:t>
                </a:r>
                <a:r>
                  <a:rPr lang="cs-CZ" altLang="cs-CZ" sz="1200">
                    <a:solidFill>
                      <a:srgbClr val="000000"/>
                    </a:solidFill>
                  </a:rPr>
                  <a:t>ěř</a:t>
                </a:r>
                <a:r>
                  <a:rPr lang="en-US" altLang="cs-CZ" sz="1200">
                    <a:solidFill>
                      <a:srgbClr val="000000"/>
                    </a:solidFill>
                  </a:rPr>
                  <a:t>en</a:t>
                </a:r>
                <a:r>
                  <a:rPr lang="cs-CZ" altLang="cs-CZ" sz="1200">
                    <a:solidFill>
                      <a:srgbClr val="000000"/>
                    </a:solidFill>
                  </a:rPr>
                  <a:t>í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" name="Line 4"/>
              <p:cNvSpPr>
                <a:spLocks noChangeShapeType="1"/>
              </p:cNvSpPr>
              <p:nvPr/>
            </p:nvSpPr>
            <p:spPr bwMode="auto">
              <a:xfrm>
                <a:off x="2212" y="3315"/>
                <a:ext cx="287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87" name="Line 5"/>
              <p:cNvSpPr>
                <a:spLocks noChangeShapeType="1"/>
              </p:cNvSpPr>
              <p:nvPr/>
            </p:nvSpPr>
            <p:spPr bwMode="auto">
              <a:xfrm flipV="1">
                <a:off x="2691" y="3287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88" name="Line 6"/>
              <p:cNvSpPr>
                <a:spLocks noChangeShapeType="1"/>
              </p:cNvSpPr>
              <p:nvPr/>
            </p:nvSpPr>
            <p:spPr bwMode="auto">
              <a:xfrm flipV="1">
                <a:off x="3171" y="3287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89" name="Line 7"/>
              <p:cNvSpPr>
                <a:spLocks noChangeShapeType="1"/>
              </p:cNvSpPr>
              <p:nvPr/>
            </p:nvSpPr>
            <p:spPr bwMode="auto">
              <a:xfrm flipV="1">
                <a:off x="3651" y="3287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0" name="Line 8"/>
              <p:cNvSpPr>
                <a:spLocks noChangeShapeType="1"/>
              </p:cNvSpPr>
              <p:nvPr/>
            </p:nvSpPr>
            <p:spPr bwMode="auto">
              <a:xfrm flipV="1">
                <a:off x="4131" y="3287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1" name="Line 9"/>
              <p:cNvSpPr>
                <a:spLocks noChangeShapeType="1"/>
              </p:cNvSpPr>
              <p:nvPr/>
            </p:nvSpPr>
            <p:spPr bwMode="auto">
              <a:xfrm flipV="1">
                <a:off x="4611" y="3287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2" name="Line 10"/>
              <p:cNvSpPr>
                <a:spLocks noChangeShapeType="1"/>
              </p:cNvSpPr>
              <p:nvPr/>
            </p:nvSpPr>
            <p:spPr bwMode="auto">
              <a:xfrm flipV="1">
                <a:off x="2451" y="329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3" name="Line 11"/>
              <p:cNvSpPr>
                <a:spLocks noChangeShapeType="1"/>
              </p:cNvSpPr>
              <p:nvPr/>
            </p:nvSpPr>
            <p:spPr bwMode="auto">
              <a:xfrm flipV="1">
                <a:off x="2932" y="329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4" name="Line 12"/>
              <p:cNvSpPr>
                <a:spLocks noChangeShapeType="1"/>
              </p:cNvSpPr>
              <p:nvPr/>
            </p:nvSpPr>
            <p:spPr bwMode="auto">
              <a:xfrm flipV="1">
                <a:off x="3411" y="329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5" name="Line 13"/>
              <p:cNvSpPr>
                <a:spLocks noChangeShapeType="1"/>
              </p:cNvSpPr>
              <p:nvPr/>
            </p:nvSpPr>
            <p:spPr bwMode="auto">
              <a:xfrm flipV="1">
                <a:off x="3891" y="329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6" name="Line 14"/>
              <p:cNvSpPr>
                <a:spLocks noChangeShapeType="1"/>
              </p:cNvSpPr>
              <p:nvPr/>
            </p:nvSpPr>
            <p:spPr bwMode="auto">
              <a:xfrm flipV="1">
                <a:off x="4371" y="329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7" name="Line 15"/>
              <p:cNvSpPr>
                <a:spLocks noChangeShapeType="1"/>
              </p:cNvSpPr>
              <p:nvPr/>
            </p:nvSpPr>
            <p:spPr bwMode="auto">
              <a:xfrm flipV="1">
                <a:off x="4851" y="329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8" name="Rectangle 16"/>
              <p:cNvSpPr>
                <a:spLocks noChangeArrowheads="1"/>
              </p:cNvSpPr>
              <p:nvPr/>
            </p:nvSpPr>
            <p:spPr bwMode="auto">
              <a:xfrm>
                <a:off x="2189" y="3355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" name="Rectangle 17"/>
              <p:cNvSpPr>
                <a:spLocks noChangeArrowheads="1"/>
              </p:cNvSpPr>
              <p:nvPr/>
            </p:nvSpPr>
            <p:spPr bwMode="auto">
              <a:xfrm>
                <a:off x="2669" y="3355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2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0" name="Rectangle 18"/>
              <p:cNvSpPr>
                <a:spLocks noChangeArrowheads="1"/>
              </p:cNvSpPr>
              <p:nvPr/>
            </p:nvSpPr>
            <p:spPr bwMode="auto">
              <a:xfrm>
                <a:off x="3149" y="3355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4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1" name="Rectangle 19"/>
              <p:cNvSpPr>
                <a:spLocks noChangeArrowheads="1"/>
              </p:cNvSpPr>
              <p:nvPr/>
            </p:nvSpPr>
            <p:spPr bwMode="auto">
              <a:xfrm>
                <a:off x="3629" y="3355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6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2" name="Rectangle 20"/>
              <p:cNvSpPr>
                <a:spLocks noChangeArrowheads="1"/>
              </p:cNvSpPr>
              <p:nvPr/>
            </p:nvSpPr>
            <p:spPr bwMode="auto">
              <a:xfrm>
                <a:off x="4109" y="3355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8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3" name="Rectangle 21"/>
              <p:cNvSpPr>
                <a:spLocks noChangeArrowheads="1"/>
              </p:cNvSpPr>
              <p:nvPr/>
            </p:nvSpPr>
            <p:spPr bwMode="auto">
              <a:xfrm>
                <a:off x="4566" y="3355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4" name="Rectangle 22"/>
              <p:cNvSpPr>
                <a:spLocks noChangeArrowheads="1"/>
              </p:cNvSpPr>
              <p:nvPr/>
            </p:nvSpPr>
            <p:spPr bwMode="auto">
              <a:xfrm>
                <a:off x="5046" y="3355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12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5" name="Line 23"/>
              <p:cNvSpPr>
                <a:spLocks noChangeShapeType="1"/>
              </p:cNvSpPr>
              <p:nvPr/>
            </p:nvSpPr>
            <p:spPr bwMode="auto">
              <a:xfrm>
                <a:off x="2212" y="1299"/>
                <a:ext cx="287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06" name="Line 24"/>
              <p:cNvSpPr>
                <a:spLocks noChangeShapeType="1"/>
              </p:cNvSpPr>
              <p:nvPr/>
            </p:nvSpPr>
            <p:spPr bwMode="auto">
              <a:xfrm>
                <a:off x="2691" y="130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07" name="Line 25"/>
              <p:cNvSpPr>
                <a:spLocks noChangeShapeType="1"/>
              </p:cNvSpPr>
              <p:nvPr/>
            </p:nvSpPr>
            <p:spPr bwMode="auto">
              <a:xfrm>
                <a:off x="3171" y="130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08" name="Line 26"/>
              <p:cNvSpPr>
                <a:spLocks noChangeShapeType="1"/>
              </p:cNvSpPr>
              <p:nvPr/>
            </p:nvSpPr>
            <p:spPr bwMode="auto">
              <a:xfrm>
                <a:off x="3651" y="130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09" name="Line 27"/>
              <p:cNvSpPr>
                <a:spLocks noChangeShapeType="1"/>
              </p:cNvSpPr>
              <p:nvPr/>
            </p:nvSpPr>
            <p:spPr bwMode="auto">
              <a:xfrm>
                <a:off x="4131" y="130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0" name="Line 28"/>
              <p:cNvSpPr>
                <a:spLocks noChangeShapeType="1"/>
              </p:cNvSpPr>
              <p:nvPr/>
            </p:nvSpPr>
            <p:spPr bwMode="auto">
              <a:xfrm>
                <a:off x="4611" y="130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1" name="Line 29"/>
              <p:cNvSpPr>
                <a:spLocks noChangeShapeType="1"/>
              </p:cNvSpPr>
              <p:nvPr/>
            </p:nvSpPr>
            <p:spPr bwMode="auto">
              <a:xfrm>
                <a:off x="2451" y="1299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2" name="Line 30"/>
              <p:cNvSpPr>
                <a:spLocks noChangeShapeType="1"/>
              </p:cNvSpPr>
              <p:nvPr/>
            </p:nvSpPr>
            <p:spPr bwMode="auto">
              <a:xfrm>
                <a:off x="2932" y="1299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3" name="Line 31"/>
              <p:cNvSpPr>
                <a:spLocks noChangeShapeType="1"/>
              </p:cNvSpPr>
              <p:nvPr/>
            </p:nvSpPr>
            <p:spPr bwMode="auto">
              <a:xfrm>
                <a:off x="3411" y="1299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4" name="Line 32"/>
              <p:cNvSpPr>
                <a:spLocks noChangeShapeType="1"/>
              </p:cNvSpPr>
              <p:nvPr/>
            </p:nvSpPr>
            <p:spPr bwMode="auto">
              <a:xfrm>
                <a:off x="3891" y="1299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5" name="Line 33"/>
              <p:cNvSpPr>
                <a:spLocks noChangeShapeType="1"/>
              </p:cNvSpPr>
              <p:nvPr/>
            </p:nvSpPr>
            <p:spPr bwMode="auto">
              <a:xfrm>
                <a:off x="4371" y="1299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6" name="Line 34"/>
              <p:cNvSpPr>
                <a:spLocks noChangeShapeType="1"/>
              </p:cNvSpPr>
              <p:nvPr/>
            </p:nvSpPr>
            <p:spPr bwMode="auto">
              <a:xfrm>
                <a:off x="4851" y="1299"/>
                <a:ext cx="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7" name="Rectangle 35"/>
              <p:cNvSpPr>
                <a:spLocks noChangeArrowheads="1"/>
              </p:cNvSpPr>
              <p:nvPr/>
            </p:nvSpPr>
            <p:spPr bwMode="auto">
              <a:xfrm rot="5400000">
                <a:off x="1708" y="2226"/>
                <a:ext cx="34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2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s</a:t>
                </a:r>
                <a:r>
                  <a:rPr lang="en-US" altLang="cs-CZ" sz="1200">
                    <a:solidFill>
                      <a:srgbClr val="000000"/>
                    </a:solidFill>
                  </a:rPr>
                  <a:t> (MPa)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8" name="Line 36"/>
              <p:cNvSpPr>
                <a:spLocks noChangeShapeType="1"/>
              </p:cNvSpPr>
              <p:nvPr/>
            </p:nvSpPr>
            <p:spPr bwMode="auto">
              <a:xfrm flipV="1">
                <a:off x="2212" y="1299"/>
                <a:ext cx="1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9" name="Line 37"/>
              <p:cNvSpPr>
                <a:spLocks noChangeShapeType="1"/>
              </p:cNvSpPr>
              <p:nvPr/>
            </p:nvSpPr>
            <p:spPr bwMode="auto">
              <a:xfrm>
                <a:off x="2212" y="2912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0" name="Line 38"/>
              <p:cNvSpPr>
                <a:spLocks noChangeShapeType="1"/>
              </p:cNvSpPr>
              <p:nvPr/>
            </p:nvSpPr>
            <p:spPr bwMode="auto">
              <a:xfrm>
                <a:off x="2212" y="2509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1" name="Line 39"/>
              <p:cNvSpPr>
                <a:spLocks noChangeShapeType="1"/>
              </p:cNvSpPr>
              <p:nvPr/>
            </p:nvSpPr>
            <p:spPr bwMode="auto">
              <a:xfrm>
                <a:off x="2212" y="2106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2" name="Line 40"/>
              <p:cNvSpPr>
                <a:spLocks noChangeShapeType="1"/>
              </p:cNvSpPr>
              <p:nvPr/>
            </p:nvSpPr>
            <p:spPr bwMode="auto">
              <a:xfrm>
                <a:off x="2212" y="1703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3" name="Line 41"/>
              <p:cNvSpPr>
                <a:spLocks noChangeShapeType="1"/>
              </p:cNvSpPr>
              <p:nvPr/>
            </p:nvSpPr>
            <p:spPr bwMode="auto">
              <a:xfrm>
                <a:off x="2212" y="323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4" name="Line 42"/>
              <p:cNvSpPr>
                <a:spLocks noChangeShapeType="1"/>
              </p:cNvSpPr>
              <p:nvPr/>
            </p:nvSpPr>
            <p:spPr bwMode="auto">
              <a:xfrm>
                <a:off x="2212" y="315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5" name="Line 43"/>
              <p:cNvSpPr>
                <a:spLocks noChangeShapeType="1"/>
              </p:cNvSpPr>
              <p:nvPr/>
            </p:nvSpPr>
            <p:spPr bwMode="auto">
              <a:xfrm>
                <a:off x="2212" y="307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6" name="Line 44"/>
              <p:cNvSpPr>
                <a:spLocks noChangeShapeType="1"/>
              </p:cNvSpPr>
              <p:nvPr/>
            </p:nvSpPr>
            <p:spPr bwMode="auto">
              <a:xfrm>
                <a:off x="2212" y="299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7" name="Line 45"/>
              <p:cNvSpPr>
                <a:spLocks noChangeShapeType="1"/>
              </p:cNvSpPr>
              <p:nvPr/>
            </p:nvSpPr>
            <p:spPr bwMode="auto">
              <a:xfrm>
                <a:off x="2212" y="283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8" name="Line 46"/>
              <p:cNvSpPr>
                <a:spLocks noChangeShapeType="1"/>
              </p:cNvSpPr>
              <p:nvPr/>
            </p:nvSpPr>
            <p:spPr bwMode="auto">
              <a:xfrm>
                <a:off x="2212" y="275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9" name="Line 47"/>
              <p:cNvSpPr>
                <a:spLocks noChangeShapeType="1"/>
              </p:cNvSpPr>
              <p:nvPr/>
            </p:nvSpPr>
            <p:spPr bwMode="auto">
              <a:xfrm>
                <a:off x="2212" y="267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0" name="Line 48"/>
              <p:cNvSpPr>
                <a:spLocks noChangeShapeType="1"/>
              </p:cNvSpPr>
              <p:nvPr/>
            </p:nvSpPr>
            <p:spPr bwMode="auto">
              <a:xfrm>
                <a:off x="2212" y="259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1" name="Line 49"/>
              <p:cNvSpPr>
                <a:spLocks noChangeShapeType="1"/>
              </p:cNvSpPr>
              <p:nvPr/>
            </p:nvSpPr>
            <p:spPr bwMode="auto">
              <a:xfrm>
                <a:off x="2212" y="2428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2" name="Line 50"/>
              <p:cNvSpPr>
                <a:spLocks noChangeShapeType="1"/>
              </p:cNvSpPr>
              <p:nvPr/>
            </p:nvSpPr>
            <p:spPr bwMode="auto">
              <a:xfrm>
                <a:off x="2212" y="2348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3" name="Line 51"/>
              <p:cNvSpPr>
                <a:spLocks noChangeShapeType="1"/>
              </p:cNvSpPr>
              <p:nvPr/>
            </p:nvSpPr>
            <p:spPr bwMode="auto">
              <a:xfrm>
                <a:off x="2212" y="2267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4" name="Line 52"/>
              <p:cNvSpPr>
                <a:spLocks noChangeShapeType="1"/>
              </p:cNvSpPr>
              <p:nvPr/>
            </p:nvSpPr>
            <p:spPr bwMode="auto">
              <a:xfrm>
                <a:off x="2212" y="218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5" name="Line 53"/>
              <p:cNvSpPr>
                <a:spLocks noChangeShapeType="1"/>
              </p:cNvSpPr>
              <p:nvPr/>
            </p:nvSpPr>
            <p:spPr bwMode="auto">
              <a:xfrm>
                <a:off x="2212" y="202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6" name="Line 54"/>
              <p:cNvSpPr>
                <a:spLocks noChangeShapeType="1"/>
              </p:cNvSpPr>
              <p:nvPr/>
            </p:nvSpPr>
            <p:spPr bwMode="auto">
              <a:xfrm>
                <a:off x="2212" y="194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7" name="Line 55"/>
              <p:cNvSpPr>
                <a:spLocks noChangeShapeType="1"/>
              </p:cNvSpPr>
              <p:nvPr/>
            </p:nvSpPr>
            <p:spPr bwMode="auto">
              <a:xfrm>
                <a:off x="2212" y="186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8" name="Line 56"/>
              <p:cNvSpPr>
                <a:spLocks noChangeShapeType="1"/>
              </p:cNvSpPr>
              <p:nvPr/>
            </p:nvSpPr>
            <p:spPr bwMode="auto">
              <a:xfrm>
                <a:off x="2212" y="178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9" name="Line 57"/>
              <p:cNvSpPr>
                <a:spLocks noChangeShapeType="1"/>
              </p:cNvSpPr>
              <p:nvPr/>
            </p:nvSpPr>
            <p:spPr bwMode="auto">
              <a:xfrm>
                <a:off x="2212" y="162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0" name="Line 58"/>
              <p:cNvSpPr>
                <a:spLocks noChangeShapeType="1"/>
              </p:cNvSpPr>
              <p:nvPr/>
            </p:nvSpPr>
            <p:spPr bwMode="auto">
              <a:xfrm>
                <a:off x="2212" y="154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1" name="Line 59"/>
              <p:cNvSpPr>
                <a:spLocks noChangeShapeType="1"/>
              </p:cNvSpPr>
              <p:nvPr/>
            </p:nvSpPr>
            <p:spPr bwMode="auto">
              <a:xfrm>
                <a:off x="2212" y="146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2" name="Line 60"/>
              <p:cNvSpPr>
                <a:spLocks noChangeShapeType="1"/>
              </p:cNvSpPr>
              <p:nvPr/>
            </p:nvSpPr>
            <p:spPr bwMode="auto">
              <a:xfrm>
                <a:off x="2212" y="138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3" name="Rectangle 61"/>
              <p:cNvSpPr>
                <a:spLocks noChangeArrowheads="1"/>
              </p:cNvSpPr>
              <p:nvPr/>
            </p:nvSpPr>
            <p:spPr bwMode="auto">
              <a:xfrm>
                <a:off x="2037" y="3270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150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4" name="Rectangle 62"/>
              <p:cNvSpPr>
                <a:spLocks noChangeArrowheads="1"/>
              </p:cNvSpPr>
              <p:nvPr/>
            </p:nvSpPr>
            <p:spPr bwMode="auto">
              <a:xfrm>
                <a:off x="2037" y="2867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155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" name="Rectangle 63"/>
              <p:cNvSpPr>
                <a:spLocks noChangeArrowheads="1"/>
              </p:cNvSpPr>
              <p:nvPr/>
            </p:nvSpPr>
            <p:spPr bwMode="auto">
              <a:xfrm>
                <a:off x="2037" y="2464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160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" name="Rectangle 64"/>
              <p:cNvSpPr>
                <a:spLocks noChangeArrowheads="1"/>
              </p:cNvSpPr>
              <p:nvPr/>
            </p:nvSpPr>
            <p:spPr bwMode="auto">
              <a:xfrm>
                <a:off x="2037" y="2061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165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5" name="Rectangle 65"/>
              <p:cNvSpPr>
                <a:spLocks noChangeArrowheads="1"/>
              </p:cNvSpPr>
              <p:nvPr/>
            </p:nvSpPr>
            <p:spPr bwMode="auto">
              <a:xfrm>
                <a:off x="2037" y="1658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170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" name="Rectangle 66"/>
              <p:cNvSpPr>
                <a:spLocks noChangeArrowheads="1"/>
              </p:cNvSpPr>
              <p:nvPr/>
            </p:nvSpPr>
            <p:spPr bwMode="auto">
              <a:xfrm>
                <a:off x="2037" y="1255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175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4" name="Line 67"/>
              <p:cNvSpPr>
                <a:spLocks noChangeShapeType="1"/>
              </p:cNvSpPr>
              <p:nvPr/>
            </p:nvSpPr>
            <p:spPr bwMode="auto">
              <a:xfrm flipV="1">
                <a:off x="5091" y="1299"/>
                <a:ext cx="1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5" name="Line 68"/>
              <p:cNvSpPr>
                <a:spLocks noChangeShapeType="1"/>
              </p:cNvSpPr>
              <p:nvPr/>
            </p:nvSpPr>
            <p:spPr bwMode="auto">
              <a:xfrm flipH="1">
                <a:off x="5062" y="2912"/>
                <a:ext cx="2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6" name="Line 69"/>
              <p:cNvSpPr>
                <a:spLocks noChangeShapeType="1"/>
              </p:cNvSpPr>
              <p:nvPr/>
            </p:nvSpPr>
            <p:spPr bwMode="auto">
              <a:xfrm flipH="1">
                <a:off x="5062" y="2509"/>
                <a:ext cx="2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7" name="Line 70"/>
              <p:cNvSpPr>
                <a:spLocks noChangeShapeType="1"/>
              </p:cNvSpPr>
              <p:nvPr/>
            </p:nvSpPr>
            <p:spPr bwMode="auto">
              <a:xfrm flipH="1">
                <a:off x="5062" y="2106"/>
                <a:ext cx="2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9" name="Line 71"/>
              <p:cNvSpPr>
                <a:spLocks noChangeShapeType="1"/>
              </p:cNvSpPr>
              <p:nvPr/>
            </p:nvSpPr>
            <p:spPr bwMode="auto">
              <a:xfrm flipH="1">
                <a:off x="5062" y="1703"/>
                <a:ext cx="2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0" name="Line 72"/>
              <p:cNvSpPr>
                <a:spLocks noChangeShapeType="1"/>
              </p:cNvSpPr>
              <p:nvPr/>
            </p:nvSpPr>
            <p:spPr bwMode="auto">
              <a:xfrm flipH="1">
                <a:off x="5074" y="323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1" name="Line 73"/>
              <p:cNvSpPr>
                <a:spLocks noChangeShapeType="1"/>
              </p:cNvSpPr>
              <p:nvPr/>
            </p:nvSpPr>
            <p:spPr bwMode="auto">
              <a:xfrm flipH="1">
                <a:off x="5074" y="315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2" name="Line 74"/>
              <p:cNvSpPr>
                <a:spLocks noChangeShapeType="1"/>
              </p:cNvSpPr>
              <p:nvPr/>
            </p:nvSpPr>
            <p:spPr bwMode="auto">
              <a:xfrm flipH="1">
                <a:off x="5074" y="307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3" name="Line 75"/>
              <p:cNvSpPr>
                <a:spLocks noChangeShapeType="1"/>
              </p:cNvSpPr>
              <p:nvPr/>
            </p:nvSpPr>
            <p:spPr bwMode="auto">
              <a:xfrm flipH="1">
                <a:off x="5074" y="299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4" name="Line 76"/>
              <p:cNvSpPr>
                <a:spLocks noChangeShapeType="1"/>
              </p:cNvSpPr>
              <p:nvPr/>
            </p:nvSpPr>
            <p:spPr bwMode="auto">
              <a:xfrm flipH="1">
                <a:off x="5074" y="283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5" name="Line 77"/>
              <p:cNvSpPr>
                <a:spLocks noChangeShapeType="1"/>
              </p:cNvSpPr>
              <p:nvPr/>
            </p:nvSpPr>
            <p:spPr bwMode="auto">
              <a:xfrm flipH="1">
                <a:off x="5074" y="275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6" name="Line 78"/>
              <p:cNvSpPr>
                <a:spLocks noChangeShapeType="1"/>
              </p:cNvSpPr>
              <p:nvPr/>
            </p:nvSpPr>
            <p:spPr bwMode="auto">
              <a:xfrm flipH="1">
                <a:off x="5074" y="267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7" name="Line 79"/>
              <p:cNvSpPr>
                <a:spLocks noChangeShapeType="1"/>
              </p:cNvSpPr>
              <p:nvPr/>
            </p:nvSpPr>
            <p:spPr bwMode="auto">
              <a:xfrm flipH="1">
                <a:off x="5074" y="259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8" name="Line 80"/>
              <p:cNvSpPr>
                <a:spLocks noChangeShapeType="1"/>
              </p:cNvSpPr>
              <p:nvPr/>
            </p:nvSpPr>
            <p:spPr bwMode="auto">
              <a:xfrm flipH="1">
                <a:off x="5074" y="2428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9" name="Line 81"/>
              <p:cNvSpPr>
                <a:spLocks noChangeShapeType="1"/>
              </p:cNvSpPr>
              <p:nvPr/>
            </p:nvSpPr>
            <p:spPr bwMode="auto">
              <a:xfrm flipH="1">
                <a:off x="5074" y="2348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0" name="Line 82"/>
              <p:cNvSpPr>
                <a:spLocks noChangeShapeType="1"/>
              </p:cNvSpPr>
              <p:nvPr/>
            </p:nvSpPr>
            <p:spPr bwMode="auto">
              <a:xfrm flipH="1">
                <a:off x="5074" y="2267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1" name="Line 83"/>
              <p:cNvSpPr>
                <a:spLocks noChangeShapeType="1"/>
              </p:cNvSpPr>
              <p:nvPr/>
            </p:nvSpPr>
            <p:spPr bwMode="auto">
              <a:xfrm flipH="1">
                <a:off x="5074" y="218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2" name="Line 84"/>
              <p:cNvSpPr>
                <a:spLocks noChangeShapeType="1"/>
              </p:cNvSpPr>
              <p:nvPr/>
            </p:nvSpPr>
            <p:spPr bwMode="auto">
              <a:xfrm flipH="1">
                <a:off x="5074" y="202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3" name="Line 85"/>
              <p:cNvSpPr>
                <a:spLocks noChangeShapeType="1"/>
              </p:cNvSpPr>
              <p:nvPr/>
            </p:nvSpPr>
            <p:spPr bwMode="auto">
              <a:xfrm flipH="1">
                <a:off x="5074" y="194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4" name="Line 86"/>
              <p:cNvSpPr>
                <a:spLocks noChangeShapeType="1"/>
              </p:cNvSpPr>
              <p:nvPr/>
            </p:nvSpPr>
            <p:spPr bwMode="auto">
              <a:xfrm flipH="1">
                <a:off x="5074" y="186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5" name="Line 87"/>
              <p:cNvSpPr>
                <a:spLocks noChangeShapeType="1"/>
              </p:cNvSpPr>
              <p:nvPr/>
            </p:nvSpPr>
            <p:spPr bwMode="auto">
              <a:xfrm flipH="1">
                <a:off x="5074" y="178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6" name="Line 88"/>
              <p:cNvSpPr>
                <a:spLocks noChangeShapeType="1"/>
              </p:cNvSpPr>
              <p:nvPr/>
            </p:nvSpPr>
            <p:spPr bwMode="auto">
              <a:xfrm flipH="1">
                <a:off x="5074" y="162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7" name="Line 89"/>
              <p:cNvSpPr>
                <a:spLocks noChangeShapeType="1"/>
              </p:cNvSpPr>
              <p:nvPr/>
            </p:nvSpPr>
            <p:spPr bwMode="auto">
              <a:xfrm flipH="1">
                <a:off x="5074" y="154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8" name="Line 90"/>
              <p:cNvSpPr>
                <a:spLocks noChangeShapeType="1"/>
              </p:cNvSpPr>
              <p:nvPr/>
            </p:nvSpPr>
            <p:spPr bwMode="auto">
              <a:xfrm flipH="1">
                <a:off x="5074" y="146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9" name="Line 91"/>
              <p:cNvSpPr>
                <a:spLocks noChangeShapeType="1"/>
              </p:cNvSpPr>
              <p:nvPr/>
            </p:nvSpPr>
            <p:spPr bwMode="auto">
              <a:xfrm flipH="1">
                <a:off x="5074" y="138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540" name="Group 92"/>
            <p:cNvGrpSpPr>
              <a:grpSpLocks/>
            </p:cNvGrpSpPr>
            <p:nvPr/>
          </p:nvGrpSpPr>
          <p:grpSpPr bwMode="auto">
            <a:xfrm>
              <a:off x="4122738" y="4179888"/>
              <a:ext cx="4570412" cy="306387"/>
              <a:chOff x="2212" y="2640"/>
              <a:chExt cx="2879" cy="193"/>
            </a:xfrm>
          </p:grpSpPr>
          <p:sp>
            <p:nvSpPr>
              <p:cNvPr id="541" name="Line 93"/>
              <p:cNvSpPr>
                <a:spLocks noChangeShapeType="1"/>
              </p:cNvSpPr>
              <p:nvPr/>
            </p:nvSpPr>
            <p:spPr bwMode="auto">
              <a:xfrm>
                <a:off x="2212" y="2832"/>
                <a:ext cx="2879" cy="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42" name="Text Box 94"/>
              <p:cNvSpPr txBox="1">
                <a:spLocks noChangeArrowheads="1"/>
              </p:cNvSpPr>
              <p:nvPr/>
            </p:nvSpPr>
            <p:spPr bwMode="auto">
              <a:xfrm>
                <a:off x="4224" y="2640"/>
                <a:ext cx="82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400">
                    <a:solidFill>
                      <a:srgbClr val="0000FF"/>
                    </a:solidFill>
                  </a:rPr>
                  <a:t>(156 </a:t>
                </a:r>
                <a:r>
                  <a:rPr lang="cs-CZ" altLang="cs-CZ" sz="1400">
                    <a:solidFill>
                      <a:srgbClr val="0000FF"/>
                    </a:solidFill>
                    <a:sym typeface="Symbol" panose="05050102010706020507" pitchFamily="18" charset="2"/>
                  </a:rPr>
                  <a:t> 1) MPa</a:t>
                </a:r>
                <a:endParaRPr lang="en-US" altLang="cs-CZ" sz="140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543" name="Group 95"/>
            <p:cNvGrpSpPr>
              <a:grpSpLocks/>
            </p:cNvGrpSpPr>
            <p:nvPr/>
          </p:nvGrpSpPr>
          <p:grpSpPr bwMode="auto">
            <a:xfrm>
              <a:off x="4122738" y="3417888"/>
              <a:ext cx="4570412" cy="304800"/>
              <a:chOff x="2212" y="2160"/>
              <a:chExt cx="2879" cy="192"/>
            </a:xfrm>
          </p:grpSpPr>
          <p:sp>
            <p:nvSpPr>
              <p:cNvPr id="544" name="Line 96"/>
              <p:cNvSpPr>
                <a:spLocks noChangeShapeType="1"/>
              </p:cNvSpPr>
              <p:nvPr/>
            </p:nvSpPr>
            <p:spPr bwMode="auto">
              <a:xfrm>
                <a:off x="2212" y="2348"/>
                <a:ext cx="287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45" name="Text Box 97"/>
              <p:cNvSpPr txBox="1">
                <a:spLocks noChangeArrowheads="1"/>
              </p:cNvSpPr>
              <p:nvPr/>
            </p:nvSpPr>
            <p:spPr bwMode="auto">
              <a:xfrm>
                <a:off x="4224" y="2160"/>
                <a:ext cx="82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400">
                    <a:solidFill>
                      <a:srgbClr val="FF0000"/>
                    </a:solidFill>
                  </a:rPr>
                  <a:t>(162 </a:t>
                </a:r>
                <a:r>
                  <a:rPr lang="cs-CZ" altLang="cs-CZ" sz="14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 2) MPa</a:t>
                </a:r>
                <a:endParaRPr lang="en-US" altLang="cs-CZ" sz="14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6" name="Group 100"/>
            <p:cNvGrpSpPr>
              <a:grpSpLocks/>
            </p:cNvGrpSpPr>
            <p:nvPr/>
          </p:nvGrpSpPr>
          <p:grpSpPr bwMode="auto">
            <a:xfrm>
              <a:off x="4468813" y="2444754"/>
              <a:ext cx="4122732" cy="2200278"/>
              <a:chOff x="2430" y="1547"/>
              <a:chExt cx="2597" cy="1386"/>
            </a:xfrm>
          </p:grpSpPr>
          <p:grpSp>
            <p:nvGrpSpPr>
              <p:cNvPr id="547" name="Group 101"/>
              <p:cNvGrpSpPr>
                <a:grpSpLocks/>
              </p:cNvGrpSpPr>
              <p:nvPr/>
            </p:nvGrpSpPr>
            <p:grpSpPr bwMode="auto">
              <a:xfrm>
                <a:off x="2430" y="1681"/>
                <a:ext cx="2203" cy="1252"/>
                <a:chOff x="2430" y="1681"/>
                <a:chExt cx="2203" cy="1252"/>
              </a:xfrm>
            </p:grpSpPr>
            <p:sp>
              <p:nvSpPr>
                <p:cNvPr id="549" name="Oval 102"/>
                <p:cNvSpPr>
                  <a:spLocks noChangeArrowheads="1"/>
                </p:cNvSpPr>
                <p:nvPr/>
              </p:nvSpPr>
              <p:spPr bwMode="auto">
                <a:xfrm>
                  <a:off x="2430" y="2487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0" name="Oval 103"/>
                <p:cNvSpPr>
                  <a:spLocks noChangeArrowheads="1"/>
                </p:cNvSpPr>
                <p:nvPr/>
              </p:nvSpPr>
              <p:spPr bwMode="auto">
                <a:xfrm>
                  <a:off x="2670" y="1681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1" name="Oval 104"/>
                <p:cNvSpPr>
                  <a:spLocks noChangeArrowheads="1"/>
                </p:cNvSpPr>
                <p:nvPr/>
              </p:nvSpPr>
              <p:spPr bwMode="auto">
                <a:xfrm>
                  <a:off x="2910" y="2245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2" name="Oval 105"/>
                <p:cNvSpPr>
                  <a:spLocks noChangeArrowheads="1"/>
                </p:cNvSpPr>
                <p:nvPr/>
              </p:nvSpPr>
              <p:spPr bwMode="auto">
                <a:xfrm>
                  <a:off x="3150" y="2165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3" name="Oval 106"/>
                <p:cNvSpPr>
                  <a:spLocks noChangeArrowheads="1"/>
                </p:cNvSpPr>
                <p:nvPr/>
              </p:nvSpPr>
              <p:spPr bwMode="auto">
                <a:xfrm>
                  <a:off x="3390" y="2568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4" name="Oval 107"/>
                <p:cNvSpPr>
                  <a:spLocks noChangeArrowheads="1"/>
                </p:cNvSpPr>
                <p:nvPr/>
              </p:nvSpPr>
              <p:spPr bwMode="auto">
                <a:xfrm>
                  <a:off x="3630" y="2890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5" name="Oval 108"/>
                <p:cNvSpPr>
                  <a:spLocks noChangeArrowheads="1"/>
                </p:cNvSpPr>
                <p:nvPr/>
              </p:nvSpPr>
              <p:spPr bwMode="auto">
                <a:xfrm>
                  <a:off x="3870" y="2568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6" name="Oval 109"/>
                <p:cNvSpPr>
                  <a:spLocks noChangeArrowheads="1"/>
                </p:cNvSpPr>
                <p:nvPr/>
              </p:nvSpPr>
              <p:spPr bwMode="auto">
                <a:xfrm>
                  <a:off x="4110" y="2245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7" name="Oval 110"/>
                <p:cNvSpPr>
                  <a:spLocks noChangeArrowheads="1"/>
                </p:cNvSpPr>
                <p:nvPr/>
              </p:nvSpPr>
              <p:spPr bwMode="auto">
                <a:xfrm>
                  <a:off x="4350" y="1762"/>
                  <a:ext cx="43" cy="4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sp>
              <p:nvSpPr>
                <p:cNvPr id="558" name="Oval 111"/>
                <p:cNvSpPr>
                  <a:spLocks noChangeArrowheads="1"/>
                </p:cNvSpPr>
                <p:nvPr/>
              </p:nvSpPr>
              <p:spPr bwMode="auto">
                <a:xfrm>
                  <a:off x="4590" y="2487"/>
                  <a:ext cx="43" cy="4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</p:grpSp>
          <p:sp>
            <p:nvSpPr>
              <p:cNvPr id="548" name="Text Box 112"/>
              <p:cNvSpPr txBox="1">
                <a:spLocks noChangeArrowheads="1"/>
              </p:cNvSpPr>
              <p:nvPr/>
            </p:nvSpPr>
            <p:spPr bwMode="auto">
              <a:xfrm>
                <a:off x="4532" y="1547"/>
                <a:ext cx="49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400" dirty="0">
                    <a:solidFill>
                      <a:srgbClr val="FF0000"/>
                    </a:solidFill>
                  </a:rPr>
                  <a:t>slitina 2</a:t>
                </a:r>
                <a:endParaRPr lang="en-US" altLang="cs-CZ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9" name="Group 113"/>
            <p:cNvGrpSpPr>
              <a:grpSpLocks/>
            </p:cNvGrpSpPr>
            <p:nvPr/>
          </p:nvGrpSpPr>
          <p:grpSpPr bwMode="auto">
            <a:xfrm>
              <a:off x="4468813" y="2139953"/>
              <a:ext cx="4122732" cy="3017840"/>
              <a:chOff x="2430" y="1355"/>
              <a:chExt cx="2597" cy="1901"/>
            </a:xfrm>
          </p:grpSpPr>
          <p:grpSp>
            <p:nvGrpSpPr>
              <p:cNvPr id="560" name="Group 114"/>
              <p:cNvGrpSpPr>
                <a:grpSpLocks/>
              </p:cNvGrpSpPr>
              <p:nvPr/>
            </p:nvGrpSpPr>
            <p:grpSpPr bwMode="auto">
              <a:xfrm>
                <a:off x="2430" y="2407"/>
                <a:ext cx="2203" cy="849"/>
                <a:chOff x="2430" y="2407"/>
                <a:chExt cx="2203" cy="849"/>
              </a:xfrm>
            </p:grpSpPr>
            <p:sp>
              <p:nvSpPr>
                <p:cNvPr id="562" name="Oval 115"/>
                <p:cNvSpPr>
                  <a:spLocks noChangeArrowheads="1"/>
                </p:cNvSpPr>
                <p:nvPr/>
              </p:nvSpPr>
              <p:spPr bwMode="auto">
                <a:xfrm>
                  <a:off x="3870" y="2568"/>
                  <a:ext cx="43" cy="4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cs-CZ" altLang="cs-CZ"/>
                </a:p>
              </p:txBody>
            </p:sp>
            <p:grpSp>
              <p:nvGrpSpPr>
                <p:cNvPr id="563" name="Group 116"/>
                <p:cNvGrpSpPr>
                  <a:grpSpLocks/>
                </p:cNvGrpSpPr>
                <p:nvPr/>
              </p:nvGrpSpPr>
              <p:grpSpPr bwMode="auto">
                <a:xfrm>
                  <a:off x="2430" y="2407"/>
                  <a:ext cx="2203" cy="849"/>
                  <a:chOff x="2430" y="2407"/>
                  <a:chExt cx="2203" cy="849"/>
                </a:xfrm>
              </p:grpSpPr>
              <p:sp>
                <p:nvSpPr>
                  <p:cNvPr id="564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2971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  <p:sp>
                <p:nvSpPr>
                  <p:cNvPr id="565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2670" y="2810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  <p:sp>
                <p:nvSpPr>
                  <p:cNvPr id="566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2729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  <p:sp>
                <p:nvSpPr>
                  <p:cNvPr id="567" name="Oval 120"/>
                  <p:cNvSpPr>
                    <a:spLocks noChangeArrowheads="1"/>
                  </p:cNvSpPr>
                  <p:nvPr/>
                </p:nvSpPr>
                <p:spPr bwMode="auto">
                  <a:xfrm>
                    <a:off x="3150" y="2487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  <p:sp>
                <p:nvSpPr>
                  <p:cNvPr id="568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3390" y="3213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  <p:sp>
                <p:nvSpPr>
                  <p:cNvPr id="569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3630" y="3052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  <p:sp>
                <p:nvSpPr>
                  <p:cNvPr id="570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4110" y="2971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  <p:sp>
                <p:nvSpPr>
                  <p:cNvPr id="571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4350" y="2407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  <p:sp>
                <p:nvSpPr>
                  <p:cNvPr id="572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4590" y="3052"/>
                    <a:ext cx="43" cy="4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cs-CZ" altLang="cs-CZ"/>
                  </a:p>
                </p:txBody>
              </p:sp>
            </p:grpSp>
          </p:grpSp>
          <p:sp>
            <p:nvSpPr>
              <p:cNvPr id="561" name="Text Box 126"/>
              <p:cNvSpPr txBox="1">
                <a:spLocks noChangeArrowheads="1"/>
              </p:cNvSpPr>
              <p:nvPr/>
            </p:nvSpPr>
            <p:spPr bwMode="auto">
              <a:xfrm>
                <a:off x="4532" y="1355"/>
                <a:ext cx="49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400" dirty="0">
                    <a:solidFill>
                      <a:srgbClr val="0000FF"/>
                    </a:solidFill>
                  </a:rPr>
                  <a:t>slitina 1</a:t>
                </a:r>
                <a:endParaRPr lang="en-US" altLang="cs-CZ" sz="2400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035" y="1468611"/>
            <a:ext cx="1393875" cy="398667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0" y="1905948"/>
            <a:ext cx="1792125" cy="956800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774" y="3444229"/>
            <a:ext cx="2190375" cy="767433"/>
          </a:xfrm>
          <a:prstGeom prst="rect">
            <a:avLst/>
          </a:prstGeom>
        </p:spPr>
      </p:pic>
      <p:sp>
        <p:nvSpPr>
          <p:cNvPr id="574" name="Obdélník 573"/>
          <p:cNvSpPr/>
          <p:nvPr/>
        </p:nvSpPr>
        <p:spPr bwMode="auto">
          <a:xfrm>
            <a:off x="720000" y="3085313"/>
            <a:ext cx="3532263" cy="1122079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890" y="2096414"/>
            <a:ext cx="876150" cy="398667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896" y="2505112"/>
            <a:ext cx="876150" cy="37873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544" y="3042244"/>
            <a:ext cx="796500" cy="3887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8141" y="4558637"/>
            <a:ext cx="1274400" cy="289033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453" y="5759865"/>
            <a:ext cx="3066525" cy="627900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590" y="4872847"/>
            <a:ext cx="2309850" cy="697667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9508" y="3004318"/>
            <a:ext cx="1951425" cy="518267"/>
          </a:xfrm>
          <a:prstGeom prst="rect">
            <a:avLst/>
          </a:prstGeom>
        </p:spPr>
      </p:pic>
      <p:sp>
        <p:nvSpPr>
          <p:cNvPr id="142" name="Obdélník 141"/>
          <p:cNvSpPr/>
          <p:nvPr/>
        </p:nvSpPr>
        <p:spPr bwMode="auto">
          <a:xfrm>
            <a:off x="5770544" y="3034933"/>
            <a:ext cx="2898265" cy="396011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bdélník 142"/>
          <p:cNvSpPr/>
          <p:nvPr/>
        </p:nvSpPr>
        <p:spPr bwMode="auto">
          <a:xfrm>
            <a:off x="718370" y="4429958"/>
            <a:ext cx="3533894" cy="207167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rtlCol="0" anchor="ctr">
        <a:spAutoFit/>
      </a:bodyPr>
      <a:lstStyle>
        <a:defPPr algn="ctr">
          <a:lnSpc>
            <a:spcPct val="15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2786</TotalTime>
  <Words>319</Words>
  <Application>Microsoft Office PowerPoint</Application>
  <PresentationFormat>Vlastní</PresentationFormat>
  <Paragraphs>233</Paragraphs>
  <Slides>8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Motiv Office</vt:lpstr>
      <vt:lpstr>Equation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224</cp:revision>
  <dcterms:created xsi:type="dcterms:W3CDTF">2019-10-02T09:36:21Z</dcterms:created>
  <dcterms:modified xsi:type="dcterms:W3CDTF">2020-01-09T08:33:20Z</dcterms:modified>
</cp:coreProperties>
</file>