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79" r:id="rId3"/>
    <p:sldId id="280" r:id="rId4"/>
    <p:sldId id="281" r:id="rId5"/>
    <p:sldId id="282" r:id="rId6"/>
    <p:sldId id="283" r:id="rId7"/>
    <p:sldId id="284" r:id="rId8"/>
    <p:sldId id="287" r:id="rId9"/>
    <p:sldId id="285" r:id="rId10"/>
    <p:sldId id="286" r:id="rId11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17. 10. 2019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wmf"/><Relationship Id="rId9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Jevy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výsledky opakovaných měření nebo pozorování</a:t>
            </a:r>
          </a:p>
          <a:p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prostor jevů (prostor událostí)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výsledek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elementární jev (elementární událost),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cs-CZ" altLang="cs-CZ" dirty="0" smtClean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altLang="cs-CZ" dirty="0" smtClean="0">
                <a:latin typeface="Symbol" panose="05050102010706020507" pitchFamily="18" charset="2"/>
                <a:sym typeface="Symbol" panose="05050102010706020507" pitchFamily="18" charset="2"/>
              </a:rPr>
              <a:t> W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– jev (událost)</a:t>
            </a:r>
          </a:p>
          <a:p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cs-CZ" alt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cs-CZ" alt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cs-CZ" alt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altLang="cs-CZ" dirty="0" smtClean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cs-CZ" altLang="cs-CZ" dirty="0" smtClean="0">
                <a:latin typeface="Symbol" panose="05050102010706020507" pitchFamily="18" charset="2"/>
                <a:sym typeface="Symbol" panose="05050102010706020507" pitchFamily="18" charset="2"/>
              </a:rPr>
              <a:t> </a:t>
            </a:r>
            <a:r>
              <a:rPr lang="cs-CZ" alt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A, výsledek příznivý jevu 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způsob, jak zjistit hustotu pravděpodobnosti z experimentálních dat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plocha histogramu: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normalizovaný histogram: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cs-CZ" i="1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plocha normalizovaného histogramu: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hustota pravděpodobnosti: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15877"/>
              </p:ext>
            </p:extLst>
          </p:nvPr>
        </p:nvGraphicFramePr>
        <p:xfrm>
          <a:off x="540000" y="1980000"/>
          <a:ext cx="5400000" cy="38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SPW 8.0 Graph" r:id="rId3" imgW="5424840" imgH="4267440" progId="SigmaPlotGraphicObject.7">
                  <p:embed/>
                </p:oleObj>
              </mc:Choice>
              <mc:Fallback>
                <p:oleObj name="SPW 8.0 Graph" r:id="rId3" imgW="5424840" imgH="426744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486"/>
                      <a:stretch>
                        <a:fillRect/>
                      </a:stretch>
                    </p:blipFill>
                    <p:spPr bwMode="auto">
                      <a:xfrm>
                        <a:off x="540000" y="1980000"/>
                        <a:ext cx="5400000" cy="3844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160" y="4362667"/>
            <a:ext cx="1320900" cy="7581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257" y="1830683"/>
            <a:ext cx="1048950" cy="71928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72" y="3242137"/>
            <a:ext cx="1048950" cy="55404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868" y="5734956"/>
            <a:ext cx="3457650" cy="8262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6409112" y="5692951"/>
            <a:ext cx="3699163" cy="85454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6837" y="6165452"/>
            <a:ext cx="1554000" cy="320760"/>
          </a:xfrm>
          <a:prstGeom prst="rect">
            <a:avLst/>
          </a:prstGeom>
        </p:spPr>
      </p:pic>
      <p:cxnSp>
        <p:nvCxnSpPr>
          <p:cNvPr id="17" name="Přímá spojnice se šipkou 16"/>
          <p:cNvCxnSpPr/>
          <p:nvPr/>
        </p:nvCxnSpPr>
        <p:spPr>
          <a:xfrm>
            <a:off x="3604844" y="5294668"/>
            <a:ext cx="198993" cy="853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/>
          <p:nvPr/>
        </p:nvCxnSpPr>
        <p:spPr>
          <a:xfrm>
            <a:off x="3300514" y="5279963"/>
            <a:ext cx="1063668" cy="8854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8693" y="3159023"/>
            <a:ext cx="1304325" cy="7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Náhodná proměnná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přiřazení reálného čísla výsledku experimentu (zobrazení)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diskrétní náhodná proměnná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všechny možné výsledky lze seřadit do posloupnosti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cs-CZ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konečná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diskrétní náhodná proměnná: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je přirozené číslo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příklad: házení kostkou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{1,2,3,4,5,6}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nekonečná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diskrétní náhodná proměnná: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je nekonečno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příklad: počet rozpadů radioaktivního zářiče za jednotku času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{0,1,2,3,…}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spojitá náhodná proměnná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všechny možné výsledky tvoří nespočetnou množinu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příklad: měření hmotnosti vzorku – výsledek může být jakékoli kladné reálné číslo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 – </a:t>
            </a:r>
            <a:r>
              <a:rPr lang="cs-CZ"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Kolmogorovy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axiomy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Nechť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je prostor jevů pro daný experiment. Potom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pravděpodobnost </a:t>
            </a:r>
            <a:r>
              <a:rPr lang="cs-CZ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je každé zobrazení množiny všech podmnožin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do množiny reálných čísel, které splňuje následující podmínky: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Některé vlastnosti pravděpodobnosti: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7" y="4485201"/>
            <a:ext cx="5477851" cy="205092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7" y="2294738"/>
            <a:ext cx="5555551" cy="13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í míra – </a:t>
            </a:r>
            <a:r>
              <a:rPr lang="cs-CZ" sz="28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házení korunou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prostor událostí: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2</a:t>
            </a:r>
            <a:r>
              <a:rPr lang="cs-CZ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prvků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počet podmnožin prostoru událostí:	2</a:t>
            </a:r>
            <a:r>
              <a:rPr lang="cs-CZ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baseline="5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pravděpodobnost:			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pravděpodobnost, že nejpozději ve čtvrtém pokusu padne panna (jev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doplněk k jevu A:		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Ā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o,o,o,o,a,a,a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,…,a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83" y="2544185"/>
            <a:ext cx="1282050" cy="39852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00" y="2544185"/>
            <a:ext cx="1359750" cy="4179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183" y="3181385"/>
            <a:ext cx="2641800" cy="60264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183" y="5075560"/>
            <a:ext cx="3496500" cy="8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náhodný výběr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každý z výsledků experimentu je stejně pravděpodobný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pravděpodobnost 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počet výsledků příznivých 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celkový počet možných výsledků experimentu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klasická definice pravděpodobnosti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limita relativních četností 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opakujeme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-krát experiment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počet výsledků, kdy nastal jev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četnost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pravděpodobnost 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75" y="1808051"/>
            <a:ext cx="1554000" cy="80676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75" y="5932734"/>
            <a:ext cx="3574200" cy="80676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09" y="5113194"/>
            <a:ext cx="1048950" cy="680400"/>
          </a:xfrm>
          <a:prstGeom prst="rect">
            <a:avLst/>
          </a:prstGeom>
        </p:spPr>
      </p:pic>
      <p:sp>
        <p:nvSpPr>
          <p:cNvPr id="11" name="Obdélník 10"/>
          <p:cNvSpPr/>
          <p:nvPr/>
        </p:nvSpPr>
        <p:spPr bwMode="auto">
          <a:xfrm>
            <a:off x="5337775" y="1816364"/>
            <a:ext cx="1554000" cy="74395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délník 11"/>
          <p:cNvSpPr/>
          <p:nvPr/>
        </p:nvSpPr>
        <p:spPr bwMode="auto">
          <a:xfrm>
            <a:off x="5337775" y="5884948"/>
            <a:ext cx="3574200" cy="85454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Nezávislost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Jevy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jsou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pokud platí: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Výsledek jevu A nijak neovlivní pravděpodobnost jevu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 obráceně.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příklad: 	Opakujeme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-krát experiment. 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Ve většině případů jsou jednotlivá měření nezávislá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43" y="1309541"/>
            <a:ext cx="3003900" cy="6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pravděpodobnosti, distribuční funkce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diskrétní náhodná proměnná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prostor událostí		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konečná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nekonečná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že nastane výsledek 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cs-CZ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normalizační podmínka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konečná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	nekonečná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25" y="4117656"/>
            <a:ext cx="1981350" cy="62208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auto">
          <a:xfrm>
            <a:off x="4409325" y="4086487"/>
            <a:ext cx="1981350" cy="65324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50" y="5076362"/>
            <a:ext cx="1320900" cy="8748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39" y="5992727"/>
            <a:ext cx="1359750" cy="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pravděpodobnosti, distribuční funkce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spojitá náhodná proměnná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prostor událostí		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dirty="0">
                <a:latin typeface="Symbol" panose="05050102010706020507" pitchFamily="18" charset="2"/>
                <a:sym typeface="Symbol" panose="05050102010706020507" pitchFamily="18" charset="2"/>
              </a:rPr>
              <a:t>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nespočetná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že výsledek padne do intervalu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cs-CZ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že výsledek padne do intervalu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  <a:p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distribuční funkce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normalizační podmínka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74" y="3068448"/>
            <a:ext cx="3923851" cy="64152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auto">
          <a:xfrm>
            <a:off x="3438073" y="3068448"/>
            <a:ext cx="4026755" cy="64152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06" y="5005711"/>
            <a:ext cx="2486400" cy="90396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47" y="4289117"/>
            <a:ext cx="5011651" cy="79704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179" y="5489013"/>
            <a:ext cx="699300" cy="4860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349" y="6116313"/>
            <a:ext cx="2253300" cy="9234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7645556" y="5052575"/>
            <a:ext cx="2554162" cy="85709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3492" y="4919754"/>
            <a:ext cx="660450" cy="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normální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 měření tloušťky vzorku		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1.5 mm,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0.1 mm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prostor událostí 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hustota pravděpodobnosti</a:t>
            </a: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distribuční funkce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41" y="2613747"/>
            <a:ext cx="3923851" cy="7581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41" y="3371907"/>
            <a:ext cx="5244751" cy="942840"/>
          </a:xfrm>
          <a:prstGeom prst="rect">
            <a:avLst/>
          </a:prstGeom>
        </p:spPr>
      </p:pic>
      <p:pic>
        <p:nvPicPr>
          <p:cNvPr id="14" name="Picture 13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4183137"/>
            <a:ext cx="326072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65"/>
          <p:cNvGrpSpPr>
            <a:grpSpLocks noChangeAspect="1"/>
          </p:cNvGrpSpPr>
          <p:nvPr/>
        </p:nvGrpSpPr>
        <p:grpSpPr bwMode="auto">
          <a:xfrm>
            <a:off x="2160000" y="4500001"/>
            <a:ext cx="2808000" cy="2514177"/>
            <a:chOff x="449" y="2362"/>
            <a:chExt cx="1768" cy="1583"/>
          </a:xfrm>
        </p:grpSpPr>
        <p:sp>
          <p:nvSpPr>
            <p:cNvPr id="17" name="Rectangle 166"/>
            <p:cNvSpPr>
              <a:spLocks noChangeArrowheads="1"/>
            </p:cNvSpPr>
            <p:nvPr/>
          </p:nvSpPr>
          <p:spPr bwMode="auto">
            <a:xfrm>
              <a:off x="1877" y="3731"/>
              <a:ext cx="2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1903" y="3734"/>
              <a:ext cx="2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9" name="Rectangle 168"/>
            <p:cNvSpPr>
              <a:spLocks noChangeArrowheads="1"/>
            </p:cNvSpPr>
            <p:nvPr/>
          </p:nvSpPr>
          <p:spPr bwMode="auto">
            <a:xfrm>
              <a:off x="1903" y="3734"/>
              <a:ext cx="2" cy="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0" name="Rectangle 169"/>
            <p:cNvSpPr>
              <a:spLocks noChangeArrowheads="1"/>
            </p:cNvSpPr>
            <p:nvPr/>
          </p:nvSpPr>
          <p:spPr bwMode="auto">
            <a:xfrm>
              <a:off x="1832" y="3683"/>
              <a:ext cx="2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1832" y="3683"/>
              <a:ext cx="2" cy="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2" name="Rectangle 171"/>
            <p:cNvSpPr>
              <a:spLocks noChangeArrowheads="1"/>
            </p:cNvSpPr>
            <p:nvPr/>
          </p:nvSpPr>
          <p:spPr bwMode="auto">
            <a:xfrm>
              <a:off x="1855" y="3686"/>
              <a:ext cx="2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3" name="Rectangle 172"/>
            <p:cNvSpPr>
              <a:spLocks noChangeArrowheads="1"/>
            </p:cNvSpPr>
            <p:nvPr/>
          </p:nvSpPr>
          <p:spPr bwMode="auto">
            <a:xfrm>
              <a:off x="1855" y="3686"/>
              <a:ext cx="2" cy="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1151" y="3868"/>
              <a:ext cx="43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800" b="0">
                  <a:solidFill>
                    <a:srgbClr val="000000"/>
                  </a:solidFill>
                  <a:latin typeface="Arial" panose="020B0604020202020204" pitchFamily="34" charset="0"/>
                </a:rPr>
                <a:t>thickness (mm)</a:t>
              </a:r>
              <a:endParaRPr lang="en-US" altLang="cs-CZ" b="0"/>
            </a:p>
          </p:txBody>
        </p:sp>
        <p:sp>
          <p:nvSpPr>
            <p:cNvPr id="25" name="Line 174"/>
            <p:cNvSpPr>
              <a:spLocks noChangeShapeType="1"/>
            </p:cNvSpPr>
            <p:nvPr/>
          </p:nvSpPr>
          <p:spPr bwMode="auto">
            <a:xfrm>
              <a:off x="500" y="3691"/>
              <a:ext cx="167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Line 175"/>
            <p:cNvSpPr>
              <a:spLocks noChangeShapeType="1"/>
            </p:cNvSpPr>
            <p:nvPr/>
          </p:nvSpPr>
          <p:spPr bwMode="auto">
            <a:xfrm flipV="1">
              <a:off x="500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Line 176"/>
            <p:cNvSpPr>
              <a:spLocks noChangeShapeType="1"/>
            </p:cNvSpPr>
            <p:nvPr/>
          </p:nvSpPr>
          <p:spPr bwMode="auto">
            <a:xfrm flipV="1">
              <a:off x="834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Line 177"/>
            <p:cNvSpPr>
              <a:spLocks noChangeShapeType="1"/>
            </p:cNvSpPr>
            <p:nvPr/>
          </p:nvSpPr>
          <p:spPr bwMode="auto">
            <a:xfrm flipV="1">
              <a:off x="1168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Line 178"/>
            <p:cNvSpPr>
              <a:spLocks noChangeShapeType="1"/>
            </p:cNvSpPr>
            <p:nvPr/>
          </p:nvSpPr>
          <p:spPr bwMode="auto">
            <a:xfrm flipV="1">
              <a:off x="1503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" name="Line 179"/>
            <p:cNvSpPr>
              <a:spLocks noChangeShapeType="1"/>
            </p:cNvSpPr>
            <p:nvPr/>
          </p:nvSpPr>
          <p:spPr bwMode="auto">
            <a:xfrm flipV="1">
              <a:off x="1838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" name="Line 180"/>
            <p:cNvSpPr>
              <a:spLocks noChangeShapeType="1"/>
            </p:cNvSpPr>
            <p:nvPr/>
          </p:nvSpPr>
          <p:spPr bwMode="auto">
            <a:xfrm flipV="1">
              <a:off x="2173" y="3691"/>
              <a:ext cx="1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" name="Rectangle 181"/>
            <p:cNvSpPr>
              <a:spLocks noChangeArrowheads="1"/>
            </p:cNvSpPr>
            <p:nvPr/>
          </p:nvSpPr>
          <p:spPr bwMode="auto">
            <a:xfrm>
              <a:off x="466" y="3739"/>
              <a:ext cx="7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1.0</a:t>
              </a:r>
              <a:endParaRPr lang="en-US" altLang="cs-CZ" b="0"/>
            </a:p>
          </p:txBody>
        </p:sp>
        <p:sp>
          <p:nvSpPr>
            <p:cNvPr id="34" name="Rectangle 182"/>
            <p:cNvSpPr>
              <a:spLocks noChangeArrowheads="1"/>
            </p:cNvSpPr>
            <p:nvPr/>
          </p:nvSpPr>
          <p:spPr bwMode="auto">
            <a:xfrm>
              <a:off x="800" y="3739"/>
              <a:ext cx="7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1.2</a:t>
              </a:r>
              <a:endParaRPr lang="en-US" altLang="cs-CZ" b="0"/>
            </a:p>
          </p:txBody>
        </p:sp>
        <p:sp>
          <p:nvSpPr>
            <p:cNvPr id="35" name="Rectangle 183"/>
            <p:cNvSpPr>
              <a:spLocks noChangeArrowheads="1"/>
            </p:cNvSpPr>
            <p:nvPr/>
          </p:nvSpPr>
          <p:spPr bwMode="auto">
            <a:xfrm>
              <a:off x="1135" y="3739"/>
              <a:ext cx="7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1.4</a:t>
              </a:r>
              <a:endParaRPr lang="en-US" altLang="cs-CZ" b="0"/>
            </a:p>
          </p:txBody>
        </p:sp>
        <p:sp>
          <p:nvSpPr>
            <p:cNvPr id="36" name="Rectangle 184"/>
            <p:cNvSpPr>
              <a:spLocks noChangeArrowheads="1"/>
            </p:cNvSpPr>
            <p:nvPr/>
          </p:nvSpPr>
          <p:spPr bwMode="auto">
            <a:xfrm>
              <a:off x="1471" y="3739"/>
              <a:ext cx="7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1.6</a:t>
              </a:r>
              <a:endParaRPr lang="en-US" altLang="cs-CZ" b="0"/>
            </a:p>
          </p:txBody>
        </p:sp>
        <p:sp>
          <p:nvSpPr>
            <p:cNvPr id="37" name="Rectangle 185"/>
            <p:cNvSpPr>
              <a:spLocks noChangeArrowheads="1"/>
            </p:cNvSpPr>
            <p:nvPr/>
          </p:nvSpPr>
          <p:spPr bwMode="auto">
            <a:xfrm>
              <a:off x="1804" y="3739"/>
              <a:ext cx="7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1.8</a:t>
              </a:r>
              <a:endParaRPr lang="en-US" altLang="cs-CZ" b="0"/>
            </a:p>
          </p:txBody>
        </p:sp>
        <p:sp>
          <p:nvSpPr>
            <p:cNvPr id="38" name="Rectangle 186"/>
            <p:cNvSpPr>
              <a:spLocks noChangeArrowheads="1"/>
            </p:cNvSpPr>
            <p:nvPr/>
          </p:nvSpPr>
          <p:spPr bwMode="auto">
            <a:xfrm>
              <a:off x="2139" y="3739"/>
              <a:ext cx="7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2.0</a:t>
              </a:r>
              <a:endParaRPr lang="en-US" altLang="cs-CZ" b="0"/>
            </a:p>
          </p:txBody>
        </p:sp>
        <p:sp>
          <p:nvSpPr>
            <p:cNvPr id="39" name="Line 187"/>
            <p:cNvSpPr>
              <a:spLocks noChangeShapeType="1"/>
            </p:cNvSpPr>
            <p:nvPr/>
          </p:nvSpPr>
          <p:spPr bwMode="auto">
            <a:xfrm>
              <a:off x="500" y="2389"/>
              <a:ext cx="167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0" name="Line 188"/>
            <p:cNvSpPr>
              <a:spLocks noChangeShapeType="1"/>
            </p:cNvSpPr>
            <p:nvPr/>
          </p:nvSpPr>
          <p:spPr bwMode="auto">
            <a:xfrm flipV="1">
              <a:off x="500" y="2389"/>
              <a:ext cx="1" cy="13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1" name="Line 189"/>
            <p:cNvSpPr>
              <a:spLocks noChangeShapeType="1"/>
            </p:cNvSpPr>
            <p:nvPr/>
          </p:nvSpPr>
          <p:spPr bwMode="auto">
            <a:xfrm>
              <a:off x="500" y="3430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2" name="Line 190"/>
            <p:cNvSpPr>
              <a:spLocks noChangeShapeType="1"/>
            </p:cNvSpPr>
            <p:nvPr/>
          </p:nvSpPr>
          <p:spPr bwMode="auto">
            <a:xfrm>
              <a:off x="500" y="3170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3" name="Line 191"/>
            <p:cNvSpPr>
              <a:spLocks noChangeShapeType="1"/>
            </p:cNvSpPr>
            <p:nvPr/>
          </p:nvSpPr>
          <p:spPr bwMode="auto">
            <a:xfrm>
              <a:off x="500" y="2909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4" name="Line 192"/>
            <p:cNvSpPr>
              <a:spLocks noChangeShapeType="1"/>
            </p:cNvSpPr>
            <p:nvPr/>
          </p:nvSpPr>
          <p:spPr bwMode="auto">
            <a:xfrm>
              <a:off x="500" y="2649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5" name="Rectangle 193"/>
            <p:cNvSpPr>
              <a:spLocks noChangeArrowheads="1"/>
            </p:cNvSpPr>
            <p:nvPr/>
          </p:nvSpPr>
          <p:spPr bwMode="auto">
            <a:xfrm>
              <a:off x="449" y="3664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cs-CZ" b="0"/>
            </a:p>
          </p:txBody>
        </p:sp>
        <p:sp>
          <p:nvSpPr>
            <p:cNvPr id="46" name="Rectangle 194"/>
            <p:cNvSpPr>
              <a:spLocks noChangeArrowheads="1"/>
            </p:cNvSpPr>
            <p:nvPr/>
          </p:nvSpPr>
          <p:spPr bwMode="auto">
            <a:xfrm>
              <a:off x="449" y="3403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cs-CZ" b="0"/>
            </a:p>
          </p:txBody>
        </p:sp>
        <p:sp>
          <p:nvSpPr>
            <p:cNvPr id="47" name="Rectangle 195"/>
            <p:cNvSpPr>
              <a:spLocks noChangeArrowheads="1"/>
            </p:cNvSpPr>
            <p:nvPr/>
          </p:nvSpPr>
          <p:spPr bwMode="auto">
            <a:xfrm>
              <a:off x="449" y="3143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cs-CZ" b="0"/>
            </a:p>
          </p:txBody>
        </p:sp>
        <p:sp>
          <p:nvSpPr>
            <p:cNvPr id="48" name="Rectangle 196"/>
            <p:cNvSpPr>
              <a:spLocks noChangeArrowheads="1"/>
            </p:cNvSpPr>
            <p:nvPr/>
          </p:nvSpPr>
          <p:spPr bwMode="auto">
            <a:xfrm>
              <a:off x="449" y="288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cs-CZ" b="0"/>
            </a:p>
          </p:txBody>
        </p:sp>
        <p:sp>
          <p:nvSpPr>
            <p:cNvPr id="49" name="Rectangle 197"/>
            <p:cNvSpPr>
              <a:spLocks noChangeArrowheads="1"/>
            </p:cNvSpPr>
            <p:nvPr/>
          </p:nvSpPr>
          <p:spPr bwMode="auto">
            <a:xfrm>
              <a:off x="449" y="262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cs-CZ" b="0"/>
            </a:p>
          </p:txBody>
        </p:sp>
        <p:sp>
          <p:nvSpPr>
            <p:cNvPr id="50" name="Rectangle 198"/>
            <p:cNvSpPr>
              <a:spLocks noChangeArrowheads="1"/>
            </p:cNvSpPr>
            <p:nvPr/>
          </p:nvSpPr>
          <p:spPr bwMode="auto">
            <a:xfrm>
              <a:off x="449" y="23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cs-CZ" b="0"/>
            </a:p>
          </p:txBody>
        </p:sp>
        <p:sp>
          <p:nvSpPr>
            <p:cNvPr id="51" name="Line 199"/>
            <p:cNvSpPr>
              <a:spLocks noChangeShapeType="1"/>
            </p:cNvSpPr>
            <p:nvPr/>
          </p:nvSpPr>
          <p:spPr bwMode="auto">
            <a:xfrm flipV="1">
              <a:off x="2173" y="2389"/>
              <a:ext cx="1" cy="13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2" name="Line 200"/>
            <p:cNvSpPr>
              <a:spLocks noChangeShapeType="1"/>
            </p:cNvSpPr>
            <p:nvPr/>
          </p:nvSpPr>
          <p:spPr bwMode="auto">
            <a:xfrm flipH="1">
              <a:off x="2156" y="3430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3" name="Line 201"/>
            <p:cNvSpPr>
              <a:spLocks noChangeShapeType="1"/>
            </p:cNvSpPr>
            <p:nvPr/>
          </p:nvSpPr>
          <p:spPr bwMode="auto">
            <a:xfrm flipH="1">
              <a:off x="2156" y="3170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4" name="Line 202"/>
            <p:cNvSpPr>
              <a:spLocks noChangeShapeType="1"/>
            </p:cNvSpPr>
            <p:nvPr/>
          </p:nvSpPr>
          <p:spPr bwMode="auto">
            <a:xfrm flipH="1">
              <a:off x="2156" y="2909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5" name="Line 203"/>
            <p:cNvSpPr>
              <a:spLocks noChangeShapeType="1"/>
            </p:cNvSpPr>
            <p:nvPr/>
          </p:nvSpPr>
          <p:spPr bwMode="auto">
            <a:xfrm flipH="1">
              <a:off x="2156" y="2649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6" name="Line 204"/>
            <p:cNvSpPr>
              <a:spLocks noChangeShapeType="1"/>
            </p:cNvSpPr>
            <p:nvPr/>
          </p:nvSpPr>
          <p:spPr bwMode="auto">
            <a:xfrm>
              <a:off x="455" y="3691"/>
              <a:ext cx="167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7" name="Freeform 205"/>
            <p:cNvSpPr>
              <a:spLocks/>
            </p:cNvSpPr>
            <p:nvPr/>
          </p:nvSpPr>
          <p:spPr bwMode="auto">
            <a:xfrm flipV="1">
              <a:off x="455" y="2651"/>
              <a:ext cx="1673" cy="1039"/>
            </a:xfrm>
            <a:custGeom>
              <a:avLst/>
              <a:gdLst>
                <a:gd name="T0" fmla="*/ 1 w 3150"/>
                <a:gd name="T1" fmla="*/ 0 h 1803"/>
                <a:gd name="T2" fmla="*/ 4 w 3150"/>
                <a:gd name="T3" fmla="*/ 0 h 1803"/>
                <a:gd name="T4" fmla="*/ 6 w 3150"/>
                <a:gd name="T5" fmla="*/ 0 h 1803"/>
                <a:gd name="T6" fmla="*/ 10 w 3150"/>
                <a:gd name="T7" fmla="*/ 0 h 1803"/>
                <a:gd name="T8" fmla="*/ 12 w 3150"/>
                <a:gd name="T9" fmla="*/ 0 h 1803"/>
                <a:gd name="T10" fmla="*/ 15 w 3150"/>
                <a:gd name="T11" fmla="*/ 0 h 1803"/>
                <a:gd name="T12" fmla="*/ 17 w 3150"/>
                <a:gd name="T13" fmla="*/ 1 h 1803"/>
                <a:gd name="T14" fmla="*/ 20 w 3150"/>
                <a:gd name="T15" fmla="*/ 1 h 1803"/>
                <a:gd name="T16" fmla="*/ 22 w 3150"/>
                <a:gd name="T17" fmla="*/ 1 h 1803"/>
                <a:gd name="T18" fmla="*/ 25 w 3150"/>
                <a:gd name="T19" fmla="*/ 1 h 1803"/>
                <a:gd name="T20" fmla="*/ 28 w 3150"/>
                <a:gd name="T21" fmla="*/ 2 h 1803"/>
                <a:gd name="T22" fmla="*/ 30 w 3150"/>
                <a:gd name="T23" fmla="*/ 3 h 1803"/>
                <a:gd name="T24" fmla="*/ 33 w 3150"/>
                <a:gd name="T25" fmla="*/ 5 h 1803"/>
                <a:gd name="T26" fmla="*/ 36 w 3150"/>
                <a:gd name="T27" fmla="*/ 8 h 1803"/>
                <a:gd name="T28" fmla="*/ 39 w 3150"/>
                <a:gd name="T29" fmla="*/ 13 h 1803"/>
                <a:gd name="T30" fmla="*/ 41 w 3150"/>
                <a:gd name="T31" fmla="*/ 19 h 1803"/>
                <a:gd name="T32" fmla="*/ 44 w 3150"/>
                <a:gd name="T33" fmla="*/ 27 h 1803"/>
                <a:gd name="T34" fmla="*/ 47 w 3150"/>
                <a:gd name="T35" fmla="*/ 37 h 1803"/>
                <a:gd name="T36" fmla="*/ 49 w 3150"/>
                <a:gd name="T37" fmla="*/ 49 h 1803"/>
                <a:gd name="T38" fmla="*/ 52 w 3150"/>
                <a:gd name="T39" fmla="*/ 62 h 1803"/>
                <a:gd name="T40" fmla="*/ 55 w 3150"/>
                <a:gd name="T41" fmla="*/ 77 h 1803"/>
                <a:gd name="T42" fmla="*/ 57 w 3150"/>
                <a:gd name="T43" fmla="*/ 90 h 1803"/>
                <a:gd name="T44" fmla="*/ 60 w 3150"/>
                <a:gd name="T45" fmla="*/ 101 h 1803"/>
                <a:gd name="T46" fmla="*/ 62 w 3150"/>
                <a:gd name="T47" fmla="*/ 109 h 1803"/>
                <a:gd name="T48" fmla="*/ 65 w 3150"/>
                <a:gd name="T49" fmla="*/ 114 h 1803"/>
                <a:gd name="T50" fmla="*/ 68 w 3150"/>
                <a:gd name="T51" fmla="*/ 114 h 1803"/>
                <a:gd name="T52" fmla="*/ 71 w 3150"/>
                <a:gd name="T53" fmla="*/ 109 h 1803"/>
                <a:gd name="T54" fmla="*/ 73 w 3150"/>
                <a:gd name="T55" fmla="*/ 101 h 1803"/>
                <a:gd name="T56" fmla="*/ 76 w 3150"/>
                <a:gd name="T57" fmla="*/ 90 h 1803"/>
                <a:gd name="T58" fmla="*/ 79 w 3150"/>
                <a:gd name="T59" fmla="*/ 77 h 1803"/>
                <a:gd name="T60" fmla="*/ 81 w 3150"/>
                <a:gd name="T61" fmla="*/ 62 h 1803"/>
                <a:gd name="T62" fmla="*/ 84 w 3150"/>
                <a:gd name="T63" fmla="*/ 49 h 1803"/>
                <a:gd name="T64" fmla="*/ 87 w 3150"/>
                <a:gd name="T65" fmla="*/ 37 h 1803"/>
                <a:gd name="T66" fmla="*/ 89 w 3150"/>
                <a:gd name="T67" fmla="*/ 27 h 1803"/>
                <a:gd name="T68" fmla="*/ 92 w 3150"/>
                <a:gd name="T69" fmla="*/ 19 h 1803"/>
                <a:gd name="T70" fmla="*/ 95 w 3150"/>
                <a:gd name="T71" fmla="*/ 13 h 1803"/>
                <a:gd name="T72" fmla="*/ 97 w 3150"/>
                <a:gd name="T73" fmla="*/ 8 h 1803"/>
                <a:gd name="T74" fmla="*/ 100 w 3150"/>
                <a:gd name="T75" fmla="*/ 5 h 1803"/>
                <a:gd name="T76" fmla="*/ 103 w 3150"/>
                <a:gd name="T77" fmla="*/ 3 h 1803"/>
                <a:gd name="T78" fmla="*/ 105 w 3150"/>
                <a:gd name="T79" fmla="*/ 2 h 1803"/>
                <a:gd name="T80" fmla="*/ 108 w 3150"/>
                <a:gd name="T81" fmla="*/ 1 h 1803"/>
                <a:gd name="T82" fmla="*/ 110 w 3150"/>
                <a:gd name="T83" fmla="*/ 1 h 1803"/>
                <a:gd name="T84" fmla="*/ 113 w 3150"/>
                <a:gd name="T85" fmla="*/ 1 h 1803"/>
                <a:gd name="T86" fmla="*/ 116 w 3150"/>
                <a:gd name="T87" fmla="*/ 1 h 1803"/>
                <a:gd name="T88" fmla="*/ 118 w 3150"/>
                <a:gd name="T89" fmla="*/ 0 h 1803"/>
                <a:gd name="T90" fmla="*/ 121 w 3150"/>
                <a:gd name="T91" fmla="*/ 0 h 1803"/>
                <a:gd name="T92" fmla="*/ 124 w 3150"/>
                <a:gd name="T93" fmla="*/ 0 h 1803"/>
                <a:gd name="T94" fmla="*/ 126 w 3150"/>
                <a:gd name="T95" fmla="*/ 0 h 1803"/>
                <a:gd name="T96" fmla="*/ 129 w 3150"/>
                <a:gd name="T97" fmla="*/ 0 h 1803"/>
                <a:gd name="T98" fmla="*/ 132 w 3150"/>
                <a:gd name="T99" fmla="*/ 0 h 180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150"/>
                <a:gd name="T151" fmla="*/ 0 h 1803"/>
                <a:gd name="T152" fmla="*/ 3150 w 3150"/>
                <a:gd name="T153" fmla="*/ 1803 h 180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150" h="1803">
                  <a:moveTo>
                    <a:pt x="0" y="0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94" y="0"/>
                  </a:lnTo>
                  <a:lnTo>
                    <a:pt x="126" y="0"/>
                  </a:lnTo>
                  <a:lnTo>
                    <a:pt x="157" y="0"/>
                  </a:lnTo>
                  <a:lnTo>
                    <a:pt x="189" y="0"/>
                  </a:lnTo>
                  <a:lnTo>
                    <a:pt x="220" y="0"/>
                  </a:lnTo>
                  <a:lnTo>
                    <a:pt x="252" y="0"/>
                  </a:lnTo>
                  <a:lnTo>
                    <a:pt x="283" y="0"/>
                  </a:lnTo>
                  <a:lnTo>
                    <a:pt x="315" y="0"/>
                  </a:lnTo>
                  <a:lnTo>
                    <a:pt x="346" y="0"/>
                  </a:lnTo>
                  <a:lnTo>
                    <a:pt x="378" y="1"/>
                  </a:lnTo>
                  <a:lnTo>
                    <a:pt x="409" y="1"/>
                  </a:lnTo>
                  <a:lnTo>
                    <a:pt x="441" y="2"/>
                  </a:lnTo>
                  <a:lnTo>
                    <a:pt x="472" y="3"/>
                  </a:lnTo>
                  <a:lnTo>
                    <a:pt x="504" y="5"/>
                  </a:lnTo>
                  <a:lnTo>
                    <a:pt x="535" y="7"/>
                  </a:lnTo>
                  <a:lnTo>
                    <a:pt x="567" y="10"/>
                  </a:lnTo>
                  <a:lnTo>
                    <a:pt x="598" y="14"/>
                  </a:lnTo>
                  <a:lnTo>
                    <a:pt x="630" y="20"/>
                  </a:lnTo>
                  <a:lnTo>
                    <a:pt x="661" y="26"/>
                  </a:lnTo>
                  <a:lnTo>
                    <a:pt x="693" y="35"/>
                  </a:lnTo>
                  <a:lnTo>
                    <a:pt x="724" y="47"/>
                  </a:lnTo>
                  <a:lnTo>
                    <a:pt x="756" y="61"/>
                  </a:lnTo>
                  <a:lnTo>
                    <a:pt x="787" y="79"/>
                  </a:lnTo>
                  <a:lnTo>
                    <a:pt x="819" y="101"/>
                  </a:lnTo>
                  <a:lnTo>
                    <a:pt x="850" y="128"/>
                  </a:lnTo>
                  <a:lnTo>
                    <a:pt x="882" y="160"/>
                  </a:lnTo>
                  <a:lnTo>
                    <a:pt x="913" y="198"/>
                  </a:lnTo>
                  <a:lnTo>
                    <a:pt x="945" y="244"/>
                  </a:lnTo>
                  <a:lnTo>
                    <a:pt x="976" y="296"/>
                  </a:lnTo>
                  <a:lnTo>
                    <a:pt x="1008" y="356"/>
                  </a:lnTo>
                  <a:lnTo>
                    <a:pt x="1039" y="425"/>
                  </a:lnTo>
                  <a:lnTo>
                    <a:pt x="1071" y="501"/>
                  </a:lnTo>
                  <a:lnTo>
                    <a:pt x="1102" y="585"/>
                  </a:lnTo>
                  <a:lnTo>
                    <a:pt x="1134" y="676"/>
                  </a:lnTo>
                  <a:lnTo>
                    <a:pt x="1165" y="774"/>
                  </a:lnTo>
                  <a:lnTo>
                    <a:pt x="1197" y="877"/>
                  </a:lnTo>
                  <a:lnTo>
                    <a:pt x="1228" y="984"/>
                  </a:lnTo>
                  <a:lnTo>
                    <a:pt x="1260" y="1093"/>
                  </a:lnTo>
                  <a:lnTo>
                    <a:pt x="1291" y="1202"/>
                  </a:lnTo>
                  <a:lnTo>
                    <a:pt x="1323" y="1309"/>
                  </a:lnTo>
                  <a:lnTo>
                    <a:pt x="1354" y="1411"/>
                  </a:lnTo>
                  <a:lnTo>
                    <a:pt x="1386" y="1506"/>
                  </a:lnTo>
                  <a:lnTo>
                    <a:pt x="1417" y="1591"/>
                  </a:lnTo>
                  <a:lnTo>
                    <a:pt x="1449" y="1664"/>
                  </a:lnTo>
                  <a:lnTo>
                    <a:pt x="1480" y="1723"/>
                  </a:lnTo>
                  <a:lnTo>
                    <a:pt x="1512" y="1767"/>
                  </a:lnTo>
                  <a:lnTo>
                    <a:pt x="1543" y="1794"/>
                  </a:lnTo>
                  <a:lnTo>
                    <a:pt x="1575" y="1803"/>
                  </a:lnTo>
                  <a:lnTo>
                    <a:pt x="1606" y="1794"/>
                  </a:lnTo>
                  <a:lnTo>
                    <a:pt x="1638" y="1767"/>
                  </a:lnTo>
                  <a:lnTo>
                    <a:pt x="1669" y="1723"/>
                  </a:lnTo>
                  <a:lnTo>
                    <a:pt x="1701" y="1664"/>
                  </a:lnTo>
                  <a:lnTo>
                    <a:pt x="1732" y="1591"/>
                  </a:lnTo>
                  <a:lnTo>
                    <a:pt x="1764" y="1506"/>
                  </a:lnTo>
                  <a:lnTo>
                    <a:pt x="1795" y="1411"/>
                  </a:lnTo>
                  <a:lnTo>
                    <a:pt x="1827" y="1309"/>
                  </a:lnTo>
                  <a:lnTo>
                    <a:pt x="1858" y="1202"/>
                  </a:lnTo>
                  <a:lnTo>
                    <a:pt x="1890" y="1093"/>
                  </a:lnTo>
                  <a:lnTo>
                    <a:pt x="1921" y="984"/>
                  </a:lnTo>
                  <a:lnTo>
                    <a:pt x="1953" y="877"/>
                  </a:lnTo>
                  <a:lnTo>
                    <a:pt x="1984" y="774"/>
                  </a:lnTo>
                  <a:lnTo>
                    <a:pt x="2016" y="676"/>
                  </a:lnTo>
                  <a:lnTo>
                    <a:pt x="2047" y="585"/>
                  </a:lnTo>
                  <a:lnTo>
                    <a:pt x="2079" y="501"/>
                  </a:lnTo>
                  <a:lnTo>
                    <a:pt x="2110" y="425"/>
                  </a:lnTo>
                  <a:lnTo>
                    <a:pt x="2142" y="356"/>
                  </a:lnTo>
                  <a:lnTo>
                    <a:pt x="2173" y="296"/>
                  </a:lnTo>
                  <a:lnTo>
                    <a:pt x="2205" y="244"/>
                  </a:lnTo>
                  <a:lnTo>
                    <a:pt x="2236" y="198"/>
                  </a:lnTo>
                  <a:lnTo>
                    <a:pt x="2268" y="160"/>
                  </a:lnTo>
                  <a:lnTo>
                    <a:pt x="2299" y="128"/>
                  </a:lnTo>
                  <a:lnTo>
                    <a:pt x="2331" y="101"/>
                  </a:lnTo>
                  <a:lnTo>
                    <a:pt x="2362" y="79"/>
                  </a:lnTo>
                  <a:lnTo>
                    <a:pt x="2394" y="61"/>
                  </a:lnTo>
                  <a:lnTo>
                    <a:pt x="2425" y="47"/>
                  </a:lnTo>
                  <a:lnTo>
                    <a:pt x="2457" y="35"/>
                  </a:lnTo>
                  <a:lnTo>
                    <a:pt x="2488" y="26"/>
                  </a:lnTo>
                  <a:lnTo>
                    <a:pt x="2520" y="20"/>
                  </a:lnTo>
                  <a:lnTo>
                    <a:pt x="2551" y="14"/>
                  </a:lnTo>
                  <a:lnTo>
                    <a:pt x="2583" y="10"/>
                  </a:lnTo>
                  <a:lnTo>
                    <a:pt x="2614" y="7"/>
                  </a:lnTo>
                  <a:lnTo>
                    <a:pt x="2646" y="5"/>
                  </a:lnTo>
                  <a:lnTo>
                    <a:pt x="2677" y="3"/>
                  </a:lnTo>
                  <a:lnTo>
                    <a:pt x="2709" y="2"/>
                  </a:lnTo>
                  <a:lnTo>
                    <a:pt x="2740" y="1"/>
                  </a:lnTo>
                  <a:lnTo>
                    <a:pt x="2772" y="1"/>
                  </a:lnTo>
                  <a:lnTo>
                    <a:pt x="2803" y="0"/>
                  </a:lnTo>
                  <a:lnTo>
                    <a:pt x="2835" y="0"/>
                  </a:lnTo>
                  <a:lnTo>
                    <a:pt x="2866" y="0"/>
                  </a:lnTo>
                  <a:lnTo>
                    <a:pt x="2898" y="0"/>
                  </a:lnTo>
                  <a:lnTo>
                    <a:pt x="2929" y="0"/>
                  </a:lnTo>
                  <a:lnTo>
                    <a:pt x="2961" y="0"/>
                  </a:lnTo>
                  <a:lnTo>
                    <a:pt x="2992" y="0"/>
                  </a:lnTo>
                  <a:lnTo>
                    <a:pt x="3024" y="0"/>
                  </a:lnTo>
                  <a:lnTo>
                    <a:pt x="3055" y="0"/>
                  </a:lnTo>
                  <a:lnTo>
                    <a:pt x="3087" y="0"/>
                  </a:lnTo>
                  <a:lnTo>
                    <a:pt x="3118" y="0"/>
                  </a:lnTo>
                  <a:lnTo>
                    <a:pt x="3150" y="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9" name="Obdélník 8"/>
          <p:cNvSpPr/>
          <p:nvPr/>
        </p:nvSpPr>
        <p:spPr>
          <a:xfrm>
            <a:off x="2268000" y="4572000"/>
            <a:ext cx="2630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hustota </a:t>
            </a:r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pravděpodobnosti</a:t>
            </a:r>
            <a:endParaRPr lang="cs-CZ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délník 58"/>
          <p:cNvSpPr/>
          <p:nvPr/>
        </p:nvSpPr>
        <p:spPr>
          <a:xfrm>
            <a:off x="6408000" y="4572000"/>
            <a:ext cx="2619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</a:t>
            </a: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funkce</a:t>
            </a:r>
            <a:endParaRPr lang="cs-CZ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188</Words>
  <Application>Microsoft Office PowerPoint</Application>
  <PresentationFormat>Vlastní</PresentationFormat>
  <Paragraphs>166</Paragraphs>
  <Slides>10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Motiv Office</vt:lpstr>
      <vt:lpstr>SPW 8.0 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Windows User</cp:lastModifiedBy>
  <cp:revision>45</cp:revision>
  <dcterms:created xsi:type="dcterms:W3CDTF">2019-10-02T09:36:21Z</dcterms:created>
  <dcterms:modified xsi:type="dcterms:W3CDTF">2019-10-17T15:45:49Z</dcterms:modified>
</cp:coreProperties>
</file>