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6" r:id="rId2"/>
    <p:sldId id="287" r:id="rId3"/>
    <p:sldId id="288" r:id="rId4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9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Binomické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Házím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-krát korunou (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sudé). Jaká je pravděpodobnost, že padne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/2-krát panna?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každá sekvence panen a orlů stejně pravděpodobná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1/2)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počet sekvencí, kdy padne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/2 panen: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obecný případ, kdy padne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-krát panna: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04" y="3943237"/>
            <a:ext cx="3902850" cy="777400"/>
          </a:xfrm>
          <a:prstGeom prst="rect">
            <a:avLst/>
          </a:prstGeom>
        </p:spPr>
      </p:pic>
      <p:sp>
        <p:nvSpPr>
          <p:cNvPr id="12" name="Obdélník 11"/>
          <p:cNvSpPr/>
          <p:nvPr/>
        </p:nvSpPr>
        <p:spPr bwMode="auto">
          <a:xfrm>
            <a:off x="1107592" y="3858944"/>
            <a:ext cx="3884562" cy="91422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Obráze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92" y="2364713"/>
            <a:ext cx="4619701" cy="777400"/>
          </a:xfrm>
          <a:prstGeom prst="rect">
            <a:avLst/>
          </a:prstGeom>
        </p:spPr>
      </p:pic>
      <p:graphicFrame>
        <p:nvGraphicFramePr>
          <p:cNvPr id="44" name="Objek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314283"/>
              </p:ext>
            </p:extLst>
          </p:nvPr>
        </p:nvGraphicFramePr>
        <p:xfrm>
          <a:off x="5940000" y="3420000"/>
          <a:ext cx="4680000" cy="36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5" imgW="5536080" imgH="4272480" progId="">
                  <p:embed/>
                </p:oleObj>
              </mc:Choice>
              <mc:Fallback>
                <p:oleObj r:id="rId5" imgW="5536080" imgH="4272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000" y="3420000"/>
                        <a:ext cx="4680000" cy="3611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039101" y="3495676"/>
            <a:ext cx="276224" cy="553102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617697" y="3157122"/>
            <a:ext cx="6976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0.176</a:t>
            </a:r>
            <a:endParaRPr lang="cs-CZ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 flipH="1">
            <a:off x="6645713" y="6087880"/>
            <a:ext cx="107512" cy="40558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2" name="TextovéPole 31"/>
          <p:cNvSpPr txBox="1"/>
          <p:nvPr/>
        </p:nvSpPr>
        <p:spPr bwMode="auto">
          <a:xfrm>
            <a:off x="6529680" y="5749326"/>
            <a:ext cx="9380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9.5×10</a:t>
            </a:r>
            <a:r>
              <a:rPr lang="en-US" sz="1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-7</a:t>
            </a:r>
            <a:endParaRPr lang="cs-CZ" sz="1600" baseline="30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ovéPole 45"/>
          <p:cNvSpPr txBox="1"/>
          <p:nvPr/>
        </p:nvSpPr>
        <p:spPr bwMode="auto">
          <a:xfrm>
            <a:off x="9180000" y="3960000"/>
            <a:ext cx="8194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  <a:p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0.5</a:t>
            </a: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Obrázek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0000" y="5010429"/>
            <a:ext cx="836325" cy="378733"/>
          </a:xfrm>
          <a:prstGeom prst="rect">
            <a:avLst/>
          </a:prstGeom>
        </p:spPr>
      </p:pic>
      <p:pic>
        <p:nvPicPr>
          <p:cNvPr id="43" name="Obrázek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734" y="5312559"/>
            <a:ext cx="876150" cy="398667"/>
          </a:xfrm>
          <a:prstGeom prst="rect">
            <a:avLst/>
          </a:prstGeom>
        </p:spPr>
      </p:pic>
      <p:pic>
        <p:nvPicPr>
          <p:cNvPr id="48" name="Obrázek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007" y="6035767"/>
            <a:ext cx="5217076" cy="588033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653" y="4951566"/>
            <a:ext cx="5400151" cy="9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Poissonovo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Velký počet pokusů, malá pravděpodobnost úspěchu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např. počet událostí v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tém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binu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spektra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limita binomického rozdělení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18" y="1384335"/>
            <a:ext cx="3464775" cy="47840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25" y="3500644"/>
            <a:ext cx="2150550" cy="787367"/>
          </a:xfrm>
          <a:prstGeom prst="rect">
            <a:avLst/>
          </a:prstGeom>
        </p:spPr>
      </p:pic>
      <p:sp>
        <p:nvSpPr>
          <p:cNvPr id="12" name="Obdélník 11"/>
          <p:cNvSpPr/>
          <p:nvPr/>
        </p:nvSpPr>
        <p:spPr bwMode="auto">
          <a:xfrm>
            <a:off x="1113225" y="3483750"/>
            <a:ext cx="2150550" cy="86386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13" y="5052145"/>
            <a:ext cx="3424950" cy="82723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13" y="6037677"/>
            <a:ext cx="4141800" cy="607967"/>
          </a:xfrm>
          <a:prstGeom prst="rect">
            <a:avLst/>
          </a:prstGeom>
        </p:spPr>
      </p:pic>
      <p:graphicFrame>
        <p:nvGraphicFramePr>
          <p:cNvPr id="336" name="Objekt 3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00363"/>
              </p:ext>
            </p:extLst>
          </p:nvPr>
        </p:nvGraphicFramePr>
        <p:xfrm>
          <a:off x="5940000" y="3420000"/>
          <a:ext cx="4680000" cy="360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" r:id="rId7" imgW="5550840" imgH="4272480" progId="">
                  <p:embed/>
                </p:oleObj>
              </mc:Choice>
              <mc:Fallback>
                <p:oleObj r:id="rId7" imgW="5550840" imgH="4272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000" y="3420000"/>
                        <a:ext cx="4680000" cy="360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" name="TextovéPole 336"/>
          <p:cNvSpPr txBox="1"/>
          <p:nvPr/>
        </p:nvSpPr>
        <p:spPr bwMode="auto">
          <a:xfrm>
            <a:off x="9180000" y="3960000"/>
            <a:ext cx="7553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cs-CZ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338" name="Obrázek 3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7293" y="2325320"/>
            <a:ext cx="4739176" cy="8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Binomické </a:t>
            </a:r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Poissonovo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Binomické rozdělení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Poissonovo rozdělení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322213"/>
              </p:ext>
            </p:extLst>
          </p:nvPr>
        </p:nvGraphicFramePr>
        <p:xfrm>
          <a:off x="1800343" y="2340000"/>
          <a:ext cx="7199313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3" imgW="7200000" imgH="4720680" progId="">
                  <p:embed/>
                </p:oleObj>
              </mc:Choice>
              <mc:Fallback>
                <p:oleObj r:id="rId3" imgW="7200000" imgH="4720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0343" y="2340000"/>
                        <a:ext cx="7199313" cy="472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Obráze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893" y="1265081"/>
            <a:ext cx="3225825" cy="6877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943" y="1880398"/>
            <a:ext cx="1712475" cy="707633"/>
          </a:xfrm>
          <a:prstGeom prst="rect">
            <a:avLst/>
          </a:prstGeom>
        </p:spPr>
      </p:pic>
      <p:sp>
        <p:nvSpPr>
          <p:cNvPr id="299" name="TextovéPole 298"/>
          <p:cNvSpPr txBox="1"/>
          <p:nvPr/>
        </p:nvSpPr>
        <p:spPr bwMode="auto">
          <a:xfrm>
            <a:off x="3636000" y="5040000"/>
            <a:ext cx="1476000" cy="61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 = 16, p = 0.0625</a:t>
            </a:r>
          </a:p>
          <a:p>
            <a:pPr>
              <a:lnSpc>
                <a:spcPct val="150000"/>
              </a:lnSpc>
            </a:pPr>
            <a:r>
              <a:rPr lang="cs-CZ" sz="1200" dirty="0" smtClean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cs-CZ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300" name="TextovéPole 299"/>
          <p:cNvSpPr txBox="1"/>
          <p:nvPr/>
        </p:nvSpPr>
        <p:spPr bwMode="auto">
          <a:xfrm>
            <a:off x="7236000" y="5040000"/>
            <a:ext cx="147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 = 50, p = 0.02</a:t>
            </a:r>
          </a:p>
          <a:p>
            <a:pPr>
              <a:lnSpc>
                <a:spcPct val="150000"/>
              </a:lnSpc>
            </a:pPr>
            <a:r>
              <a:rPr lang="cs-CZ" sz="1200" dirty="0" smtClean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cs-CZ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301" name="TextovéPole 300"/>
          <p:cNvSpPr txBox="1"/>
          <p:nvPr/>
        </p:nvSpPr>
        <p:spPr bwMode="auto">
          <a:xfrm>
            <a:off x="3636000" y="2880000"/>
            <a:ext cx="147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 = 2, p = 0.5</a:t>
            </a:r>
          </a:p>
          <a:p>
            <a:pPr>
              <a:lnSpc>
                <a:spcPct val="150000"/>
              </a:lnSpc>
            </a:pPr>
            <a:r>
              <a:rPr lang="cs-CZ" sz="1200" dirty="0" smtClean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cs-CZ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302" name="TextovéPole 301"/>
          <p:cNvSpPr txBox="1"/>
          <p:nvPr/>
        </p:nvSpPr>
        <p:spPr bwMode="auto">
          <a:xfrm>
            <a:off x="7236000" y="2879999"/>
            <a:ext cx="147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 = 4, p = 0.25</a:t>
            </a:r>
          </a:p>
          <a:p>
            <a:pPr>
              <a:lnSpc>
                <a:spcPct val="150000"/>
              </a:lnSpc>
            </a:pPr>
            <a:r>
              <a:rPr lang="cs-CZ" sz="1200" dirty="0" smtClean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cs-CZ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8232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</TotalTime>
  <Words>128</Words>
  <Application>Microsoft Office PowerPoint</Application>
  <PresentationFormat>Vlastní</PresentationFormat>
  <Paragraphs>33</Paragraphs>
  <Slides>3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0</vt:i4>
      </vt:variant>
      <vt:variant>
        <vt:lpstr>Nadpisy snímků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Motiv Office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peta</cp:lastModifiedBy>
  <cp:revision>78</cp:revision>
  <dcterms:created xsi:type="dcterms:W3CDTF">2019-10-02T09:36:21Z</dcterms:created>
  <dcterms:modified xsi:type="dcterms:W3CDTF">2019-11-08T07:26:47Z</dcterms:modified>
</cp:coreProperties>
</file>