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6" r:id="rId2"/>
    <p:sldId id="287" r:id="rId3"/>
    <p:sldId id="288" r:id="rId4"/>
    <p:sldId id="289" r:id="rId5"/>
    <p:sldId id="290" r:id="rId6"/>
    <p:sldId id="291" r:id="rId7"/>
    <p:sldId id="294" r:id="rId8"/>
    <p:sldId id="295" r:id="rId9"/>
  </p:sldIdLst>
  <p:sldSz cx="10799763" cy="719931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3" autoAdjust="0"/>
  </p:normalViewPr>
  <p:slideViewPr>
    <p:cSldViewPr snapToGrid="0">
      <p:cViewPr varScale="1">
        <p:scale>
          <a:sx n="115" d="100"/>
          <a:sy n="115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1410A-D600-45D7-BBBB-715BF3E6F202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9763-09CA-4508-BD53-83503CD3398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268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538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9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499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90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22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7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744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09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22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4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8620-858C-488A-87C0-1E81A4353C07}" type="datetimeFigureOut">
              <a:rPr lang="cs-CZ" smtClean="0"/>
              <a:t>08.11.2019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1BD6-268A-4F74-9634-AEB3B14BF3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8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7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31" y="3039693"/>
            <a:ext cx="3885001" cy="156492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Rovnoměrné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Rovnoměrné rozdělení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náhodná proměnná se vyskytuje všude v intervalu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se stejnou pravděpodobností, mimo tento interval se nevyskytuje nikdy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719998" y="270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5399998" y="2700000"/>
            <a:ext cx="468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02" y="3240257"/>
            <a:ext cx="3768451" cy="109836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auto">
          <a:xfrm>
            <a:off x="1011001" y="3265197"/>
            <a:ext cx="3756871" cy="109835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délník 22"/>
          <p:cNvSpPr/>
          <p:nvPr/>
        </p:nvSpPr>
        <p:spPr bwMode="auto">
          <a:xfrm>
            <a:off x="5682631" y="3058124"/>
            <a:ext cx="3885001" cy="1521550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31204"/>
              </p:ext>
            </p:extLst>
          </p:nvPr>
        </p:nvGraphicFramePr>
        <p:xfrm>
          <a:off x="6480000" y="4680000"/>
          <a:ext cx="3240000" cy="245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5" imgW="5446800" imgH="4132800" progId="">
                  <p:embed/>
                </p:oleObj>
              </mc:Choice>
              <mc:Fallback>
                <p:oleObj r:id="rId5" imgW="5446800" imgH="4132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0000" y="4680000"/>
                        <a:ext cx="3240000" cy="245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314" y="5780775"/>
            <a:ext cx="2641800" cy="94284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001" y="5046693"/>
            <a:ext cx="2292150" cy="6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Gaussovo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Jednorozměrné Gaussovo rozdělení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i="1" dirty="0" smtClean="0">
                <a:latin typeface="Symbol" panose="05050102010706020507" pitchFamily="18" charset="2"/>
                <a:cs typeface="Arial" panose="020B0604020202020204" pitchFamily="34" charset="0"/>
              </a:rPr>
              <a:t>m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i="1" dirty="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i="1" dirty="0" smtClean="0">
                <a:latin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05" y="2494007"/>
            <a:ext cx="4390051" cy="87480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auto">
          <a:xfrm>
            <a:off x="1077504" y="2494008"/>
            <a:ext cx="4390051" cy="874799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61" y="4973027"/>
            <a:ext cx="5633251" cy="89424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39" y="5887061"/>
            <a:ext cx="6371401" cy="855360"/>
          </a:xfrm>
          <a:prstGeom prst="rect">
            <a:avLst/>
          </a:prstGeom>
        </p:spPr>
      </p:pic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781661"/>
              </p:ext>
            </p:extLst>
          </p:nvPr>
        </p:nvGraphicFramePr>
        <p:xfrm>
          <a:off x="6120000" y="1440000"/>
          <a:ext cx="4320000" cy="335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6" imgW="5572440" imgH="4325760" progId="">
                  <p:embed/>
                </p:oleObj>
              </mc:Choice>
              <mc:Fallback>
                <p:oleObj r:id="rId6" imgW="5572440" imgH="4325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0000" y="1440000"/>
                        <a:ext cx="4320000" cy="3353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01" y="3648742"/>
            <a:ext cx="2331000" cy="64152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Gaussovo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Jednorozměrné 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Gaussovo rozdělení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i="1" dirty="0">
                <a:latin typeface="Symbol" panose="05050102010706020507" pitchFamily="18" charset="2"/>
                <a:cs typeface="Arial" panose="020B0604020202020204" pitchFamily="34" charset="0"/>
              </a:rPr>
              <a:t>m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i="1" dirty="0">
                <a:latin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funkce</a:t>
            </a: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246087"/>
              </p:ext>
            </p:extLst>
          </p:nvPr>
        </p:nvGraphicFramePr>
        <p:xfrm>
          <a:off x="6120000" y="1440000"/>
          <a:ext cx="4320000" cy="335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4" imgW="5572440" imgH="4325760" progId="">
                  <p:embed/>
                </p:oleObj>
              </mc:Choice>
              <mc:Fallback>
                <p:oleObj r:id="rId4" imgW="5572440" imgH="4325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0000" y="1440000"/>
                        <a:ext cx="4320000" cy="3353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Obráze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97" y="2516294"/>
            <a:ext cx="4428901" cy="719280"/>
          </a:xfrm>
          <a:prstGeom prst="rect">
            <a:avLst/>
          </a:prstGeom>
        </p:spPr>
      </p:pic>
      <p:sp>
        <p:nvSpPr>
          <p:cNvPr id="16" name="Obdélník 15"/>
          <p:cNvSpPr/>
          <p:nvPr/>
        </p:nvSpPr>
        <p:spPr>
          <a:xfrm>
            <a:off x="6120000" y="4860000"/>
            <a:ext cx="432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výpočet </a:t>
            </a:r>
            <a:r>
              <a:rPr lang="cs-CZ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funkce: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např.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Excel	</a:t>
            </a:r>
            <a:r>
              <a:rPr lang="cs-C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150000"/>
              </a:lnSpc>
            </a:pPr>
            <a:r>
              <a:rPr lang="cs-C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ROOT	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ROOT::</a:t>
            </a:r>
            <a:r>
              <a:rPr lang="cs-C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cs-C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lnSpc>
                <a:spcPct val="150000"/>
              </a:lnSpc>
            </a:pPr>
            <a:r>
              <a:rPr lang="cs-CZ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cs-C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erf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cs-C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534" y="4310474"/>
            <a:ext cx="3108000" cy="74844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559" y="5046207"/>
            <a:ext cx="2758350" cy="69012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517" y="5763531"/>
            <a:ext cx="4001551" cy="884520"/>
          </a:xfrm>
          <a:prstGeom prst="rect">
            <a:avLst/>
          </a:prstGeom>
        </p:spPr>
      </p:pic>
      <p:sp>
        <p:nvSpPr>
          <p:cNvPr id="23" name="Obdélník 22"/>
          <p:cNvSpPr/>
          <p:nvPr/>
        </p:nvSpPr>
        <p:spPr bwMode="auto">
          <a:xfrm>
            <a:off x="1012746" y="5750156"/>
            <a:ext cx="3970259" cy="95544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Standardní Gaussovo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82" y="1986239"/>
            <a:ext cx="3496500" cy="70956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458" y="2977072"/>
            <a:ext cx="1165500" cy="55404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538" y="3623341"/>
            <a:ext cx="2680650" cy="690120"/>
          </a:xfrm>
          <a:prstGeom prst="rect">
            <a:avLst/>
          </a:prstGeo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00508"/>
              </p:ext>
            </p:extLst>
          </p:nvPr>
        </p:nvGraphicFramePr>
        <p:xfrm>
          <a:off x="6120000" y="1440000"/>
          <a:ext cx="4320000" cy="34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6" imgW="5394960" imgH="4321440" progId="">
                  <p:embed/>
                </p:oleObj>
              </mc:Choice>
              <mc:Fallback>
                <p:oleObj r:id="rId6" imgW="5394960" imgH="43214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0000" y="1440000"/>
                        <a:ext cx="4320000" cy="34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Standardní 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Gaussovo rozdělení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i="1" dirty="0">
                <a:latin typeface="Symbol" panose="05050102010706020507" pitchFamily="18" charset="2"/>
                <a:cs typeface="Arial" panose="020B0604020202020204" pitchFamily="34" charset="0"/>
              </a:rPr>
              <a:t>m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i="1" dirty="0">
                <a:latin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 →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0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dirty="0" smtClean="0">
                <a:latin typeface="Symbol" panose="05050102010706020507" pitchFamily="18" charset="2"/>
                <a:cs typeface="Arial" panose="020B0604020202020204" pitchFamily="34" charset="0"/>
              </a:rPr>
              <a:t>1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7356023" y="1845425"/>
            <a:ext cx="2165802" cy="255580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/>
          <p:cNvSpPr/>
          <p:nvPr/>
        </p:nvSpPr>
        <p:spPr>
          <a:xfrm>
            <a:off x="7720724" y="1845426"/>
            <a:ext cx="1436400" cy="255580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8076748" y="1845426"/>
            <a:ext cx="724352" cy="2555803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9" y="4992546"/>
            <a:ext cx="8430451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Gaussovo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719998" y="1440000"/>
            <a:ext cx="936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Normální Gaussovo </a:t>
            </a:r>
            <a:r>
              <a:rPr lang="cs-CZ" b="1" dirty="0">
                <a:latin typeface="Arial" panose="020B0604020202020204" pitchFamily="34" charset="0"/>
                <a:cs typeface="Arial" panose="020B0604020202020204" pitchFamily="34" charset="0"/>
              </a:rPr>
              <a:t>rozdělení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cs-CZ" i="1" dirty="0">
                <a:latin typeface="Symbol" panose="05050102010706020507" pitchFamily="18" charset="2"/>
                <a:cs typeface="Arial" panose="020B0604020202020204" pitchFamily="34" charset="0"/>
              </a:rPr>
              <a:t>m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cs-CZ" i="1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i="1" dirty="0">
                <a:latin typeface="Symbol" panose="05050102010706020507" pitchFamily="18" charset="2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Zápisem výsledku měření ve tvaru 			  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implicitně předpokládáme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, že náhodná proměnná	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má </a:t>
            </a: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normální rozdělení</a:t>
            </a:r>
            <a:endParaRPr lang="en-US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tj.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       .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9" y="4992546"/>
            <a:ext cx="8430451" cy="1798200"/>
          </a:xfrm>
          <a:prstGeom prst="rect">
            <a:avLst/>
          </a:prstGeom>
        </p:spPr>
      </p:pic>
      <p:pic>
        <p:nvPicPr>
          <p:cNvPr id="15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816" y="1934832"/>
            <a:ext cx="2686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449" y="2562638"/>
            <a:ext cx="310800" cy="3402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125" y="2528618"/>
            <a:ext cx="932400" cy="408240"/>
          </a:xfrm>
          <a:prstGeom prst="rect">
            <a:avLst/>
          </a:prstGeom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597" y="2967756"/>
            <a:ext cx="4312351" cy="59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Skupina 43"/>
          <p:cNvGrpSpPr/>
          <p:nvPr/>
        </p:nvGrpSpPr>
        <p:grpSpPr>
          <a:xfrm>
            <a:off x="360000" y="1980000"/>
            <a:ext cx="10080000" cy="2700000"/>
            <a:chOff x="360000" y="1440000"/>
            <a:chExt cx="10080000" cy="2700000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60000" y="1440000"/>
              <a:ext cx="10080000" cy="36000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>
                <a:latin typeface="Arial" charset="0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5400000" y="1800000"/>
              <a:ext cx="0" cy="18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H="1" flipV="1">
              <a:off x="3240000" y="1800000"/>
              <a:ext cx="2160000" cy="180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6" name="Slunce 5"/>
            <p:cNvSpPr>
              <a:spLocks noChangeAspect="1"/>
            </p:cNvSpPr>
            <p:nvPr/>
          </p:nvSpPr>
          <p:spPr>
            <a:xfrm>
              <a:off x="5218574" y="3420000"/>
              <a:ext cx="360000" cy="360000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360000" y="1800000"/>
              <a:ext cx="1008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" name="Oblouk 8"/>
            <p:cNvSpPr>
              <a:spLocks noChangeAspect="1"/>
            </p:cNvSpPr>
            <p:nvPr/>
          </p:nvSpPr>
          <p:spPr>
            <a:xfrm flipH="1">
              <a:off x="4860000" y="3060000"/>
              <a:ext cx="1080000" cy="1080000"/>
            </a:xfrm>
            <a:prstGeom prst="arc">
              <a:avLst>
                <a:gd name="adj1" fmla="val 16200000"/>
                <a:gd name="adj2" fmla="val 1921676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pic>
        <p:nvPicPr>
          <p:cNvPr id="11" name="Obráze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1" y="2561366"/>
            <a:ext cx="1631700" cy="602640"/>
          </a:xfrm>
          <a:prstGeom prst="rect">
            <a:avLst/>
          </a:prstGeom>
        </p:spPr>
      </p:pic>
      <p:pic>
        <p:nvPicPr>
          <p:cNvPr id="35" name="Obrázek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3" y="3254708"/>
            <a:ext cx="1787100" cy="709560"/>
          </a:xfrm>
          <a:prstGeom prst="rect">
            <a:avLst/>
          </a:prstGeom>
        </p:spPr>
      </p:pic>
      <p:pic>
        <p:nvPicPr>
          <p:cNvPr id="36" name="Obrázek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86" y="4624663"/>
            <a:ext cx="1359750" cy="826200"/>
          </a:xfrm>
          <a:prstGeom prst="rect">
            <a:avLst/>
          </a:prstGeom>
        </p:spPr>
      </p:pic>
      <p:pic>
        <p:nvPicPr>
          <p:cNvPr id="39" name="Obrázek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792" y="2696989"/>
            <a:ext cx="1126650" cy="369360"/>
          </a:xfrm>
          <a:prstGeom prst="rect">
            <a:avLst/>
          </a:prstGeom>
        </p:spPr>
      </p:pic>
      <p:pic>
        <p:nvPicPr>
          <p:cNvPr id="40" name="Obrázek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000" y="3321212"/>
            <a:ext cx="1554000" cy="554040"/>
          </a:xfrm>
          <a:prstGeom prst="rect">
            <a:avLst/>
          </a:prstGeom>
        </p:spPr>
      </p:pic>
      <p:pic>
        <p:nvPicPr>
          <p:cNvPr id="41" name="Obrázek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573" y="4039084"/>
            <a:ext cx="2758350" cy="573480"/>
          </a:xfrm>
          <a:prstGeom prst="rect">
            <a:avLst/>
          </a:prstGeom>
        </p:spPr>
      </p:pic>
      <p:pic>
        <p:nvPicPr>
          <p:cNvPr id="42" name="Obrázek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2471" y="4565598"/>
            <a:ext cx="2641800" cy="894240"/>
          </a:xfrm>
          <a:prstGeom prst="rect">
            <a:avLst/>
          </a:prstGeom>
        </p:spPr>
      </p:pic>
      <p:pic>
        <p:nvPicPr>
          <p:cNvPr id="43" name="Obrázek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4920" y="5767393"/>
            <a:ext cx="2097900" cy="738720"/>
          </a:xfrm>
          <a:prstGeom prst="rect">
            <a:avLst/>
          </a:prstGeom>
        </p:spPr>
      </p:pic>
      <p:sp>
        <p:nvSpPr>
          <p:cNvPr id="45" name="TextovéPole 44"/>
          <p:cNvSpPr txBox="1"/>
          <p:nvPr/>
        </p:nvSpPr>
        <p:spPr bwMode="auto">
          <a:xfrm>
            <a:off x="719998" y="1440000"/>
            <a:ext cx="97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Jaká je hustota pravděpodobnosti počtu fotonů dopadajících na stínítko ve vzdálenosti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6" name="Obdélník 45"/>
          <p:cNvSpPr/>
          <p:nvPr/>
        </p:nvSpPr>
        <p:spPr bwMode="auto">
          <a:xfrm>
            <a:off x="6074036" y="5685905"/>
            <a:ext cx="2190348" cy="92271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hustota pravděpodobnosti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(Lorentzovo) rozdělení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Breit-Wignerovo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rozdělení (</a:t>
            </a:r>
            <a:r>
              <a:rPr lang="cs-CZ" i="1" dirty="0">
                <a:latin typeface="Symbol" panose="05050102010706020507" pitchFamily="18" charset="2"/>
                <a:cs typeface="Arial" panose="020B0604020202020204" pitchFamily="34" charset="0"/>
              </a:rPr>
              <a:t>g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cs-CZ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očekávaná hodnota a rozptyl nedefinovány!!!</a:t>
            </a:r>
          </a:p>
          <a:p>
            <a:pPr lvl="1"/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→ použijeme např. medián </a:t>
            </a:r>
            <a:r>
              <a:rPr lang="cs-CZ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cs-CZ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a pološířka </a:t>
            </a:r>
            <a:r>
              <a:rPr lang="cs-CZ" i="1" dirty="0" smtClean="0">
                <a:latin typeface="Symbol" panose="05050102010706020507" pitchFamily="18" charset="2"/>
                <a:cs typeface="Arial" panose="020B0604020202020204" pitchFamily="34" charset="0"/>
              </a:rPr>
              <a:t>g</a:t>
            </a:r>
            <a:endParaRPr lang="cs-CZ" i="1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42" y="3065091"/>
            <a:ext cx="3651900" cy="797040"/>
          </a:xfrm>
          <a:prstGeom prst="rect">
            <a:avLst/>
          </a:prstGeom>
        </p:spPr>
      </p:pic>
      <p:sp>
        <p:nvSpPr>
          <p:cNvPr id="24" name="Obdélník 23"/>
          <p:cNvSpPr/>
          <p:nvPr/>
        </p:nvSpPr>
        <p:spPr bwMode="auto">
          <a:xfrm>
            <a:off x="1213342" y="3004230"/>
            <a:ext cx="3651900" cy="93014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038" y="4739503"/>
            <a:ext cx="3729600" cy="83592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 bwMode="auto">
          <a:xfrm>
            <a:off x="1213342" y="4664575"/>
            <a:ext cx="3854295" cy="930144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41438"/>
              </p:ext>
            </p:extLst>
          </p:nvPr>
        </p:nvGraphicFramePr>
        <p:xfrm>
          <a:off x="6120000" y="1440000"/>
          <a:ext cx="4320000" cy="34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r:id="rId5" imgW="5400000" imgH="4325760" progId="">
                  <p:embed/>
                </p:oleObj>
              </mc:Choice>
              <mc:Fallback>
                <p:oleObj r:id="rId5" imgW="5400000" imgH="4325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000" y="1440000"/>
                        <a:ext cx="4320000" cy="34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9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9" y="3026429"/>
            <a:ext cx="4662001" cy="855360"/>
          </a:xfrm>
          <a:prstGeom prst="rect">
            <a:avLst/>
          </a:prstGeom>
        </p:spPr>
      </p:pic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180000" y="180000"/>
            <a:ext cx="10440000" cy="720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lIns="360000" anchor="ctr"/>
          <a:lstStyle/>
          <a:p>
            <a:r>
              <a:rPr lang="cs-CZ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</a:t>
            </a:r>
            <a:endParaRPr lang="en-US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ovéPole 44"/>
          <p:cNvSpPr txBox="1"/>
          <p:nvPr/>
        </p:nvSpPr>
        <p:spPr bwMode="auto">
          <a:xfrm>
            <a:off x="719998" y="1440000"/>
            <a:ext cx="9360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cs-CZ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b="1" dirty="0" smtClean="0">
                <a:latin typeface="Arial" panose="020B0604020202020204" pitchFamily="34" charset="0"/>
                <a:cs typeface="Arial" panose="020B0604020202020204" pitchFamily="34" charset="0"/>
              </a:rPr>
              <a:t> rozdělení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distribuční funkce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cs-CZ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Cauchyho</a:t>
            </a:r>
            <a:r>
              <a:rPr lang="cs-CZ" dirty="0" smtClean="0">
                <a:latin typeface="Arial" panose="020B0604020202020204" pitchFamily="34" charset="0"/>
                <a:cs typeface="Arial" panose="020B0604020202020204" pitchFamily="34" charset="0"/>
              </a:rPr>
              <a:t> (Lorentzovo) rozdělení</a:t>
            </a:r>
          </a:p>
        </p:txBody>
      </p:sp>
      <p:sp>
        <p:nvSpPr>
          <p:cNvPr id="24" name="Obdélník 23"/>
          <p:cNvSpPr/>
          <p:nvPr/>
        </p:nvSpPr>
        <p:spPr bwMode="auto">
          <a:xfrm>
            <a:off x="1205029" y="3004230"/>
            <a:ext cx="4662001" cy="909938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cs-CZ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74537"/>
              </p:ext>
            </p:extLst>
          </p:nvPr>
        </p:nvGraphicFramePr>
        <p:xfrm>
          <a:off x="6120000" y="1440000"/>
          <a:ext cx="4320000" cy="346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4" imgW="5400000" imgH="4325760" progId="">
                  <p:embed/>
                </p:oleObj>
              </mc:Choice>
              <mc:Fallback>
                <p:oleObj r:id="rId4" imgW="5400000" imgH="4325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20000" y="1440000"/>
                        <a:ext cx="4320000" cy="3460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90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lnSpc>
            <a:spcPct val="15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 marL="285750" indent="-285750">
          <a:buFont typeface="Arial" panose="020B0604020202020204" pitchFamily="34" charset="0"/>
          <a:buChar char="•"/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170</Words>
  <Application>Microsoft Office PowerPoint</Application>
  <PresentationFormat>Vlastní</PresentationFormat>
  <Paragraphs>62</Paragraphs>
  <Slides>8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0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peta</dc:creator>
  <cp:lastModifiedBy>peta</cp:lastModifiedBy>
  <cp:revision>98</cp:revision>
  <dcterms:created xsi:type="dcterms:W3CDTF">2019-10-02T09:36:21Z</dcterms:created>
  <dcterms:modified xsi:type="dcterms:W3CDTF">2019-11-08T07:37:23Z</dcterms:modified>
</cp:coreProperties>
</file>