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7" r:id="rId10"/>
    <p:sldId id="306" r:id="rId11"/>
    <p:sldId id="309" r:id="rId12"/>
    <p:sldId id="308" r:id="rId13"/>
    <p:sldId id="310" r:id="rId14"/>
    <p:sldId id="311" r:id="rId15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04" d="100"/>
          <a:sy n="104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58.emf"/><Relationship Id="rId7" Type="http://schemas.openxmlformats.org/officeDocument/2006/relationships/image" Target="../media/image64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image" Target="../media/image67.emf"/><Relationship Id="rId4" Type="http://schemas.openxmlformats.org/officeDocument/2006/relationships/image" Target="../media/image59.emf"/><Relationship Id="rId9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59.emf"/><Relationship Id="rId7" Type="http://schemas.openxmlformats.org/officeDocument/2006/relationships/image" Target="../media/image80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11" Type="http://schemas.openxmlformats.org/officeDocument/2006/relationships/image" Target="../media/image27.emf"/><Relationship Id="rId5" Type="http://schemas.openxmlformats.org/officeDocument/2006/relationships/image" Target="../media/image23.emf"/><Relationship Id="rId10" Type="http://schemas.openxmlformats.org/officeDocument/2006/relationships/image" Target="../media/image26.emf"/><Relationship Id="rId4" Type="http://schemas.openxmlformats.org/officeDocument/2006/relationships/image" Target="../media/image22.emf"/><Relationship Id="rId9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2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38.emf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11" Type="http://schemas.openxmlformats.org/officeDocument/2006/relationships/image" Target="../media/image33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33.emf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11" Type="http://schemas.openxmlformats.org/officeDocument/2006/relationships/image" Target="../media/image48.emf"/><Relationship Id="rId5" Type="http://schemas.openxmlformats.org/officeDocument/2006/relationships/image" Target="../media/image43.emf"/><Relationship Id="rId10" Type="http://schemas.openxmlformats.org/officeDocument/2006/relationships/image" Target="../media/image47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5" Type="http://schemas.openxmlformats.org/officeDocument/2006/relationships/image" Target="../media/image14.emf"/><Relationship Id="rId10" Type="http://schemas.openxmlformats.org/officeDocument/2006/relationships/image" Target="../media/image51.emf"/><Relationship Id="rId4" Type="http://schemas.openxmlformats.org/officeDocument/2006/relationships/image" Target="../media/image49.emf"/><Relationship Id="rId9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29.emf"/><Relationship Id="rId3" Type="http://schemas.openxmlformats.org/officeDocument/2006/relationships/image" Target="../media/image21.emf"/><Relationship Id="rId7" Type="http://schemas.openxmlformats.org/officeDocument/2006/relationships/image" Target="../media/image27.emf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3.emf"/><Relationship Id="rId10" Type="http://schemas.openxmlformats.org/officeDocument/2006/relationships/image" Target="../media/image56.emf"/><Relationship Id="rId4" Type="http://schemas.openxmlformats.org/officeDocument/2006/relationships/image" Target="../media/image22.emf"/><Relationship Id="rId9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náhodné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naměříme hodnoty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cs-CZ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a 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cs-CZ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vypočítáme odhad korelace			     s chybou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korelace statisticky významná?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použijeme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testovací statistiku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známá hustota pravděpodobnosti 	a distribuční funkce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transformace 	(testovací proměnná)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	(předpoklad nulové korelace proměnných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hladina signifikance	    (typicky 5 % nebo 1 %)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pro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      odmítneme hypotézu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55" y="2328899"/>
            <a:ext cx="2469150" cy="7475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47" y="2369496"/>
            <a:ext cx="1473525" cy="6976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20" y="3852502"/>
            <a:ext cx="1035450" cy="488367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870" y="4488092"/>
            <a:ext cx="477900" cy="318933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3128" y="5042327"/>
            <a:ext cx="716850" cy="328900"/>
          </a:xfrm>
          <a:prstGeom prst="rect">
            <a:avLst/>
          </a:prstGeom>
        </p:spPr>
      </p:pic>
      <p:pic>
        <p:nvPicPr>
          <p:cNvPr id="26" name="Obrázek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492" y="5592294"/>
            <a:ext cx="398250" cy="318933"/>
          </a:xfrm>
          <a:prstGeom prst="rect">
            <a:avLst/>
          </a:prstGeom>
        </p:spPr>
      </p:pic>
      <p:pic>
        <p:nvPicPr>
          <p:cNvPr id="27" name="Obráze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878" y="4451015"/>
            <a:ext cx="477900" cy="388700"/>
          </a:xfrm>
          <a:prstGeom prst="rect">
            <a:avLst/>
          </a:prstGeom>
        </p:spPr>
      </p:pic>
      <p:pic>
        <p:nvPicPr>
          <p:cNvPr id="28" name="Obrázek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5869" y="6132294"/>
            <a:ext cx="398250" cy="348833"/>
          </a:xfrm>
          <a:prstGeom prst="rect">
            <a:avLst/>
          </a:prstGeom>
        </p:spPr>
      </p:pic>
      <p:pic>
        <p:nvPicPr>
          <p:cNvPr id="30" name="Obrázek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7053" y="6083921"/>
            <a:ext cx="836325" cy="408633"/>
          </a:xfrm>
          <a:prstGeom prst="rect">
            <a:avLst/>
          </a:prstGeom>
        </p:spPr>
      </p:pic>
      <p:pic>
        <p:nvPicPr>
          <p:cNvPr id="32" name="Obrázek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1015" y="6134486"/>
            <a:ext cx="398250" cy="318933"/>
          </a:xfrm>
          <a:prstGeom prst="rect">
            <a:avLst/>
          </a:prstGeom>
        </p:spPr>
      </p:pic>
      <p:pic>
        <p:nvPicPr>
          <p:cNvPr id="31" name="Obrázek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8124" y="6549078"/>
            <a:ext cx="3305475" cy="5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Přenos chyb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náhodné proměnné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výsledná veličina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Taylorův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rozvoj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rozptyl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83" y="1449236"/>
            <a:ext cx="1911600" cy="3787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32" y="1437476"/>
            <a:ext cx="1115100" cy="3787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701" y="1458472"/>
            <a:ext cx="1792125" cy="3887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63" y="1998000"/>
            <a:ext cx="517725" cy="368767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228" y="2382718"/>
            <a:ext cx="3663900" cy="7475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170" y="3357844"/>
            <a:ext cx="3504600" cy="428567"/>
          </a:xfrm>
          <a:prstGeom prst="rect">
            <a:avLst/>
          </a:prstGeom>
        </p:spPr>
      </p:pic>
      <p:pic>
        <p:nvPicPr>
          <p:cNvPr id="34" name="Obrázek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279" y="4060217"/>
            <a:ext cx="8801326" cy="80730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6520" y="5643043"/>
            <a:ext cx="5535676" cy="97673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995" y="4885052"/>
            <a:ext cx="5575501" cy="777400"/>
          </a:xfrm>
          <a:prstGeom prst="rect">
            <a:avLst/>
          </a:prstGeom>
        </p:spPr>
      </p:pic>
      <p:sp>
        <p:nvSpPr>
          <p:cNvPr id="35" name="Obdélník 34"/>
          <p:cNvSpPr/>
          <p:nvPr/>
        </p:nvSpPr>
        <p:spPr bwMode="auto">
          <a:xfrm>
            <a:off x="3586520" y="5643042"/>
            <a:ext cx="5535675" cy="97673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Obrázek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0769" y="1908169"/>
            <a:ext cx="1712475" cy="4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Přenos chyb – nezávislé náhodné proměnné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náhodné proměnné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výsledná veličina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 proměnné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rozptyl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83" y="1449236"/>
            <a:ext cx="1911600" cy="3787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32" y="1437476"/>
            <a:ext cx="1115100" cy="3787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701" y="1458472"/>
            <a:ext cx="1792125" cy="3887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63" y="1998000"/>
            <a:ext cx="517725" cy="368767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5756" y="2360055"/>
            <a:ext cx="2986875" cy="787367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591" y="3512364"/>
            <a:ext cx="2031075" cy="607967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050" y="4146156"/>
            <a:ext cx="3823200" cy="1016600"/>
          </a:xfrm>
          <a:prstGeom prst="rect">
            <a:avLst/>
          </a:prstGeom>
        </p:spPr>
      </p:pic>
      <p:sp>
        <p:nvSpPr>
          <p:cNvPr id="35" name="Obdélník 34"/>
          <p:cNvSpPr/>
          <p:nvPr/>
        </p:nvSpPr>
        <p:spPr bwMode="auto">
          <a:xfrm>
            <a:off x="719999" y="3512365"/>
            <a:ext cx="6656252" cy="165039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769" y="1908169"/>
            <a:ext cx="1712475" cy="4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Přenos chyb – součet náhodných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náhodné proměnné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výsledná veličina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 proměnné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rozptyl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závislé proměnné</a:t>
            </a:r>
          </a:p>
          <a:p>
            <a:pPr marL="342900" indent="-342900">
              <a:buFont typeface="+mj-lt"/>
              <a:buAutoNum type="arabicPeriod" startAt="2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rozptyl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32" y="1459933"/>
            <a:ext cx="1314225" cy="35880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49" y="2014419"/>
            <a:ext cx="1593000" cy="378733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266" y="1439269"/>
            <a:ext cx="1314225" cy="408633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309" y="1444958"/>
            <a:ext cx="1354050" cy="398667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732" y="3236969"/>
            <a:ext cx="2389500" cy="588033"/>
          </a:xfrm>
          <a:prstGeom prst="rect">
            <a:avLst/>
          </a:prstGeom>
        </p:spPr>
      </p:pic>
      <p:pic>
        <p:nvPicPr>
          <p:cNvPr id="26" name="Obrázek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732" y="5153517"/>
            <a:ext cx="2389500" cy="588033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1249" y="3851119"/>
            <a:ext cx="4261276" cy="458467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4496" y="5713842"/>
            <a:ext cx="4858651" cy="12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Přenos chyb –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aritmetický průměr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náhodné proměnné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výsledná veličina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 proměnné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rozptyl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všechny      stejné:		⇒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⇒ chyba aritmetického průměru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83" y="1449236"/>
            <a:ext cx="1911600" cy="378733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30" y="1457880"/>
            <a:ext cx="1792125" cy="38870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865" y="1461082"/>
            <a:ext cx="1792125" cy="368767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440" y="1841282"/>
            <a:ext cx="1354050" cy="7674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676" y="3956039"/>
            <a:ext cx="3942675" cy="9269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148" y="3118455"/>
            <a:ext cx="2070900" cy="91693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6600" y="5301771"/>
            <a:ext cx="756675" cy="3289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5476" y="5355857"/>
            <a:ext cx="278775" cy="23920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0468" y="5114708"/>
            <a:ext cx="1234575" cy="667767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5511" y="5881381"/>
            <a:ext cx="1354050" cy="857133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 bwMode="auto">
          <a:xfrm>
            <a:off x="4343275" y="5898112"/>
            <a:ext cx="4846286" cy="84040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Přenos chyb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 náhodné proměnné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součet / rozdíl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součin/podíl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mocnina</a:t>
            </a:r>
            <a:endParaRPr lang="cs-CZ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89" y="2245776"/>
            <a:ext cx="1154925" cy="3986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78" y="2716590"/>
            <a:ext cx="1115100" cy="4784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106" y="3620922"/>
            <a:ext cx="955800" cy="4186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42" y="4086782"/>
            <a:ext cx="796500" cy="558133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156" y="2389465"/>
            <a:ext cx="1951425" cy="6578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325" y="3699384"/>
            <a:ext cx="2110725" cy="827233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5342" y="5257957"/>
            <a:ext cx="796500" cy="408633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619" y="5083539"/>
            <a:ext cx="1393875" cy="757467"/>
          </a:xfrm>
          <a:prstGeom prst="rect">
            <a:avLst/>
          </a:prstGeom>
        </p:spPr>
      </p:pic>
      <p:sp>
        <p:nvSpPr>
          <p:cNvPr id="25" name="Obdélník 24"/>
          <p:cNvSpPr/>
          <p:nvPr/>
        </p:nvSpPr>
        <p:spPr bwMode="auto">
          <a:xfrm>
            <a:off x="6292325" y="2389466"/>
            <a:ext cx="2110725" cy="65779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délník 25"/>
          <p:cNvSpPr/>
          <p:nvPr/>
        </p:nvSpPr>
        <p:spPr bwMode="auto">
          <a:xfrm>
            <a:off x="6292325" y="3699384"/>
            <a:ext cx="2110725" cy="82723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délník 26"/>
          <p:cNvSpPr/>
          <p:nvPr/>
        </p:nvSpPr>
        <p:spPr bwMode="auto">
          <a:xfrm>
            <a:off x="6292325" y="5083540"/>
            <a:ext cx="1366169" cy="757466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 –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Fisherova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transformace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Fisherova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transformace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transformace 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Pokud platí nulová hypotéza, má proměnná     normální rozdělení	           ,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kde očekávaná hodnota	 a standardní odchylka 		   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testovací proměnná 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Pokud platí nulová hypotéza, má proměnná    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normální rozdělení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.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hladina signifikance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676" y="1827777"/>
            <a:ext cx="1513350" cy="677733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67" y="2544025"/>
            <a:ext cx="836325" cy="3588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596" y="4429482"/>
            <a:ext cx="836325" cy="4086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99" y="4537653"/>
            <a:ext cx="199125" cy="22923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986" y="2593907"/>
            <a:ext cx="238950" cy="25913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7087" y="3112242"/>
            <a:ext cx="716850" cy="348833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2347" y="2952774"/>
            <a:ext cx="1553175" cy="667767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1152" y="3881206"/>
            <a:ext cx="716850" cy="528233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3645677" y="1818541"/>
            <a:ext cx="1513350" cy="7162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Obrázek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0260" y="5260420"/>
            <a:ext cx="836325" cy="4086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2436" y="5911355"/>
            <a:ext cx="6679726" cy="907733"/>
          </a:xfrm>
          <a:prstGeom prst="rect">
            <a:avLst/>
          </a:prstGeom>
        </p:spPr>
      </p:pic>
      <p:sp>
        <p:nvSpPr>
          <p:cNvPr id="34" name="Obdélník 33"/>
          <p:cNvSpPr/>
          <p:nvPr/>
        </p:nvSpPr>
        <p:spPr bwMode="auto">
          <a:xfrm>
            <a:off x="3457800" y="5808660"/>
            <a:ext cx="6694362" cy="11362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 –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Fisherova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transformace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Fisherova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transformace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Příklad:	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39,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proměnné </a:t>
            </a:r>
            <a:r>
              <a:rPr lang="cs-CZ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závislé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proměnné </a:t>
            </a:r>
            <a:r>
              <a:rPr lang="cs-CZ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cs-CZ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</a:t>
            </a:r>
          </a:p>
          <a:p>
            <a:pPr lvl="1"/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40" y="2501842"/>
            <a:ext cx="1632825" cy="4584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358" y="2986583"/>
            <a:ext cx="1752300" cy="458467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625" y="2548780"/>
            <a:ext cx="1433700" cy="428567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625" y="3041689"/>
            <a:ext cx="1393875" cy="378733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744" y="3506171"/>
            <a:ext cx="1354050" cy="408633"/>
          </a:xfrm>
          <a:prstGeom prst="rect">
            <a:avLst/>
          </a:prstGeom>
        </p:spPr>
      </p:pic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158513"/>
              </p:ext>
            </p:extLst>
          </p:nvPr>
        </p:nvGraphicFramePr>
        <p:xfrm>
          <a:off x="2520000" y="3960000"/>
          <a:ext cx="3600000" cy="288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8" imgW="5394960" imgH="4321440" progId="">
                  <p:embed/>
                </p:oleObj>
              </mc:Choice>
              <mc:Fallback>
                <p:oleObj r:id="rId8" imgW="5394960" imgH="4321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0000" y="3960000"/>
                        <a:ext cx="3600000" cy="2883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Obrázek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8945" y="3033122"/>
            <a:ext cx="1154925" cy="408633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8944" y="3524250"/>
            <a:ext cx="1154925" cy="378733"/>
          </a:xfrm>
          <a:prstGeom prst="rect">
            <a:avLst/>
          </a:prstGeom>
        </p:spPr>
      </p:pic>
      <p:sp>
        <p:nvSpPr>
          <p:cNvPr id="35" name="Obdélník 34"/>
          <p:cNvSpPr/>
          <p:nvPr/>
        </p:nvSpPr>
        <p:spPr>
          <a:xfrm>
            <a:off x="4536000" y="4284000"/>
            <a:ext cx="1206000" cy="2142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délník 35"/>
          <p:cNvSpPr/>
          <p:nvPr/>
        </p:nvSpPr>
        <p:spPr>
          <a:xfrm>
            <a:off x="4626000" y="4284000"/>
            <a:ext cx="1116000" cy="2142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742000" y="4284000"/>
            <a:ext cx="198000" cy="2142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Obrázek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4011" y="2488715"/>
            <a:ext cx="1632825" cy="518267"/>
          </a:xfrm>
          <a:prstGeom prst="rect">
            <a:avLst/>
          </a:prstGeom>
        </p:spPr>
      </p:pic>
      <p:sp>
        <p:nvSpPr>
          <p:cNvPr id="19" name="Obdélník 18"/>
          <p:cNvSpPr/>
          <p:nvPr/>
        </p:nvSpPr>
        <p:spPr>
          <a:xfrm>
            <a:off x="2988000" y="4284000"/>
            <a:ext cx="198000" cy="2142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délník 23"/>
          <p:cNvSpPr/>
          <p:nvPr/>
        </p:nvSpPr>
        <p:spPr>
          <a:xfrm>
            <a:off x="3186000" y="4282040"/>
            <a:ext cx="1206000" cy="2142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3167999" y="4284000"/>
            <a:ext cx="1116000" cy="2142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Obrázek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03508" y="3529547"/>
            <a:ext cx="1739100" cy="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10008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transformace 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Pokud platí nulová hypotéza, má proměnná    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stupni volnosti. 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rozdělení s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stupni volnosti</a:t>
            </a: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William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Sealy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Gosset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(„student“)</a:t>
            </a: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statistika na malém počtu vzorků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63" y="2885892"/>
            <a:ext cx="199125" cy="2292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73" y="1674726"/>
            <a:ext cx="1593000" cy="887033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3686673" y="1702434"/>
            <a:ext cx="1593000" cy="85932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41" y="3724327"/>
            <a:ext cx="238950" cy="2093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717" y="2861705"/>
            <a:ext cx="637200" cy="259133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788" y="3345593"/>
            <a:ext cx="4340926" cy="966767"/>
          </a:xfrm>
          <a:prstGeom prst="rect">
            <a:avLst/>
          </a:prstGeom>
        </p:spPr>
      </p:pic>
      <p:sp>
        <p:nvSpPr>
          <p:cNvPr id="34" name="Obdélník 33"/>
          <p:cNvSpPr/>
          <p:nvPr/>
        </p:nvSpPr>
        <p:spPr bwMode="auto">
          <a:xfrm>
            <a:off x="5942788" y="3278903"/>
            <a:ext cx="4263394" cy="103345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6" name="Picture 4" descr="https://upload.wikimedia.org/wikipedia/commons/6/65/William_Gosset_plaque_in_Guinness_storehouse_tour%2C_Irela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4680000"/>
            <a:ext cx="2160000" cy="22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véPole 26"/>
          <p:cNvSpPr txBox="1"/>
          <p:nvPr/>
        </p:nvSpPr>
        <p:spPr bwMode="auto">
          <a:xfrm>
            <a:off x="719998" y="1440000"/>
            <a:ext cx="10008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     stupni volnosti</a:t>
            </a: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gama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funkce</a:t>
            </a: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ROOT::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tgamma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3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Excel:	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EXP(GAMMALN(x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602446"/>
              </p:ext>
            </p:extLst>
          </p:nvPr>
        </p:nvGraphicFramePr>
        <p:xfrm>
          <a:off x="6300000" y="2520000"/>
          <a:ext cx="4320000" cy="337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3" imgW="5508360" imgH="4296600" progId="">
                  <p:embed/>
                </p:oleObj>
              </mc:Choice>
              <mc:Fallback>
                <p:oleObj r:id="rId3" imgW="5508360" imgH="4296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000" y="2520000"/>
                        <a:ext cx="4320000" cy="3370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Obráze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169" y="4685907"/>
            <a:ext cx="1792125" cy="358800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500" y="4114975"/>
            <a:ext cx="756675" cy="398667"/>
          </a:xfrm>
          <a:prstGeom prst="rect">
            <a:avLst/>
          </a:prstGeom>
        </p:spPr>
      </p:pic>
      <p:pic>
        <p:nvPicPr>
          <p:cNvPr id="26" name="Obrázek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151" y="4667432"/>
            <a:ext cx="756675" cy="378733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1892" y="4099944"/>
            <a:ext cx="1593000" cy="4186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Obráze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670" y="2089308"/>
            <a:ext cx="2270025" cy="777400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7471" y="2323705"/>
            <a:ext cx="677025" cy="299000"/>
          </a:xfrm>
          <a:prstGeom prst="rect">
            <a:avLst/>
          </a:prstGeom>
        </p:spPr>
      </p:pic>
      <p:pic>
        <p:nvPicPr>
          <p:cNvPr id="30" name="Obrázek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8650" y="1124326"/>
            <a:ext cx="4340926" cy="966767"/>
          </a:xfrm>
          <a:prstGeom prst="rect">
            <a:avLst/>
          </a:prstGeom>
        </p:spPr>
      </p:pic>
      <p:pic>
        <p:nvPicPr>
          <p:cNvPr id="31" name="Obrázek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7859" y="1530767"/>
            <a:ext cx="238950" cy="2093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712" y="3246032"/>
            <a:ext cx="1473525" cy="7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véPole 44"/>
          <p:cNvSpPr txBox="1"/>
          <p:nvPr/>
        </p:nvSpPr>
        <p:spPr bwMode="auto">
          <a:xfrm>
            <a:off x="719998" y="1440000"/>
            <a:ext cx="10008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     stupni volnosti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Python:	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t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t.pdf(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x,nu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ROOT:	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ROOT::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tdistribution_pdf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x,nu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50" y="1124326"/>
            <a:ext cx="4340926" cy="966767"/>
          </a:xfrm>
          <a:prstGeom prst="rect">
            <a:avLst/>
          </a:prstGeom>
        </p:spPr>
      </p:pic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68143"/>
              </p:ext>
            </p:extLst>
          </p:nvPr>
        </p:nvGraphicFramePr>
        <p:xfrm>
          <a:off x="1080000" y="3240000"/>
          <a:ext cx="4320000" cy="333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4" imgW="5560200" imgH="4296600" progId="">
                  <p:embed/>
                </p:oleObj>
              </mc:Choice>
              <mc:Fallback>
                <p:oleObj r:id="rId4" imgW="5560200" imgH="4296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0000" y="3240000"/>
                        <a:ext cx="4320000" cy="333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Obráze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7859" y="1530767"/>
            <a:ext cx="238950" cy="2093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377" y="3668648"/>
            <a:ext cx="2270025" cy="637867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197" y="4364560"/>
            <a:ext cx="3345300" cy="647833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1377" y="5264526"/>
            <a:ext cx="1433700" cy="49833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1377" y="5762859"/>
            <a:ext cx="1991250" cy="7176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1402" y="5862780"/>
            <a:ext cx="756675" cy="498333"/>
          </a:xfrm>
          <a:prstGeom prst="rect">
            <a:avLst/>
          </a:prstGeom>
        </p:spPr>
      </p:pic>
      <p:sp>
        <p:nvSpPr>
          <p:cNvPr id="34" name="Obdélník 33"/>
          <p:cNvSpPr/>
          <p:nvPr/>
        </p:nvSpPr>
        <p:spPr bwMode="auto">
          <a:xfrm>
            <a:off x="6075197" y="5218345"/>
            <a:ext cx="3072879" cy="131477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véPole 44"/>
          <p:cNvSpPr txBox="1"/>
          <p:nvPr/>
        </p:nvSpPr>
        <p:spPr bwMode="auto">
          <a:xfrm>
            <a:off x="719998" y="1440000"/>
            <a:ext cx="10008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transformace 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Pokud platí nulová hypotéza, má proměnná    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stupni volnosti. 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hladina signifikance 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konfidenční interval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43123"/>
              </p:ext>
            </p:extLst>
          </p:nvPr>
        </p:nvGraphicFramePr>
        <p:xfrm>
          <a:off x="6480000" y="3240000"/>
          <a:ext cx="3600000" cy="284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r:id="rId3" imgW="5427000" imgH="4293000" progId="">
                  <p:embed/>
                </p:oleObj>
              </mc:Choice>
              <mc:Fallback>
                <p:oleObj r:id="rId3" imgW="5427000" imgH="429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0000" y="3240000"/>
                        <a:ext cx="3600000" cy="284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bdélník 16"/>
          <p:cNvSpPr/>
          <p:nvPr/>
        </p:nvSpPr>
        <p:spPr>
          <a:xfrm>
            <a:off x="7920000" y="3564000"/>
            <a:ext cx="1008000" cy="2124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8928000" y="3564000"/>
            <a:ext cx="972000" cy="2124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663" y="2885892"/>
            <a:ext cx="199125" cy="2292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673" y="1674726"/>
            <a:ext cx="1593000" cy="887033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3686673" y="1702434"/>
            <a:ext cx="1593000" cy="85932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717" y="2861705"/>
            <a:ext cx="637200" cy="259133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200" y="3607113"/>
            <a:ext cx="836325" cy="408633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5312" y="5732961"/>
            <a:ext cx="2628450" cy="528233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 bwMode="auto">
          <a:xfrm>
            <a:off x="3865724" y="4835255"/>
            <a:ext cx="23262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  <a:p>
            <a:pPr algn="ctr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studentova rozdělení</a:t>
            </a:r>
          </a:p>
        </p:txBody>
      </p:sp>
      <p:sp>
        <p:nvSpPr>
          <p:cNvPr id="25" name="TextovéPole 24"/>
          <p:cNvSpPr txBox="1"/>
          <p:nvPr/>
        </p:nvSpPr>
        <p:spPr bwMode="auto">
          <a:xfrm>
            <a:off x="3657286" y="6455384"/>
            <a:ext cx="303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inverzní funkce k distribuční</a:t>
            </a:r>
          </a:p>
          <a:p>
            <a:pPr algn="ctr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funkci studentova rozdělení</a:t>
            </a:r>
          </a:p>
        </p:txBody>
      </p:sp>
      <p:cxnSp>
        <p:nvCxnSpPr>
          <p:cNvPr id="32" name="Přímá spojnice 31"/>
          <p:cNvCxnSpPr>
            <a:stCxn id="25" idx="0"/>
          </p:cNvCxnSpPr>
          <p:nvPr/>
        </p:nvCxnSpPr>
        <p:spPr>
          <a:xfrm flipV="1">
            <a:off x="5173086" y="6179365"/>
            <a:ext cx="0" cy="276019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Obrázek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901" y="4103429"/>
            <a:ext cx="2867400" cy="528233"/>
          </a:xfrm>
          <a:prstGeom prst="rect">
            <a:avLst/>
          </a:prstGeom>
        </p:spPr>
      </p:pic>
      <p:cxnSp>
        <p:nvCxnSpPr>
          <p:cNvPr id="21" name="Přímá spojnice 20"/>
          <p:cNvCxnSpPr>
            <a:stCxn id="9" idx="0"/>
          </p:cNvCxnSpPr>
          <p:nvPr/>
        </p:nvCxnSpPr>
        <p:spPr>
          <a:xfrm flipV="1">
            <a:off x="5028863" y="4537274"/>
            <a:ext cx="0" cy="297981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élník 21"/>
          <p:cNvSpPr/>
          <p:nvPr/>
        </p:nvSpPr>
        <p:spPr>
          <a:xfrm>
            <a:off x="6948000" y="3564000"/>
            <a:ext cx="972000" cy="2124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studentovo rozdělení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Příklad:	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= 39, proměnné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proměnné </a:t>
            </a:r>
            <a:r>
              <a:rPr lang="cs-CZ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závislé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proměnné </a:t>
            </a:r>
            <a:r>
              <a:rPr lang="cs-CZ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cs-CZ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nezávislé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korelace – studentovo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40" y="2501842"/>
            <a:ext cx="1632825" cy="4584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358" y="2986583"/>
            <a:ext cx="1752300" cy="458467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001" y="2484542"/>
            <a:ext cx="1632825" cy="508300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945" y="3033122"/>
            <a:ext cx="1154925" cy="408633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944" y="3524250"/>
            <a:ext cx="1154925" cy="37873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7097" y="2552847"/>
            <a:ext cx="1354050" cy="408633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8036" y="3006676"/>
            <a:ext cx="1433700" cy="428567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7097" y="3493166"/>
            <a:ext cx="1393875" cy="448500"/>
          </a:xfrm>
          <a:prstGeom prst="rect">
            <a:avLst/>
          </a:prstGeom>
        </p:spPr>
      </p:pic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17563"/>
              </p:ext>
            </p:extLst>
          </p:nvPr>
        </p:nvGraphicFramePr>
        <p:xfrm>
          <a:off x="2520000" y="3960000"/>
          <a:ext cx="3600000" cy="276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11" imgW="5594040" imgH="4293000" progId="">
                  <p:embed/>
                </p:oleObj>
              </mc:Choice>
              <mc:Fallback>
                <p:oleObj r:id="rId11" imgW="5594040" imgH="429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0000" y="3960000"/>
                        <a:ext cx="3600000" cy="2762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bdélník 34"/>
          <p:cNvSpPr/>
          <p:nvPr/>
        </p:nvSpPr>
        <p:spPr>
          <a:xfrm>
            <a:off x="4482000" y="4284000"/>
            <a:ext cx="1332000" cy="2070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délník 35"/>
          <p:cNvSpPr/>
          <p:nvPr/>
        </p:nvSpPr>
        <p:spPr>
          <a:xfrm>
            <a:off x="4572000" y="4284000"/>
            <a:ext cx="1242000" cy="2070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814000" y="4284000"/>
            <a:ext cx="36000" cy="207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2970000" y="4284000"/>
            <a:ext cx="36000" cy="207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3007423" y="4284000"/>
            <a:ext cx="1332000" cy="2070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3006000" y="4284000"/>
            <a:ext cx="1242000" cy="2070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03508" y="3529547"/>
            <a:ext cx="1739100" cy="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Přenos chyb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náhodné proměnné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výsledná veličina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Taylorův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rozvoj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83" y="1449236"/>
            <a:ext cx="1911600" cy="37873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32" y="1437476"/>
            <a:ext cx="1115100" cy="37873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701" y="1458472"/>
            <a:ext cx="1792125" cy="3887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63" y="1996674"/>
            <a:ext cx="517725" cy="368767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228" y="2381392"/>
            <a:ext cx="3663900" cy="7475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591" y="3243181"/>
            <a:ext cx="2031075" cy="607967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3614229" y="3308048"/>
            <a:ext cx="2034438" cy="47469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769" y="1908169"/>
            <a:ext cx="1712475" cy="4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1878</TotalTime>
  <Words>216</Words>
  <Application>Microsoft Office PowerPoint</Application>
  <PresentationFormat>Vlastní</PresentationFormat>
  <Paragraphs>219</Paragraphs>
  <Slides>14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0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hruskap</cp:lastModifiedBy>
  <cp:revision>155</cp:revision>
  <dcterms:created xsi:type="dcterms:W3CDTF">2019-10-02T09:36:21Z</dcterms:created>
  <dcterms:modified xsi:type="dcterms:W3CDTF">2019-11-18T17:42:47Z</dcterms:modified>
</cp:coreProperties>
</file>