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97" r:id="rId2"/>
    <p:sldId id="298" r:id="rId3"/>
    <p:sldId id="299" r:id="rId4"/>
    <p:sldId id="300" r:id="rId5"/>
    <p:sldId id="301" r:id="rId6"/>
  </p:sldIdLst>
  <p:sldSz cx="10799763" cy="719931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4" autoAdjust="0"/>
    <p:restoredTop sz="93933" autoAdjust="0"/>
  </p:normalViewPr>
  <p:slideViewPr>
    <p:cSldViewPr snapToGrid="0">
      <p:cViewPr varScale="1">
        <p:scale>
          <a:sx n="104" d="100"/>
          <a:sy n="104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1410A-D600-45D7-BBBB-715BF3E6F202}" type="datetimeFigureOut">
              <a:rPr lang="cs-CZ" smtClean="0"/>
              <a:t>27.11.2019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C9763-09CA-4508-BD53-83503CD339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268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C9763-09CA-4508-BD53-83503CD33983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0923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C9763-09CA-4508-BD53-83503CD33983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762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27.11.2019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538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27.11.2019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690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27.11.2019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495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27.11.2019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499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27.11.2019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906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27.11.2019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122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27.11.2019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275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27.11.2019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744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27.11.2019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09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27.11.2019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22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27.11.2019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418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8620-858C-488A-87C0-1E81A4353C07}" type="datetimeFigureOut">
              <a:rPr lang="cs-CZ" smtClean="0"/>
              <a:t>27.11.2019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840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11" Type="http://schemas.openxmlformats.org/officeDocument/2006/relationships/image" Target="../media/image15.emf"/><Relationship Id="rId5" Type="http://schemas.openxmlformats.org/officeDocument/2006/relationships/image" Target="../media/image6.emf"/><Relationship Id="rId15" Type="http://schemas.openxmlformats.org/officeDocument/2006/relationships/image" Target="../media/image19.emf"/><Relationship Id="rId10" Type="http://schemas.openxmlformats.org/officeDocument/2006/relationships/image" Target="../media/image14.emf"/><Relationship Id="rId4" Type="http://schemas.openxmlformats.org/officeDocument/2006/relationships/image" Target="../media/image5.emf"/><Relationship Id="rId9" Type="http://schemas.openxmlformats.org/officeDocument/2006/relationships/image" Target="../media/image13.emf"/><Relationship Id="rId14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Vlastnosti </a:t>
            </a:r>
            <a:r>
              <a:rPr lang="cs-CZ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estimátorů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ovéPole 44"/>
          <p:cNvSpPr txBox="1"/>
          <p:nvPr/>
        </p:nvSpPr>
        <p:spPr bwMode="auto">
          <a:xfrm>
            <a:off x="719998" y="1440000"/>
            <a:ext cx="9360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sada naměřených hodnot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nezávislé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parametry rozdělení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odhad </a:t>
            </a:r>
            <a:r>
              <a:rPr lang="cs-CZ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cs-CZ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estimátor</a:t>
            </a:r>
            <a:r>
              <a:rPr lang="cs-CZ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Cíl: Najít nejlepší odhad     parametrů    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konzistence</a:t>
            </a:r>
          </a:p>
          <a:p>
            <a:pPr lvl="1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pro 		konverguje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2. předpojatost</a:t>
            </a: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 nevychýlený (nepředpojatý) odhad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3. efektivita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		statistická a systematická chyba </a:t>
            </a:r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estimátoru</a:t>
            </a: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442" y="4534415"/>
            <a:ext cx="836325" cy="279067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802" y="4461126"/>
            <a:ext cx="836325" cy="388700"/>
          </a:xfrm>
          <a:prstGeom prst="rect">
            <a:avLst/>
          </a:prstGeom>
        </p:spPr>
      </p:pic>
      <p:cxnSp>
        <p:nvCxnSpPr>
          <p:cNvPr id="8" name="Přímá spojnice 7"/>
          <p:cNvCxnSpPr/>
          <p:nvPr/>
        </p:nvCxnSpPr>
        <p:spPr>
          <a:xfrm>
            <a:off x="719998" y="3600000"/>
            <a:ext cx="9360000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bráze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802" y="1430764"/>
            <a:ext cx="1951425" cy="398667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3128" y="1449236"/>
            <a:ext cx="1234575" cy="398667"/>
          </a:xfrm>
          <a:prstGeom prst="rect">
            <a:avLst/>
          </a:prstGeom>
        </p:spPr>
      </p:pic>
      <p:pic>
        <p:nvPicPr>
          <p:cNvPr id="11" name="Obráze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9982" y="1989236"/>
            <a:ext cx="1831950" cy="398667"/>
          </a:xfrm>
          <a:prstGeom prst="rect">
            <a:avLst/>
          </a:prstGeom>
        </p:spPr>
      </p:pic>
      <p:pic>
        <p:nvPicPr>
          <p:cNvPr id="12" name="Obráze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0746" y="2487843"/>
            <a:ext cx="1871775" cy="478400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5616" y="3098511"/>
            <a:ext cx="238950" cy="31893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0100" y="3127679"/>
            <a:ext cx="199125" cy="279067"/>
          </a:xfrm>
          <a:prstGeom prst="rect">
            <a:avLst/>
          </a:prstGeom>
        </p:spPr>
      </p:pic>
      <p:pic>
        <p:nvPicPr>
          <p:cNvPr id="16" name="Obrázek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1719" y="5510552"/>
            <a:ext cx="1433700" cy="458467"/>
          </a:xfrm>
          <a:prstGeom prst="rect">
            <a:avLst/>
          </a:prstGeom>
        </p:spPr>
      </p:pic>
      <p:pic>
        <p:nvPicPr>
          <p:cNvPr id="17" name="Obrázek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6274" y="5595551"/>
            <a:ext cx="637200" cy="328900"/>
          </a:xfrm>
          <a:prstGeom prst="rect">
            <a:avLst/>
          </a:prstGeom>
        </p:spPr>
      </p:pic>
      <p:pic>
        <p:nvPicPr>
          <p:cNvPr id="18" name="Obrázek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80191" y="6492562"/>
            <a:ext cx="2588625" cy="647833"/>
          </a:xfrm>
          <a:prstGeom prst="rect">
            <a:avLst/>
          </a:prstGeom>
        </p:spPr>
      </p:pic>
      <p:cxnSp>
        <p:nvCxnSpPr>
          <p:cNvPr id="20" name="Přímá spojnice se šipkou 19"/>
          <p:cNvCxnSpPr/>
          <p:nvPr/>
        </p:nvCxnSpPr>
        <p:spPr>
          <a:xfrm>
            <a:off x="2952000" y="6408000"/>
            <a:ext cx="0" cy="216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Přímá spojnice se šipkou 32"/>
          <p:cNvCxnSpPr/>
          <p:nvPr/>
        </p:nvCxnSpPr>
        <p:spPr>
          <a:xfrm flipV="1">
            <a:off x="3528000" y="6948000"/>
            <a:ext cx="0" cy="2160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21"/>
          <p:cNvCxnSpPr/>
          <p:nvPr/>
        </p:nvCxnSpPr>
        <p:spPr>
          <a:xfrm>
            <a:off x="2952000" y="6408000"/>
            <a:ext cx="1980000" cy="0"/>
          </a:xfrm>
          <a:prstGeom prst="line">
            <a:avLst/>
          </a:prstGeom>
          <a:ln w="1905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se šipkou 35"/>
          <p:cNvCxnSpPr/>
          <p:nvPr/>
        </p:nvCxnSpPr>
        <p:spPr>
          <a:xfrm>
            <a:off x="4932000" y="6408000"/>
            <a:ext cx="0" cy="216000"/>
          </a:xfrm>
          <a:prstGeom prst="straightConnector1">
            <a:avLst/>
          </a:prstGeom>
          <a:ln w="1905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římá spojnice 36"/>
          <p:cNvCxnSpPr/>
          <p:nvPr/>
        </p:nvCxnSpPr>
        <p:spPr>
          <a:xfrm>
            <a:off x="3528000" y="7164000"/>
            <a:ext cx="2808000" cy="0"/>
          </a:xfrm>
          <a:prstGeom prst="line">
            <a:avLst/>
          </a:prstGeom>
          <a:ln w="1905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nice se šipkou 37"/>
          <p:cNvCxnSpPr/>
          <p:nvPr/>
        </p:nvCxnSpPr>
        <p:spPr>
          <a:xfrm>
            <a:off x="6331164" y="6948000"/>
            <a:ext cx="0" cy="216000"/>
          </a:xfrm>
          <a:prstGeom prst="straightConnector1">
            <a:avLst/>
          </a:prstGeom>
          <a:ln w="1905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66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Metoda maximální věrohodnosti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ovéPole 15"/>
          <p:cNvSpPr txBox="1"/>
          <p:nvPr/>
        </p:nvSpPr>
        <p:spPr bwMode="auto">
          <a:xfrm>
            <a:off x="719998" y="1440000"/>
            <a:ext cx="9360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sada naměřených hodnot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nezávislé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parametry rozdělení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odhad </a:t>
            </a:r>
            <a:r>
              <a:rPr lang="cs-CZ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cs-CZ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estimátor</a:t>
            </a:r>
            <a:r>
              <a:rPr lang="cs-CZ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Cíl: Najít nejlepší odhad     parametrů    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pravděpodobnost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pravděpodobnost, že naměříme hodnoty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věrohodnostní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 funkce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hledáme hodnoty    , pro které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nabývá maximum </a:t>
            </a:r>
          </a:p>
        </p:txBody>
      </p:sp>
      <p:cxnSp>
        <p:nvCxnSpPr>
          <p:cNvPr id="19" name="Přímá spojnice 18"/>
          <p:cNvCxnSpPr/>
          <p:nvPr/>
        </p:nvCxnSpPr>
        <p:spPr>
          <a:xfrm>
            <a:off x="719998" y="3600000"/>
            <a:ext cx="9360000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Obrázek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802" y="1430764"/>
            <a:ext cx="1951425" cy="398667"/>
          </a:xfrm>
          <a:prstGeom prst="rect">
            <a:avLst/>
          </a:prstGeom>
        </p:spPr>
      </p:pic>
      <p:pic>
        <p:nvPicPr>
          <p:cNvPr id="21" name="Obrázek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128" y="1449236"/>
            <a:ext cx="1234575" cy="398667"/>
          </a:xfrm>
          <a:prstGeom prst="rect">
            <a:avLst/>
          </a:prstGeom>
        </p:spPr>
      </p:pic>
      <p:pic>
        <p:nvPicPr>
          <p:cNvPr id="22" name="Obrázek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982" y="1989236"/>
            <a:ext cx="1831950" cy="398667"/>
          </a:xfrm>
          <a:prstGeom prst="rect">
            <a:avLst/>
          </a:prstGeom>
        </p:spPr>
      </p:pic>
      <p:pic>
        <p:nvPicPr>
          <p:cNvPr id="23" name="Obrázek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746" y="2487843"/>
            <a:ext cx="1871775" cy="478400"/>
          </a:xfrm>
          <a:prstGeom prst="rect">
            <a:avLst/>
          </a:prstGeom>
        </p:spPr>
      </p:pic>
      <p:pic>
        <p:nvPicPr>
          <p:cNvPr id="25" name="Obrázek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5616" y="3098511"/>
            <a:ext cx="238950" cy="318933"/>
          </a:xfrm>
          <a:prstGeom prst="rect">
            <a:avLst/>
          </a:prstGeom>
        </p:spPr>
      </p:pic>
      <p:pic>
        <p:nvPicPr>
          <p:cNvPr id="26" name="Obrázek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0100" y="3127679"/>
            <a:ext cx="199125" cy="279067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4086" y="3901590"/>
            <a:ext cx="3385125" cy="398667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7888" y="4468446"/>
            <a:ext cx="1393875" cy="338867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15566" y="4316547"/>
            <a:ext cx="1871775" cy="737533"/>
          </a:xfrm>
          <a:prstGeom prst="rect">
            <a:avLst/>
          </a:prstGeom>
        </p:spPr>
      </p:pic>
      <p:pic>
        <p:nvPicPr>
          <p:cNvPr id="14" name="Obrázek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21567" y="5032240"/>
            <a:ext cx="2588625" cy="94683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59386" y="6170981"/>
            <a:ext cx="199125" cy="239200"/>
          </a:xfrm>
          <a:prstGeom prst="rect">
            <a:avLst/>
          </a:prstGeom>
        </p:spPr>
      </p:pic>
      <p:pic>
        <p:nvPicPr>
          <p:cNvPr id="40" name="Obrázek 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68450" y="6119686"/>
            <a:ext cx="238950" cy="308967"/>
          </a:xfrm>
          <a:prstGeom prst="rect">
            <a:avLst/>
          </a:prstGeom>
        </p:spPr>
      </p:pic>
      <p:pic>
        <p:nvPicPr>
          <p:cNvPr id="42" name="Obrázek 4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55605" y="6103750"/>
            <a:ext cx="1473525" cy="368767"/>
          </a:xfrm>
          <a:prstGeom prst="rect">
            <a:avLst/>
          </a:prstGeom>
        </p:spPr>
      </p:pic>
      <p:sp>
        <p:nvSpPr>
          <p:cNvPr id="44" name="Obdélník 43"/>
          <p:cNvSpPr/>
          <p:nvPr/>
        </p:nvSpPr>
        <p:spPr bwMode="auto">
          <a:xfrm>
            <a:off x="1588656" y="4999221"/>
            <a:ext cx="5349244" cy="1027204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Obrázek 4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57456" y="5958419"/>
            <a:ext cx="995625" cy="64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Odhad parametrů normálního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ovéPole 15"/>
          <p:cNvSpPr txBox="1"/>
          <p:nvPr/>
        </p:nvSpPr>
        <p:spPr bwMode="auto">
          <a:xfrm>
            <a:off x="719998" y="1440000"/>
            <a:ext cx="9360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sada naměřených hodnot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hustota pravděpodobnosti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věrohodnostní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funkce</a:t>
            </a:r>
            <a:endParaRPr lang="cs-CZ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odhad očekávané hodnoty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odhad rozptylu</a:t>
            </a:r>
          </a:p>
        </p:txBody>
      </p:sp>
      <p:pic>
        <p:nvPicPr>
          <p:cNvPr id="20" name="Obrázek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802" y="1430764"/>
            <a:ext cx="1951425" cy="398667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088" y="2041865"/>
            <a:ext cx="3743550" cy="717600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802" y="2899577"/>
            <a:ext cx="4101975" cy="737533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3038" y="3630668"/>
            <a:ext cx="4699351" cy="807300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271" y="4455445"/>
            <a:ext cx="3902850" cy="946833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9687" y="5622070"/>
            <a:ext cx="4739176" cy="877067"/>
          </a:xfrm>
          <a:prstGeom prst="rect">
            <a:avLst/>
          </a:prstGeom>
        </p:spPr>
      </p:pic>
      <p:sp>
        <p:nvSpPr>
          <p:cNvPr id="27" name="Obdélník 26"/>
          <p:cNvSpPr/>
          <p:nvPr/>
        </p:nvSpPr>
        <p:spPr bwMode="auto">
          <a:xfrm>
            <a:off x="6336145" y="4483153"/>
            <a:ext cx="1720975" cy="946833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délník 27"/>
          <p:cNvSpPr/>
          <p:nvPr/>
        </p:nvSpPr>
        <p:spPr bwMode="auto">
          <a:xfrm>
            <a:off x="6336146" y="5587186"/>
            <a:ext cx="2521524" cy="946833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ovéPole 9"/>
          <p:cNvSpPr txBox="1"/>
          <p:nvPr/>
        </p:nvSpPr>
        <p:spPr bwMode="auto">
          <a:xfrm>
            <a:off x="5760000" y="6768000"/>
            <a:ext cx="504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Musíme znát skutečnou očekávanou hodnotu!</a:t>
            </a: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Přímá spojnice 11"/>
          <p:cNvCxnSpPr/>
          <p:nvPr/>
        </p:nvCxnSpPr>
        <p:spPr>
          <a:xfrm>
            <a:off x="8532389" y="6250550"/>
            <a:ext cx="325281" cy="503261"/>
          </a:xfrm>
          <a:prstGeom prst="line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50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Odhad parametrů normálního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ovéPole 15"/>
          <p:cNvSpPr txBox="1"/>
          <p:nvPr/>
        </p:nvSpPr>
        <p:spPr bwMode="auto">
          <a:xfrm>
            <a:off x="719998" y="1440000"/>
            <a:ext cx="9360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odhad očekávané hodnoty			(aritmetický průměr)</a:t>
            </a:r>
          </a:p>
          <a:p>
            <a:pPr>
              <a:lnSpc>
                <a:spcPct val="150000"/>
              </a:lnSpc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odhad rozptylu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předpojatost?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nepředpojatý odhad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nepředpojatý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odhad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			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předpojatý odhad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nepředpojatý odhad rozptylu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283" y="1247134"/>
            <a:ext cx="1473525" cy="807300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103" y="1999018"/>
            <a:ext cx="4301101" cy="797333"/>
          </a:xfrm>
          <a:prstGeom prst="rect">
            <a:avLst/>
          </a:prstGeom>
        </p:spPr>
      </p:pic>
      <p:pic>
        <p:nvPicPr>
          <p:cNvPr id="11" name="Obráze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778" y="3211957"/>
            <a:ext cx="2469150" cy="737533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890" y="4051930"/>
            <a:ext cx="3265650" cy="707633"/>
          </a:xfrm>
          <a:prstGeom prst="rect">
            <a:avLst/>
          </a:prstGeom>
        </p:spPr>
      </p:pic>
      <p:pic>
        <p:nvPicPr>
          <p:cNvPr id="14" name="Obrázek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768" y="4794214"/>
            <a:ext cx="3823200" cy="777400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5737" y="5641271"/>
            <a:ext cx="2947050" cy="857133"/>
          </a:xfrm>
          <a:prstGeom prst="rect">
            <a:avLst/>
          </a:prstGeom>
        </p:spPr>
      </p:pic>
      <p:sp>
        <p:nvSpPr>
          <p:cNvPr id="28" name="Obdélník 27"/>
          <p:cNvSpPr/>
          <p:nvPr/>
        </p:nvSpPr>
        <p:spPr bwMode="auto">
          <a:xfrm>
            <a:off x="4175738" y="5606265"/>
            <a:ext cx="2947050" cy="927754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3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Odhad parametrů normálního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630533"/>
              </p:ext>
            </p:extLst>
          </p:nvPr>
        </p:nvGraphicFramePr>
        <p:xfrm>
          <a:off x="2520000" y="1980000"/>
          <a:ext cx="5760000" cy="4369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r:id="rId4" imgW="5571000" imgH="4226400" progId="">
                  <p:embed/>
                </p:oleObj>
              </mc:Choice>
              <mc:Fallback>
                <p:oleObj r:id="rId4" imgW="5571000" imgH="42264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20000" y="1980000"/>
                        <a:ext cx="5760000" cy="4369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Obráze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180" y="1354504"/>
            <a:ext cx="2787750" cy="84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lnSpc>
            <a:spcPct val="150000"/>
          </a:lnSpc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>
        <a:spAutoFit/>
      </a:bodyPr>
      <a:lstStyle>
        <a:defPPr marL="285750" indent="-285750">
          <a:buFont typeface="Arial" panose="020B0604020202020204" pitchFamily="34" charset="0"/>
          <a:buChar char="•"/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1985</TotalTime>
  <Words>46</Words>
  <Application>Microsoft Office PowerPoint</Application>
  <PresentationFormat>Vlastní</PresentationFormat>
  <Paragraphs>77</Paragraphs>
  <Slides>5</Slides>
  <Notes>2</Notes>
  <HiddenSlides>0</HiddenSlides>
  <MMClips>0</MMClips>
  <ScaleCrop>false</ScaleCrop>
  <HeadingPairs>
    <vt:vector size="8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0</vt:i4>
      </vt:variant>
      <vt:variant>
        <vt:lpstr>Nadpisy snímků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peta</dc:creator>
  <cp:lastModifiedBy>hruskap</cp:lastModifiedBy>
  <cp:revision>169</cp:revision>
  <dcterms:created xsi:type="dcterms:W3CDTF">2019-10-02T09:36:21Z</dcterms:created>
  <dcterms:modified xsi:type="dcterms:W3CDTF">2019-11-27T10:36:24Z</dcterms:modified>
</cp:coreProperties>
</file>