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9" r:id="rId14"/>
    <p:sldId id="468" r:id="rId15"/>
    <p:sldId id="476" r:id="rId16"/>
    <p:sldId id="477" r:id="rId17"/>
    <p:sldId id="481" r:id="rId18"/>
    <p:sldId id="478" r:id="rId19"/>
    <p:sldId id="479" r:id="rId20"/>
    <p:sldId id="480" r:id="rId21"/>
    <p:sldId id="443" r:id="rId2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00"/>
    <a:srgbClr val="E6E6E6"/>
    <a:srgbClr val="009900"/>
    <a:srgbClr val="FEFF99"/>
    <a:srgbClr val="FFD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82000" autoAdjust="0"/>
  </p:normalViewPr>
  <p:slideViewPr>
    <p:cSldViewPr>
      <p:cViewPr varScale="1">
        <p:scale>
          <a:sx n="53" d="100"/>
          <a:sy n="53" d="100"/>
        </p:scale>
        <p:origin x="1616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CB66-D2E1-4EFE-9F88-65598CB95A42}" type="datetimeFigureOut">
              <a:rPr lang="sk-SK" smtClean="0"/>
              <a:pPr/>
              <a:t>9. 12. 2020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A1020-744A-4BA3-9512-D016CA461E0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1875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760B-C415-4909-A0F3-FFC117C6CE2C}" type="datetimeFigureOut">
              <a:rPr lang="sk-SK" smtClean="0"/>
              <a:pPr/>
              <a:t>9. 12. 2020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705EE-7B40-452A-86B0-13DCF6DBFA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5313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Interval.sql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571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Interval.sql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058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23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Interval.sql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461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13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86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2056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55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767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1B546-FC2E-4A49-9008-CB51B9D35CCE}" type="slidenum">
              <a:rPr lang="sk-SK" smtClean="0"/>
              <a:pPr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68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635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184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326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581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078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299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8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05EE-7B40-452A-86B0-13DCF6DBFA9A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514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039095"/>
            <a:ext cx="7772400" cy="1758057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Upravte štýl predlohy podnadpisov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5" name="BlokTextu 4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7" name="BlokTextu 6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232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349079"/>
          </a:xfrm>
        </p:spPr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BlokTextu 3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6" name="BlokTextu 5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2744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1"/>
          </a:xfrm>
        </p:spPr>
        <p:txBody>
          <a:bodyPr vert="eaVert"/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1"/>
          </a:xfrm>
        </p:spPr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BlokTextu 3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7" name="BlokTextu 6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015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á snímk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 userDrawn="1">
            <p:ph type="ctrTitle"/>
          </p:nvPr>
        </p:nvSpPr>
        <p:spPr>
          <a:xfrm>
            <a:off x="3206080" y="980728"/>
            <a:ext cx="5542384" cy="1778731"/>
          </a:xfrm>
        </p:spPr>
        <p:txBody>
          <a:bodyPr anchor="t">
            <a:normAutofit/>
          </a:bodyPr>
          <a:lstStyle/>
          <a:p>
            <a:pPr algn="l"/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 userDrawn="1">
            <p:ph type="subTitle" idx="1"/>
          </p:nvPr>
        </p:nvSpPr>
        <p:spPr>
          <a:xfrm>
            <a:off x="3203848" y="3092455"/>
            <a:ext cx="5616624" cy="141666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BlokTextu 3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5" name="BlokTextu 4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9508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vereč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BlokTextu 3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906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BlokTextu 4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8" name="BlokTextu 7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98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7" name="BlokTextu 6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9" name="BlokTextu 8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66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BlokTextu 2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5" name="BlokTextu 4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296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4" name="BlokTextu 3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728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Wingdings" pitchFamily="2" charset="2"/>
              <a:buChar char="§"/>
              <a:defRPr sz="2800"/>
            </a:lvl2pPr>
            <a:lvl3pPr>
              <a:buFont typeface="Wingdings" pitchFamily="2" charset="2"/>
              <a:buChar char="§"/>
              <a:defRPr sz="2400"/>
            </a:lvl3pPr>
            <a:lvl4pPr>
              <a:buFont typeface="Wingdings" pitchFamily="2" charset="2"/>
              <a:buChar char="§"/>
              <a:defRPr sz="2000"/>
            </a:lvl4pPr>
            <a:lvl5pPr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5" name="BlokTextu 4"/>
          <p:cNvSpPr txBox="1"/>
          <p:nvPr userDrawn="1"/>
        </p:nvSpPr>
        <p:spPr>
          <a:xfrm>
            <a:off x="1115616" y="64886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database systems</a:t>
            </a:r>
            <a:endParaRPr lang="sk-SK" dirty="0"/>
          </a:p>
        </p:txBody>
      </p:sp>
      <p:sp>
        <p:nvSpPr>
          <p:cNvPr id="7" name="BlokTextu 6"/>
          <p:cNvSpPr txBox="1"/>
          <p:nvPr userDrawn="1"/>
        </p:nvSpPr>
        <p:spPr>
          <a:xfrm>
            <a:off x="8604448" y="6488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F77966-4F07-4FB1-8629-B121629E119E}" type="slidenum">
              <a:rPr lang="en-US" dirty="0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4509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3131840" y="764704"/>
            <a:ext cx="6012160" cy="1758057"/>
          </a:xfrm>
        </p:spPr>
        <p:txBody>
          <a:bodyPr>
            <a:noAutofit/>
          </a:bodyPr>
          <a:lstStyle/>
          <a:p>
            <a:r>
              <a:rPr lang="sk-SK" sz="3200" b="1" dirty="0" smtClean="0"/>
              <a:t>DBMS_RANDOM</a:t>
            </a:r>
            <a:endParaRPr lang="sk-SK" sz="3200" b="1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5400600" y="3573016"/>
            <a:ext cx="3563888" cy="1752600"/>
          </a:xfrm>
        </p:spPr>
        <p:txBody>
          <a:bodyPr>
            <a:normAutofit/>
          </a:bodyPr>
          <a:lstStyle/>
          <a:p>
            <a:pPr algn="l"/>
            <a:r>
              <a:rPr lang="sk-SK" sz="3600" dirty="0" smtClean="0">
                <a:solidFill>
                  <a:schemeClr val="tx1"/>
                </a:solidFill>
              </a:rPr>
              <a:t>Michal Kvet</a:t>
            </a:r>
          </a:p>
        </p:txBody>
      </p:sp>
      <p:sp>
        <p:nvSpPr>
          <p:cNvPr id="8" name="Podnadpis 6"/>
          <p:cNvSpPr txBox="1">
            <a:spLocks/>
          </p:cNvSpPr>
          <p:nvPr/>
        </p:nvSpPr>
        <p:spPr>
          <a:xfrm>
            <a:off x="8450" y="6309320"/>
            <a:ext cx="8956038" cy="51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Advanced database systems</a:t>
            </a:r>
            <a:endParaRPr lang="sk-SK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VÃ½sledok vyhÄ¾adÃ¡vania obrÃ¡zkov pre dopyt r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4563550" cy="256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3131840" y="764704"/>
            <a:ext cx="6012160" cy="175805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CONNECT BY LEVEL</a:t>
            </a:r>
            <a:endParaRPr lang="sk-SK" sz="3200" b="1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5400600" y="3573016"/>
            <a:ext cx="3563888" cy="1752600"/>
          </a:xfrm>
        </p:spPr>
        <p:txBody>
          <a:bodyPr>
            <a:normAutofit/>
          </a:bodyPr>
          <a:lstStyle/>
          <a:p>
            <a:pPr algn="l"/>
            <a:r>
              <a:rPr lang="sk-SK" sz="3600" dirty="0" smtClean="0">
                <a:solidFill>
                  <a:schemeClr val="tx1"/>
                </a:solidFill>
              </a:rPr>
              <a:t>Michal Kvet</a:t>
            </a:r>
          </a:p>
        </p:txBody>
      </p:sp>
      <p:sp>
        <p:nvSpPr>
          <p:cNvPr id="8" name="Podnadpis 6"/>
          <p:cNvSpPr txBox="1">
            <a:spLocks/>
          </p:cNvSpPr>
          <p:nvPr/>
        </p:nvSpPr>
        <p:spPr>
          <a:xfrm>
            <a:off x="8450" y="6309320"/>
            <a:ext cx="8956038" cy="51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Advanced database systems</a:t>
            </a:r>
            <a:endParaRPr lang="sk-SK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VÃ½sledok vyhÄ¾adÃ¡vania obrÃ¡zkov pre dopyt connector xl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843691" cy="22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CONNECT BY LEVEL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70722" y="2564904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</a:rPr>
              <a:t>row_number</a:t>
            </a:r>
            <a:r>
              <a:rPr lang="en-US" dirty="0" smtClean="0">
                <a:latin typeface="Courier New" panose="02070309020205020404" pitchFamily="49" charset="0"/>
              </a:rPr>
              <a:t>() over(order by </a:t>
            </a:r>
            <a:r>
              <a:rPr lang="en-US" dirty="0" err="1" smtClean="0">
                <a:latin typeface="Courier New" panose="02070309020205020404" pitchFamily="49" charset="0"/>
              </a:rPr>
              <a:t>rowid</a:t>
            </a:r>
            <a:r>
              <a:rPr lang="en-US" dirty="0" smtClean="0"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</a:rPr>
              <a:t>dual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</a:rPr>
              <a:t>connect </a:t>
            </a:r>
            <a:r>
              <a:rPr lang="en-US" b="1" dirty="0">
                <a:latin typeface="Courier New" panose="02070309020205020404" pitchFamily="49" charset="0"/>
              </a:rPr>
              <a:t>by level &lt;11; </a:t>
            </a:r>
            <a:endParaRPr lang="sk-SK" b="1" dirty="0"/>
          </a:p>
        </p:txBody>
      </p:sp>
      <p:sp>
        <p:nvSpPr>
          <p:cNvPr id="9" name="Obdĺžnik 8"/>
          <p:cNvSpPr/>
          <p:nvPr/>
        </p:nvSpPr>
        <p:spPr>
          <a:xfrm>
            <a:off x="403920" y="1205136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</a:rPr>
              <a:t>DBMS_RANDOM.value</a:t>
            </a:r>
            <a:r>
              <a:rPr lang="en-US" dirty="0">
                <a:latin typeface="Courier New" panose="02070309020205020404" pitchFamily="49" charset="0"/>
              </a:rPr>
              <a:t>(10,20)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</a:rPr>
              <a:t>dual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</a:rPr>
              <a:t>connect </a:t>
            </a:r>
            <a:r>
              <a:rPr lang="en-US" b="1" dirty="0">
                <a:latin typeface="Courier New" panose="02070309020205020404" pitchFamily="49" charset="0"/>
              </a:rPr>
              <a:t>by level &lt;11; </a:t>
            </a:r>
            <a:endParaRPr lang="sk-SK" b="1" dirty="0"/>
          </a:p>
        </p:txBody>
      </p:sp>
      <p:sp>
        <p:nvSpPr>
          <p:cNvPr id="10" name="Obdĺžnik 9"/>
          <p:cNvSpPr/>
          <p:nvPr/>
        </p:nvSpPr>
        <p:spPr>
          <a:xfrm>
            <a:off x="370722" y="4233862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</a:rPr>
              <a:t>rank() over(order by </a:t>
            </a:r>
            <a:r>
              <a:rPr lang="en-US" dirty="0" err="1" smtClean="0">
                <a:latin typeface="Courier New" panose="02070309020205020404" pitchFamily="49" charset="0"/>
              </a:rPr>
              <a:t>rowid</a:t>
            </a:r>
            <a:r>
              <a:rPr lang="en-US" dirty="0" smtClean="0"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</a:rPr>
              <a:t>dual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</a:rPr>
              <a:t>connect </a:t>
            </a:r>
            <a:r>
              <a:rPr lang="en-US" b="1" dirty="0">
                <a:latin typeface="Courier New" panose="02070309020205020404" pitchFamily="49" charset="0"/>
              </a:rPr>
              <a:t>by level &lt;11; </a:t>
            </a:r>
            <a:endParaRPr lang="sk-SK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060848"/>
            <a:ext cx="1861031" cy="18722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057" y="4077072"/>
            <a:ext cx="1529343" cy="184536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7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3131840" y="764704"/>
            <a:ext cx="6012160" cy="175805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DEFERRABLE CONSTRAINTS</a:t>
            </a:r>
            <a:endParaRPr lang="sk-SK" sz="3200" b="1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5400600" y="3573016"/>
            <a:ext cx="3563888" cy="1752600"/>
          </a:xfrm>
        </p:spPr>
        <p:txBody>
          <a:bodyPr>
            <a:normAutofit/>
          </a:bodyPr>
          <a:lstStyle/>
          <a:p>
            <a:pPr algn="l"/>
            <a:r>
              <a:rPr lang="sk-SK" sz="3600" dirty="0" smtClean="0">
                <a:solidFill>
                  <a:schemeClr val="tx1"/>
                </a:solidFill>
              </a:rPr>
              <a:t>Michal Kvet</a:t>
            </a:r>
          </a:p>
        </p:txBody>
      </p:sp>
      <p:sp>
        <p:nvSpPr>
          <p:cNvPr id="8" name="Podnadpis 6"/>
          <p:cNvSpPr txBox="1">
            <a:spLocks/>
          </p:cNvSpPr>
          <p:nvPr/>
        </p:nvSpPr>
        <p:spPr>
          <a:xfrm>
            <a:off x="8450" y="6309320"/>
            <a:ext cx="8956038" cy="51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Advanced database systems</a:t>
            </a:r>
            <a:endParaRPr lang="sk-SK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VÃ½sledok vyhÄ¾adÃ¡vania obrÃ¡zkov pre dopyt 3d man car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7" y="3284984"/>
            <a:ext cx="3711342" cy="2783507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Deferrable constraints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FF00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9" y="1340768"/>
            <a:ext cx="8882637" cy="309634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323528" y="2060848"/>
            <a:ext cx="3240360" cy="288032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788024" y="2600908"/>
            <a:ext cx="3888432" cy="32403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3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Deferrable constraints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FF00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51520" y="1353542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</a:rPr>
              <a:t>Update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set </a:t>
            </a:r>
            <a:r>
              <a:rPr lang="en-US" b="1" dirty="0" err="1">
                <a:latin typeface="Courier New" panose="02070309020205020404" pitchFamily="49" charset="0"/>
              </a:rPr>
              <a:t>rod_cislo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</a:rPr>
              <a:t>'841106/3458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where </a:t>
            </a:r>
            <a:r>
              <a:rPr lang="en-US" b="1" dirty="0" err="1" smtClean="0">
                <a:latin typeface="Courier New" panose="02070309020205020404" pitchFamily="49" charset="0"/>
              </a:rPr>
              <a:t>rod_cislo</a:t>
            </a:r>
            <a:r>
              <a:rPr lang="en-US" b="1" dirty="0" smtClean="0">
                <a:latin typeface="Courier New" panose="02070309020205020404" pitchFamily="49" charset="0"/>
              </a:rPr>
              <a:t>='841106/3456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  <a:endParaRPr lang="sk-SK" b="1" dirty="0"/>
          </a:p>
        </p:txBody>
      </p:sp>
      <p:sp>
        <p:nvSpPr>
          <p:cNvPr id="5" name="Obdĺžnik 4"/>
          <p:cNvSpPr/>
          <p:nvPr/>
        </p:nvSpPr>
        <p:spPr>
          <a:xfrm>
            <a:off x="251520" y="4017838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</a:rPr>
              <a:t>Update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os_udaje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set </a:t>
            </a:r>
            <a:r>
              <a:rPr lang="en-US" b="1" dirty="0" err="1">
                <a:latin typeface="Courier New" panose="02070309020205020404" pitchFamily="49" charset="0"/>
              </a:rPr>
              <a:t>rod_cislo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</a:rPr>
              <a:t>'841106/3458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where </a:t>
            </a:r>
            <a:r>
              <a:rPr lang="en-US" b="1" dirty="0" err="1" smtClean="0">
                <a:latin typeface="Courier New" panose="02070309020205020404" pitchFamily="49" charset="0"/>
              </a:rPr>
              <a:t>rod_cislo</a:t>
            </a:r>
            <a:r>
              <a:rPr lang="en-US" b="1" dirty="0" smtClean="0">
                <a:latin typeface="Courier New" panose="02070309020205020404" pitchFamily="49" charset="0"/>
              </a:rPr>
              <a:t>='841106/3456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  <a:endParaRPr lang="sk-SK" b="1" dirty="0"/>
          </a:p>
        </p:txBody>
      </p:sp>
      <p:sp>
        <p:nvSpPr>
          <p:cNvPr id="6" name="Obdĺžnik 5"/>
          <p:cNvSpPr/>
          <p:nvPr/>
        </p:nvSpPr>
        <p:spPr>
          <a:xfrm>
            <a:off x="5004048" y="908720"/>
            <a:ext cx="3964510" cy="1778758"/>
          </a:xfrm>
          <a:prstGeom prst="rect">
            <a:avLst/>
          </a:prstGeom>
          <a:solidFill>
            <a:srgbClr val="FE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Impossible…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reference in </a:t>
            </a:r>
            <a:r>
              <a:rPr lang="en-US" sz="2400" b="1" dirty="0" err="1" smtClean="0">
                <a:solidFill>
                  <a:schemeClr val="tx1"/>
                </a:solidFill>
              </a:rPr>
              <a:t>os_udaje</a:t>
            </a:r>
            <a:r>
              <a:rPr lang="en-US" sz="2400" b="1" dirty="0" smtClean="0">
                <a:solidFill>
                  <a:schemeClr val="tx1"/>
                </a:solidFill>
              </a:rPr>
              <a:t> does not exists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012030" y="3594458"/>
            <a:ext cx="3964510" cy="1778758"/>
          </a:xfrm>
          <a:prstGeom prst="rect">
            <a:avLst/>
          </a:prstGeom>
          <a:solidFill>
            <a:srgbClr val="FE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Impossible…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reference of student row does not exists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SOLUTION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FF00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51520" y="1353542"/>
            <a:ext cx="9361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Insert</a:t>
            </a:r>
            <a:r>
              <a:rPr lang="en-US" b="1" dirty="0" smtClean="0">
                <a:latin typeface="Courier New" panose="02070309020205020404" pitchFamily="49" charset="0"/>
              </a:rPr>
              <a:t> into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os_udaje</a:t>
            </a:r>
            <a:r>
              <a:rPr lang="en-US" b="1" dirty="0" smtClean="0"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</a:rPr>
              <a:t>rod_cislo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meno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priezvisko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                  </a:t>
            </a:r>
            <a:r>
              <a:rPr lang="en-US" b="1" dirty="0" err="1" smtClean="0">
                <a:latin typeface="Courier New" panose="02070309020205020404" pitchFamily="49" charset="0"/>
              </a:rPr>
              <a:t>ulica</a:t>
            </a:r>
            <a:r>
              <a:rPr lang="en-US" b="1" dirty="0" smtClean="0">
                <a:latin typeface="Courier New" panose="02070309020205020404" pitchFamily="49" charset="0"/>
              </a:rPr>
              <a:t>, pcs, </a:t>
            </a:r>
            <a:r>
              <a:rPr lang="en-US" b="1" dirty="0" err="1" smtClean="0">
                <a:latin typeface="Courier New" panose="02070309020205020404" pitchFamily="49" charset="0"/>
              </a:rPr>
              <a:t>obec</a:t>
            </a:r>
            <a:r>
              <a:rPr lang="en-US" b="1" dirty="0" smtClean="0"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(select '841106/3458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meno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priezvisko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latin typeface="Courier New" panose="02070309020205020404" pitchFamily="49" charset="0"/>
              </a:rPr>
              <a:t>ulica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psc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</a:rPr>
              <a:t>obec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from </a:t>
            </a:r>
            <a:r>
              <a:rPr lang="en-US" b="1" dirty="0" err="1" smtClean="0">
                <a:latin typeface="Courier New" panose="02070309020205020404" pitchFamily="49" charset="0"/>
              </a:rPr>
              <a:t>os_udaje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where </a:t>
            </a:r>
            <a:r>
              <a:rPr lang="en-US" b="1" dirty="0" err="1" smtClean="0">
                <a:latin typeface="Courier New" panose="02070309020205020404" pitchFamily="49" charset="0"/>
              </a:rPr>
              <a:t>rod_cislo</a:t>
            </a:r>
            <a:r>
              <a:rPr lang="en-US" b="1" dirty="0" smtClean="0">
                <a:latin typeface="Courier New" panose="02070309020205020404" pitchFamily="49" charset="0"/>
              </a:rPr>
              <a:t>='841106/3456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set </a:t>
            </a:r>
            <a:r>
              <a:rPr lang="en-US" b="1" dirty="0" err="1">
                <a:latin typeface="Courier New" panose="02070309020205020404" pitchFamily="49" charset="0"/>
              </a:rPr>
              <a:t>rod_cislo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</a:rPr>
              <a:t>'841106/3458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where </a:t>
            </a:r>
            <a:r>
              <a:rPr lang="en-US" b="1" dirty="0" err="1" smtClean="0">
                <a:latin typeface="Courier New" panose="02070309020205020404" pitchFamily="49" charset="0"/>
              </a:rPr>
              <a:t>rod_cislo</a:t>
            </a:r>
            <a:r>
              <a:rPr lang="en-US" b="1" dirty="0" smtClean="0">
                <a:latin typeface="Courier New" panose="02070309020205020404" pitchFamily="49" charset="0"/>
              </a:rPr>
              <a:t>='841106/3456';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Delete</a:t>
            </a:r>
            <a:r>
              <a:rPr lang="en-US" b="1" dirty="0" smtClean="0">
                <a:latin typeface="Courier New" panose="02070309020205020404" pitchFamily="49" charset="0"/>
              </a:rPr>
              <a:t> from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os_udaje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where </a:t>
            </a:r>
            <a:r>
              <a:rPr lang="en-US" b="1" dirty="0" err="1" smtClean="0">
                <a:latin typeface="Courier New" panose="02070309020205020404" pitchFamily="49" charset="0"/>
              </a:rPr>
              <a:t>rod_cislo</a:t>
            </a:r>
            <a:r>
              <a:rPr lang="en-US" b="1" dirty="0" smtClean="0">
                <a:latin typeface="Courier New" panose="02070309020205020404" pitchFamily="49" charset="0"/>
              </a:rPr>
              <a:t>='841106/3456</a:t>
            </a:r>
            <a:r>
              <a:rPr lang="en-US" b="1" dirty="0">
                <a:latin typeface="Courier New" panose="02070309020205020404" pitchFamily="49" charset="0"/>
              </a:rPr>
              <a:t>';</a:t>
            </a:r>
            <a:endParaRPr lang="sk-SK" b="1" dirty="0"/>
          </a:p>
        </p:txBody>
      </p:sp>
      <p:sp>
        <p:nvSpPr>
          <p:cNvPr id="7" name="Obdĺžnik 6"/>
          <p:cNvSpPr/>
          <p:nvPr/>
        </p:nvSpPr>
        <p:spPr>
          <a:xfrm>
            <a:off x="6300192" y="2852936"/>
            <a:ext cx="2172292" cy="1202694"/>
          </a:xfrm>
          <a:prstGeom prst="rect">
            <a:avLst/>
          </a:prstGeom>
          <a:solidFill>
            <a:srgbClr val="FE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INSERT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DELETE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SOLUTION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FF00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51520" y="1353542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8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sk-SK" sz="4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By 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using triggers…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19747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SOLUTION</a:t>
            </a:r>
            <a:r>
              <a:rPr lang="sk-SK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 </a:t>
            </a:r>
            <a:r>
              <a:rPr lang="sk-SK" sz="2800" b="1" cap="all" dirty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- </a:t>
            </a:r>
            <a:r>
              <a:rPr lang="sk-SK" sz="2800" b="1" cap="all" dirty="0" err="1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Deferrable</a:t>
            </a:r>
            <a:r>
              <a:rPr lang="sk-SK" sz="2800" b="1" cap="all" dirty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 </a:t>
            </a:r>
            <a:r>
              <a:rPr lang="sk-SK" sz="2800" b="1" cap="all" dirty="0" err="1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constraints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FF00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89072" y="4005064"/>
            <a:ext cx="9871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Alter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table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endParaRPr lang="sk-SK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sk-S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(constraint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st_os_fk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sk-SK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foreign</a:t>
            </a:r>
            <a:r>
              <a:rPr lang="sk-S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rod_cislo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sk-S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 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references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udaje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initially </a:t>
            </a:r>
            <a:r>
              <a:rPr lang="en-US" sz="2000" b="1" dirty="0" smtClean="0">
                <a:latin typeface="Courier New" panose="02070309020205020404" pitchFamily="49" charset="0"/>
              </a:rPr>
              <a:t>immediate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Alter session set constraints=</a:t>
            </a:r>
            <a:r>
              <a:rPr lang="en-US" sz="2000" b="1" dirty="0" smtClean="0">
                <a:latin typeface="Courier New" panose="02070309020205020404" pitchFamily="49" charset="0"/>
              </a:rPr>
              <a:t>immediate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sk-SK" sz="2000" b="1" dirty="0"/>
          </a:p>
        </p:txBody>
      </p:sp>
      <p:sp>
        <p:nvSpPr>
          <p:cNvPr id="5" name="Obdĺžnik 4"/>
          <p:cNvSpPr/>
          <p:nvPr/>
        </p:nvSpPr>
        <p:spPr>
          <a:xfrm>
            <a:off x="403920" y="1505942"/>
            <a:ext cx="9361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Alter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table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student</a:t>
            </a:r>
            <a:endParaRPr lang="sk-SK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sk-S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(constraint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st_os_fk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foreign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rod_cislo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sk-SK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references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sk-SK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udaje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deferrable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Alter session set constraints=</a:t>
            </a:r>
            <a:r>
              <a:rPr lang="en-US" sz="2000" b="1" dirty="0" smtClean="0">
                <a:latin typeface="Courier New" panose="02070309020205020404" pitchFamily="49" charset="0"/>
              </a:rPr>
              <a:t>deferred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sk-SK" sz="2000" b="1" dirty="0"/>
          </a:p>
        </p:txBody>
      </p:sp>
      <p:sp>
        <p:nvSpPr>
          <p:cNvPr id="6" name="Obdĺžnik 5"/>
          <p:cNvSpPr/>
          <p:nvPr/>
        </p:nvSpPr>
        <p:spPr>
          <a:xfrm>
            <a:off x="6156176" y="1556792"/>
            <a:ext cx="2376264" cy="432048"/>
          </a:xfrm>
          <a:prstGeom prst="rect">
            <a:avLst/>
          </a:prstGeom>
          <a:solidFill>
            <a:srgbClr val="FE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DEFERRABLE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56176" y="4077072"/>
            <a:ext cx="2376264" cy="432048"/>
          </a:xfrm>
          <a:prstGeom prst="rect">
            <a:avLst/>
          </a:prstGeom>
          <a:solidFill>
            <a:srgbClr val="FE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IMMEDIATE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5496" y="3355087"/>
            <a:ext cx="9145016" cy="36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135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cap="all" dirty="0" smtClean="0">
                <a:ln w="9000" cmpd="sng">
                  <a:solidFill>
                    <a:srgbClr val="002060">
                      <a:alpha val="90000"/>
                    </a:srgbClr>
                  </a:solidFill>
                  <a:prstDash val="solid"/>
                </a:ln>
                <a:solidFill>
                  <a:schemeClr val="tx2">
                    <a:lumMod val="75000"/>
                    <a:alpha val="9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Thank you for your attention</a:t>
            </a:r>
            <a:endParaRPr lang="sk-SK" sz="4000" b="1" cap="all" dirty="0">
              <a:ln w="9000" cmpd="sng">
                <a:solidFill>
                  <a:srgbClr val="002060">
                    <a:alpha val="90000"/>
                  </a:srgbClr>
                </a:solidFill>
                <a:prstDash val="solid"/>
              </a:ln>
              <a:solidFill>
                <a:schemeClr val="tx2">
                  <a:lumMod val="75000"/>
                  <a:alpha val="9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356992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sk-SK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DBMS_RANDOM </a:t>
            </a:r>
            <a:r>
              <a:rPr lang="sk-SK" sz="2800" b="1" cap="all" dirty="0" err="1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pacKage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Zástupný symbol obsahu 10"/>
          <p:cNvSpPr>
            <a:spLocks noGrp="1"/>
          </p:cNvSpPr>
          <p:nvPr>
            <p:ph idx="1"/>
          </p:nvPr>
        </p:nvSpPr>
        <p:spPr>
          <a:xfrm>
            <a:off x="0" y="980728"/>
            <a:ext cx="9036496" cy="4968551"/>
          </a:xfrm>
        </p:spPr>
        <p:txBody>
          <a:bodyPr>
            <a:normAutofit/>
          </a:bodyPr>
          <a:lstStyle/>
          <a:p>
            <a:pPr lvl="1" indent="-342900" algn="just"/>
            <a:r>
              <a:rPr lang="sk-SK" sz="2000" b="1" dirty="0" err="1" smtClean="0"/>
              <a:t>built</a:t>
            </a:r>
            <a:r>
              <a:rPr lang="sk-SK" sz="2000" b="1" dirty="0" smtClean="0"/>
              <a:t>-in </a:t>
            </a:r>
            <a:r>
              <a:rPr lang="sk-SK" sz="2000" b="1" dirty="0" err="1" smtClean="0"/>
              <a:t>random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generator</a:t>
            </a:r>
            <a:endParaRPr lang="sk-SK" sz="2000" b="1" dirty="0" smtClean="0"/>
          </a:p>
          <a:p>
            <a:pPr lvl="1" indent="-342900" algn="just"/>
            <a:r>
              <a:rPr lang="sk-SK" sz="2000" b="1" dirty="0" err="1" smtClean="0"/>
              <a:t>not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intended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for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cryptography</a:t>
            </a:r>
            <a:endParaRPr lang="sk-SK" sz="2000" b="1" dirty="0" smtClean="0"/>
          </a:p>
          <a:p>
            <a:pPr lvl="1" indent="-342900" algn="just"/>
            <a:endParaRPr lang="sk-SK" sz="2000" b="1" dirty="0"/>
          </a:p>
          <a:p>
            <a:r>
              <a:rPr lang="en-US" sz="2000" b="1" dirty="0"/>
              <a:t>DBMS_RANDOM </a:t>
            </a:r>
            <a:r>
              <a:rPr lang="en-US" sz="2000" b="1" dirty="0">
                <a:solidFill>
                  <a:srgbClr val="FF0000"/>
                </a:solidFill>
              </a:rPr>
              <a:t>can be explicitly initialized</a:t>
            </a:r>
            <a:r>
              <a:rPr lang="en-US" sz="2000" b="1" dirty="0"/>
              <a:t>, but </a:t>
            </a:r>
            <a:r>
              <a:rPr lang="en-US" sz="2000" b="1" dirty="0">
                <a:solidFill>
                  <a:srgbClr val="FF0000"/>
                </a:solidFill>
              </a:rPr>
              <a:t>does not need to be initialized </a:t>
            </a:r>
            <a:r>
              <a:rPr lang="en-US" sz="2000" b="1" dirty="0"/>
              <a:t>before calling </a:t>
            </a:r>
            <a:r>
              <a:rPr lang="en-US" sz="2000" b="1" dirty="0" smtClean="0"/>
              <a:t>the</a:t>
            </a:r>
            <a:r>
              <a:rPr lang="sk-SK" sz="2000" b="1" dirty="0" smtClean="0"/>
              <a:t> </a:t>
            </a:r>
            <a:r>
              <a:rPr lang="en-US" sz="2000" b="1" dirty="0" smtClean="0"/>
              <a:t>random </a:t>
            </a:r>
            <a:r>
              <a:rPr lang="en-US" sz="2000" b="1" dirty="0"/>
              <a:t>number generator. It will automatically initialize with </a:t>
            </a:r>
            <a:r>
              <a:rPr lang="en-US" sz="2000" b="1" dirty="0">
                <a:solidFill>
                  <a:srgbClr val="FF0000"/>
                </a:solidFill>
              </a:rPr>
              <a:t>the date, </a:t>
            </a:r>
            <a:r>
              <a:rPr lang="en-US" sz="2000" b="1" dirty="0" err="1">
                <a:solidFill>
                  <a:srgbClr val="FF0000"/>
                </a:solidFill>
              </a:rPr>
              <a:t>userid</a:t>
            </a:r>
            <a:r>
              <a:rPr lang="en-US" sz="2000" b="1" dirty="0"/>
              <a:t>, and </a:t>
            </a:r>
            <a:r>
              <a:rPr lang="en-US" sz="2000" b="1" dirty="0">
                <a:solidFill>
                  <a:srgbClr val="FF0000"/>
                </a:solidFill>
              </a:rPr>
              <a:t>process id </a:t>
            </a:r>
            <a:r>
              <a:rPr lang="en-US" sz="2000" b="1" dirty="0"/>
              <a:t>if </a:t>
            </a:r>
            <a:r>
              <a:rPr lang="en-US" sz="2000" b="1" dirty="0" smtClean="0"/>
              <a:t>no</a:t>
            </a:r>
            <a:r>
              <a:rPr lang="sk-SK" sz="2000" b="1" dirty="0" smtClean="0"/>
              <a:t> </a:t>
            </a:r>
            <a:r>
              <a:rPr lang="sk-SK" sz="2000" b="1" dirty="0" err="1" smtClean="0"/>
              <a:t>explicit</a:t>
            </a:r>
            <a:r>
              <a:rPr lang="sk-SK" sz="2000" b="1" dirty="0" smtClean="0"/>
              <a:t> </a:t>
            </a:r>
            <a:r>
              <a:rPr lang="sk-SK" sz="2000" b="1" dirty="0" err="1"/>
              <a:t>initialization</a:t>
            </a:r>
            <a:r>
              <a:rPr lang="sk-SK" sz="2000" b="1" dirty="0"/>
              <a:t> </a:t>
            </a:r>
            <a:r>
              <a:rPr lang="sk-SK" sz="2000" b="1" dirty="0" err="1"/>
              <a:t>is</a:t>
            </a:r>
            <a:r>
              <a:rPr lang="sk-SK" sz="2000" b="1" dirty="0"/>
              <a:t> </a:t>
            </a:r>
            <a:r>
              <a:rPr lang="sk-SK" sz="2000" b="1" dirty="0" err="1" smtClean="0"/>
              <a:t>performed</a:t>
            </a:r>
            <a:r>
              <a:rPr lang="sk-SK" sz="2000" b="1" dirty="0" smtClean="0"/>
              <a:t>.</a:t>
            </a:r>
          </a:p>
          <a:p>
            <a:endParaRPr lang="sk-SK" sz="2000" b="1" dirty="0"/>
          </a:p>
          <a:p>
            <a:r>
              <a:rPr lang="en-US" sz="2000" b="1" dirty="0"/>
              <a:t>If this package is </a:t>
            </a:r>
            <a:r>
              <a:rPr lang="en-US" sz="2000" b="1" dirty="0">
                <a:solidFill>
                  <a:srgbClr val="FF0000"/>
                </a:solidFill>
              </a:rPr>
              <a:t>seeded twice with the same seed</a:t>
            </a:r>
            <a:r>
              <a:rPr lang="en-US" sz="2000" b="1" dirty="0"/>
              <a:t>, then accessed in the same way, </a:t>
            </a:r>
            <a:r>
              <a:rPr lang="en-US" sz="2000" b="1" dirty="0">
                <a:solidFill>
                  <a:srgbClr val="FF0000"/>
                </a:solidFill>
              </a:rPr>
              <a:t>it will produce </a:t>
            </a:r>
            <a:r>
              <a:rPr lang="en-US" sz="2000" b="1" dirty="0" smtClean="0">
                <a:solidFill>
                  <a:srgbClr val="FF0000"/>
                </a:solidFill>
              </a:rPr>
              <a:t>the</a:t>
            </a:r>
            <a:r>
              <a:rPr lang="sk-SK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same </a:t>
            </a:r>
            <a:r>
              <a:rPr lang="en-US" sz="2000" b="1" dirty="0">
                <a:solidFill>
                  <a:srgbClr val="FF0000"/>
                </a:solidFill>
              </a:rPr>
              <a:t>results in both cases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75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sk-SK" sz="2800" b="1" cap="all" dirty="0" err="1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Methods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23528" y="1268760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INITIALIZE Procedure </a:t>
            </a:r>
            <a:r>
              <a:rPr lang="sk-SK" dirty="0" smtClean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Initializes </a:t>
            </a:r>
            <a:r>
              <a:rPr lang="en-US" dirty="0">
                <a:latin typeface="Arial" panose="020B0604020202020204" pitchFamily="34" charset="0"/>
              </a:rPr>
              <a:t>the package with a seed value</a:t>
            </a:r>
          </a:p>
          <a:p>
            <a:r>
              <a:rPr lang="en-US" dirty="0">
                <a:latin typeface="Arial" panose="020B0604020202020204" pitchFamily="34" charset="0"/>
              </a:rPr>
              <a:t>NORMAL Function </a:t>
            </a:r>
            <a:r>
              <a:rPr lang="sk-SK" dirty="0" smtClean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Returns </a:t>
            </a:r>
            <a:r>
              <a:rPr lang="en-US" dirty="0">
                <a:latin typeface="Arial" panose="020B0604020202020204" pitchFamily="34" charset="0"/>
              </a:rPr>
              <a:t>random numbers in a </a:t>
            </a:r>
            <a:r>
              <a:rPr lang="en-US" dirty="0" smtClean="0">
                <a:latin typeface="Arial" panose="020B0604020202020204" pitchFamily="34" charset="0"/>
              </a:rPr>
              <a:t>normal</a:t>
            </a:r>
            <a:r>
              <a:rPr lang="sk-SK" dirty="0" smtClean="0">
                <a:latin typeface="Arial" panose="020B0604020202020204" pitchFamily="34" charset="0"/>
              </a:rPr>
              <a:t> </a:t>
            </a:r>
            <a:r>
              <a:rPr lang="sk-SK" dirty="0" err="1" smtClean="0">
                <a:latin typeface="Arial" panose="020B0604020202020204" pitchFamily="34" charset="0"/>
              </a:rPr>
              <a:t>distribution</a:t>
            </a:r>
            <a:endParaRPr lang="sk-SK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RANDOM Procedure </a:t>
            </a:r>
            <a:r>
              <a:rPr lang="sk-SK" dirty="0" smtClean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Generates </a:t>
            </a:r>
            <a:r>
              <a:rPr lang="en-US" dirty="0">
                <a:latin typeface="Arial" panose="020B0604020202020204" pitchFamily="34" charset="0"/>
              </a:rPr>
              <a:t>a random number</a:t>
            </a:r>
          </a:p>
          <a:p>
            <a:r>
              <a:rPr lang="en-US" dirty="0">
                <a:latin typeface="Arial" panose="020B0604020202020204" pitchFamily="34" charset="0"/>
              </a:rPr>
              <a:t>SEED Procedures </a:t>
            </a:r>
            <a:r>
              <a:rPr lang="sk-SK" dirty="0" smtClean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Resets </a:t>
            </a:r>
            <a:r>
              <a:rPr lang="en-US" dirty="0">
                <a:latin typeface="Arial" panose="020B0604020202020204" pitchFamily="34" charset="0"/>
              </a:rPr>
              <a:t>the seed</a:t>
            </a:r>
          </a:p>
          <a:p>
            <a:r>
              <a:rPr lang="sk-SK" dirty="0">
                <a:latin typeface="Arial" panose="020B0604020202020204" pitchFamily="34" charset="0"/>
              </a:rPr>
              <a:t>STRING </a:t>
            </a:r>
            <a:r>
              <a:rPr lang="sk-SK" dirty="0" err="1">
                <a:latin typeface="Arial" panose="020B0604020202020204" pitchFamily="34" charset="0"/>
              </a:rPr>
              <a:t>Function</a:t>
            </a:r>
            <a:r>
              <a:rPr lang="sk-SK" dirty="0">
                <a:latin typeface="Arial" panose="020B0604020202020204" pitchFamily="34" charset="0"/>
              </a:rPr>
              <a:t> </a:t>
            </a:r>
            <a:r>
              <a:rPr lang="sk-SK" dirty="0" smtClean="0">
                <a:latin typeface="Arial" panose="020B0604020202020204" pitchFamily="34" charset="0"/>
              </a:rPr>
              <a:t>	</a:t>
            </a:r>
            <a:r>
              <a:rPr lang="sk-SK" dirty="0" err="1" smtClean="0">
                <a:latin typeface="Arial" panose="020B0604020202020204" pitchFamily="34" charset="0"/>
              </a:rPr>
              <a:t>Gets</a:t>
            </a:r>
            <a:r>
              <a:rPr lang="sk-SK" dirty="0" smtClean="0">
                <a:latin typeface="Arial" panose="020B0604020202020204" pitchFamily="34" charset="0"/>
              </a:rPr>
              <a:t> </a:t>
            </a:r>
            <a:r>
              <a:rPr lang="sk-SK" dirty="0">
                <a:latin typeface="Arial" panose="020B0604020202020204" pitchFamily="34" charset="0"/>
              </a:rPr>
              <a:t>a </a:t>
            </a:r>
            <a:r>
              <a:rPr lang="sk-SK" dirty="0" err="1">
                <a:latin typeface="Arial" panose="020B0604020202020204" pitchFamily="34" charset="0"/>
              </a:rPr>
              <a:t>random</a:t>
            </a:r>
            <a:r>
              <a:rPr lang="sk-SK" dirty="0">
                <a:latin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</a:rPr>
              <a:t>string</a:t>
            </a:r>
            <a:endParaRPr lang="sk-SK" dirty="0"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</a:rPr>
              <a:t>TERMINATE </a:t>
            </a:r>
            <a:r>
              <a:rPr lang="it-IT" dirty="0" smtClean="0">
                <a:solidFill>
                  <a:srgbClr val="FF0000"/>
                </a:solidFill>
                <a:latin typeface="Arial" panose="020B0604020202020204" pitchFamily="34" charset="0"/>
              </a:rPr>
              <a:t>Procedure </a:t>
            </a:r>
            <a:r>
              <a:rPr lang="sk-SK" dirty="0" smtClean="0">
                <a:latin typeface="Arial" panose="020B0604020202020204" pitchFamily="34" charset="0"/>
              </a:rPr>
              <a:t>	</a:t>
            </a:r>
            <a:r>
              <a:rPr lang="it-IT" dirty="0" smtClean="0">
                <a:latin typeface="Arial" panose="020B0604020202020204" pitchFamily="34" charset="0"/>
              </a:rPr>
              <a:t>Terminates </a:t>
            </a:r>
            <a:r>
              <a:rPr lang="it-IT" dirty="0">
                <a:latin typeface="Arial" panose="020B0604020202020204" pitchFamily="34" charset="0"/>
              </a:rPr>
              <a:t>package</a:t>
            </a:r>
          </a:p>
          <a:p>
            <a:r>
              <a:rPr lang="en-US" dirty="0">
                <a:latin typeface="Arial" panose="020B0604020202020204" pitchFamily="34" charset="0"/>
              </a:rPr>
              <a:t>VALUE </a:t>
            </a:r>
            <a:r>
              <a:rPr lang="en-US" dirty="0" smtClean="0">
                <a:latin typeface="Arial" panose="020B0604020202020204" pitchFamily="34" charset="0"/>
              </a:rPr>
              <a:t>Functions </a:t>
            </a:r>
            <a:r>
              <a:rPr lang="sk-SK" dirty="0" smtClean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</a:rPr>
              <a:t>function gets a random number, greater</a:t>
            </a:r>
          </a:p>
          <a:p>
            <a:r>
              <a:rPr lang="sk-SK" dirty="0" smtClean="0">
                <a:latin typeface="Arial" panose="020B0604020202020204" pitchFamily="34" charset="0"/>
              </a:rPr>
              <a:t>			</a:t>
            </a:r>
            <a:r>
              <a:rPr lang="en-US" dirty="0" smtClean="0">
                <a:latin typeface="Arial" panose="020B0604020202020204" pitchFamily="34" charset="0"/>
              </a:rPr>
              <a:t>than </a:t>
            </a:r>
            <a:r>
              <a:rPr lang="en-US" dirty="0">
                <a:latin typeface="Arial" panose="020B0604020202020204" pitchFamily="34" charset="0"/>
              </a:rPr>
              <a:t>or equal to 0 and less than 1, with 38 digits</a:t>
            </a:r>
          </a:p>
          <a:p>
            <a:r>
              <a:rPr lang="sk-SK" dirty="0" smtClean="0">
                <a:latin typeface="Arial" panose="020B0604020202020204" pitchFamily="34" charset="0"/>
              </a:rPr>
              <a:t>			</a:t>
            </a:r>
            <a:r>
              <a:rPr lang="en-US" dirty="0" smtClean="0">
                <a:latin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</a:rPr>
              <a:t>the right of the decimal (</a:t>
            </a:r>
            <a:r>
              <a:rPr lang="en-US" dirty="0" smtClean="0">
                <a:latin typeface="Arial" panose="020B0604020202020204" pitchFamily="34" charset="0"/>
              </a:rPr>
              <a:t>38digit</a:t>
            </a:r>
            <a:r>
              <a:rPr lang="sk-SK" dirty="0" smtClean="0">
                <a:latin typeface="Arial" panose="020B0604020202020204" pitchFamily="34" charset="0"/>
              </a:rPr>
              <a:t> </a:t>
            </a:r>
            <a:r>
              <a:rPr lang="sk-SK" dirty="0" err="1" smtClean="0">
                <a:latin typeface="Arial" panose="020B0604020202020204" pitchFamily="34" charset="0"/>
              </a:rPr>
              <a:t>precision</a:t>
            </a:r>
            <a:r>
              <a:rPr lang="sk-SK" dirty="0">
                <a:latin typeface="Arial" panose="020B0604020202020204" pitchFamily="34" charset="0"/>
              </a:rPr>
              <a:t>),</a:t>
            </a:r>
          </a:p>
          <a:p>
            <a:r>
              <a:rPr lang="sk-SK" dirty="0" smtClean="0">
                <a:latin typeface="Arial" panose="020B0604020202020204" pitchFamily="34" charset="0"/>
              </a:rPr>
              <a:t>			</a:t>
            </a:r>
            <a:r>
              <a:rPr lang="en-US" dirty="0" smtClean="0">
                <a:latin typeface="Arial" panose="020B0604020202020204" pitchFamily="34" charset="0"/>
              </a:rPr>
              <a:t>while </a:t>
            </a:r>
            <a:r>
              <a:rPr lang="en-US" dirty="0">
                <a:latin typeface="Arial" panose="020B0604020202020204" pitchFamily="34" charset="0"/>
              </a:rPr>
              <a:t>the overloaded function gets a random</a:t>
            </a:r>
          </a:p>
          <a:p>
            <a:r>
              <a:rPr lang="sk-SK" dirty="0" smtClean="0">
                <a:latin typeface="Arial" panose="020B0604020202020204" pitchFamily="34" charset="0"/>
              </a:rPr>
              <a:t>			</a:t>
            </a:r>
            <a:r>
              <a:rPr lang="en-US" dirty="0" smtClean="0">
                <a:latin typeface="Arial" panose="020B0604020202020204" pitchFamily="34" charset="0"/>
              </a:rPr>
              <a:t>Oracle </a:t>
            </a:r>
            <a:r>
              <a:rPr lang="en-US" dirty="0">
                <a:latin typeface="Arial" panose="020B0604020202020204" pitchFamily="34" charset="0"/>
              </a:rPr>
              <a:t>number x, where x is greater than or</a:t>
            </a:r>
          </a:p>
          <a:p>
            <a:r>
              <a:rPr lang="sk-SK" dirty="0" smtClean="0">
                <a:latin typeface="Arial" panose="020B0604020202020204" pitchFamily="34" charset="0"/>
              </a:rPr>
              <a:t>			</a:t>
            </a:r>
            <a:r>
              <a:rPr lang="en-US" dirty="0" smtClean="0">
                <a:latin typeface="Arial" panose="020B0604020202020204" pitchFamily="34" charset="0"/>
              </a:rPr>
              <a:t>equal </a:t>
            </a:r>
            <a:r>
              <a:rPr lang="en-US" dirty="0">
                <a:latin typeface="Arial" panose="020B0604020202020204" pitchFamily="34" charset="0"/>
              </a:rPr>
              <a:t>to </a:t>
            </a:r>
            <a:r>
              <a:rPr lang="en-US" sz="1400" dirty="0">
                <a:latin typeface="Courier New" panose="02070309020205020404" pitchFamily="49" charset="0"/>
              </a:rPr>
              <a:t>low </a:t>
            </a:r>
            <a:r>
              <a:rPr lang="en-US" dirty="0">
                <a:latin typeface="Arial" panose="020B0604020202020204" pitchFamily="34" charset="0"/>
              </a:rPr>
              <a:t>and less than </a:t>
            </a:r>
            <a:r>
              <a:rPr lang="en-US" sz="1400" dirty="0">
                <a:latin typeface="Courier New" panose="02070309020205020404" pitchFamily="49" charset="0"/>
              </a:rPr>
              <a:t>high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54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sk-SK" sz="2800" b="1" cap="all" dirty="0" err="1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Initialize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23528" y="126876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procedure initializes the </a:t>
            </a:r>
            <a:r>
              <a:rPr lang="en-US" dirty="0" smtClean="0"/>
              <a:t>generator</a:t>
            </a:r>
            <a:r>
              <a:rPr lang="sk-SK" dirty="0" smtClean="0"/>
              <a:t> (</a:t>
            </a:r>
            <a:r>
              <a:rPr lang="sk-SK" dirty="0" err="1" smtClean="0"/>
              <a:t>obsolete</a:t>
            </a:r>
            <a:r>
              <a:rPr lang="sk-SK" dirty="0" smtClean="0"/>
              <a:t> – </a:t>
            </a:r>
            <a:r>
              <a:rPr lang="sk-SK" dirty="0" err="1" smtClean="0"/>
              <a:t>calls</a:t>
            </a:r>
            <a:r>
              <a:rPr lang="sk-SK" dirty="0" smtClean="0"/>
              <a:t> SEED </a:t>
            </a:r>
            <a:r>
              <a:rPr lang="sk-SK" dirty="0" err="1" smtClean="0"/>
              <a:t>procedure</a:t>
            </a:r>
            <a:r>
              <a:rPr lang="sk-SK" dirty="0" smtClean="0"/>
              <a:t>).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184482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latin typeface="Courier New" panose="02070309020205020404" pitchFamily="49" charset="0"/>
              </a:rPr>
              <a:t>DBMS_RANDOM.INITIALIZE </a:t>
            </a:r>
            <a:r>
              <a:rPr lang="sk-SK" dirty="0" smtClean="0">
                <a:latin typeface="Courier New" panose="02070309020205020404" pitchFamily="49" charset="0"/>
              </a:rPr>
              <a:t>(val </a:t>
            </a:r>
            <a:r>
              <a:rPr lang="sk-SK" dirty="0">
                <a:latin typeface="Courier New" panose="02070309020205020404" pitchFamily="49" charset="0"/>
              </a:rPr>
              <a:t>IN BINARY_INTEGER);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45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Normal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23528" y="126876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returns random numbers in a standard normal distribution.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184482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latin typeface="Courier New" panose="02070309020205020404" pitchFamily="49" charset="0"/>
              </a:rPr>
              <a:t>DBMS_RANDOM.NORMAL RETURN NUMBER;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429000"/>
            <a:ext cx="4952256" cy="251387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1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sk-SK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RANDOM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23528" y="126876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procedure generates a random </a:t>
            </a:r>
            <a:r>
              <a:rPr lang="en-US" dirty="0" smtClean="0"/>
              <a:t>number.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184482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latin typeface="Courier New" panose="02070309020205020404" pitchFamily="49" charset="0"/>
              </a:rPr>
              <a:t>DBMS_RANDOM.RANDOM RETURN </a:t>
            </a:r>
            <a:r>
              <a:rPr lang="sk-SK" dirty="0" err="1">
                <a:latin typeface="Courier New" panose="02070309020205020404" pitchFamily="49" charset="0"/>
              </a:rPr>
              <a:t>binary_integer</a:t>
            </a:r>
            <a:r>
              <a:rPr lang="sk-SK" dirty="0">
                <a:latin typeface="Courier New" panose="02070309020205020404" pitchFamily="49" charset="0"/>
              </a:rPr>
              <a:t>;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336238" y="2515549"/>
            <a:ext cx="8556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Returns a random integer greater or equal to </a:t>
            </a:r>
            <a:r>
              <a:rPr lang="en-US" dirty="0" smtClean="0">
                <a:latin typeface="Arial" panose="020B0604020202020204" pitchFamily="34" charset="0"/>
              </a:rPr>
              <a:t>-power(2,31</a:t>
            </a:r>
            <a:r>
              <a:rPr lang="en-US" dirty="0">
                <a:latin typeface="Arial" panose="020B0604020202020204" pitchFamily="34" charset="0"/>
              </a:rPr>
              <a:t>) 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and less than power(2,31).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28" y="2780928"/>
            <a:ext cx="1695450" cy="317182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1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Seed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23528" y="126876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procedure resets the seed.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18448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DBMS_RANDOM.SEED </a:t>
            </a:r>
            <a:r>
              <a:rPr lang="en-US" dirty="0" smtClean="0">
                <a:latin typeface="Courier New" panose="02070309020205020404" pitchFamily="49" charset="0"/>
              </a:rPr>
              <a:t>(seed </a:t>
            </a:r>
            <a:r>
              <a:rPr lang="en-US" dirty="0">
                <a:latin typeface="Courier New" panose="02070309020205020404" pitchFamily="49" charset="0"/>
              </a:rPr>
              <a:t>IN BINARY_INTEGER); DBMS_RANDOM.SEED </a:t>
            </a:r>
            <a:r>
              <a:rPr lang="en-US" dirty="0" smtClean="0">
                <a:latin typeface="Courier New" panose="02070309020205020404" pitchFamily="49" charset="0"/>
              </a:rPr>
              <a:t>(seed IN VARCHAR2</a:t>
            </a:r>
            <a:r>
              <a:rPr lang="en-US" dirty="0">
                <a:latin typeface="Courier New" panose="02070309020205020404" pitchFamily="49" charset="0"/>
              </a:rPr>
              <a:t>);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336238" y="2515549"/>
            <a:ext cx="8556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seed can be a string up to length 2000.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STRING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23528" y="126876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gets a random string.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18448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DBMS_RANDOM.STRING </a:t>
            </a:r>
            <a:r>
              <a:rPr lang="en-US" dirty="0" smtClean="0">
                <a:latin typeface="Courier New" panose="02070309020205020404" pitchFamily="49" charset="0"/>
              </a:rPr>
              <a:t>(opt </a:t>
            </a:r>
            <a:r>
              <a:rPr lang="en-US" dirty="0">
                <a:latin typeface="Courier New" panose="02070309020205020404" pitchFamily="49" charset="0"/>
              </a:rPr>
              <a:t>IN CHAR,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 IN NUMBER)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RETURN </a:t>
            </a:r>
            <a:r>
              <a:rPr lang="en-US" dirty="0">
                <a:latin typeface="Courier New" panose="02070309020205020404" pitchFamily="49" charset="0"/>
              </a:rPr>
              <a:t>VARCHAR2;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336238" y="2515549"/>
            <a:ext cx="8556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'u</a:t>
            </a:r>
            <a:r>
              <a:rPr lang="sk-SK" dirty="0"/>
              <a:t>', 'U' </a:t>
            </a:r>
            <a:r>
              <a:rPr lang="sk-SK" dirty="0" err="1" smtClean="0"/>
              <a:t>returning</a:t>
            </a:r>
            <a:r>
              <a:rPr lang="en-US" dirty="0" smtClean="0"/>
              <a:t> </a:t>
            </a:r>
            <a:r>
              <a:rPr lang="sk-SK" dirty="0" err="1" smtClean="0"/>
              <a:t>string</a:t>
            </a:r>
            <a:r>
              <a:rPr lang="sk-SK" dirty="0" smtClean="0"/>
              <a:t> </a:t>
            </a:r>
            <a:r>
              <a:rPr lang="sk-SK" dirty="0"/>
              <a:t>in </a:t>
            </a:r>
            <a:r>
              <a:rPr lang="sk-SK" dirty="0" err="1"/>
              <a:t>uppercase</a:t>
            </a:r>
            <a:r>
              <a:rPr lang="sk-SK" dirty="0"/>
              <a:t> </a:t>
            </a:r>
            <a:r>
              <a:rPr lang="sk-SK" dirty="0" err="1" smtClean="0"/>
              <a:t>alpha</a:t>
            </a:r>
            <a:r>
              <a:rPr lang="en-US" dirty="0" smtClean="0"/>
              <a:t> </a:t>
            </a:r>
            <a:r>
              <a:rPr lang="sk-SK" dirty="0" err="1" smtClean="0"/>
              <a:t>characters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'l', 'L' </a:t>
            </a:r>
            <a:r>
              <a:rPr lang="sk-SK" dirty="0" err="1" smtClean="0"/>
              <a:t>returning</a:t>
            </a:r>
            <a:r>
              <a:rPr lang="en-US" dirty="0" smtClean="0"/>
              <a:t> </a:t>
            </a:r>
            <a:r>
              <a:rPr lang="sk-SK" dirty="0" err="1" smtClean="0"/>
              <a:t>string</a:t>
            </a:r>
            <a:r>
              <a:rPr lang="sk-SK" dirty="0" smtClean="0"/>
              <a:t> </a:t>
            </a:r>
            <a:r>
              <a:rPr lang="sk-SK" dirty="0"/>
              <a:t>in </a:t>
            </a:r>
            <a:r>
              <a:rPr lang="sk-SK" dirty="0" err="1"/>
              <a:t>lowercase</a:t>
            </a:r>
            <a:r>
              <a:rPr lang="sk-SK" dirty="0"/>
              <a:t> </a:t>
            </a:r>
            <a:r>
              <a:rPr lang="sk-SK" dirty="0" err="1" smtClean="0"/>
              <a:t>alpha</a:t>
            </a:r>
            <a:r>
              <a:rPr lang="en-US" dirty="0" smtClean="0"/>
              <a:t> </a:t>
            </a:r>
            <a:r>
              <a:rPr lang="sk-SK" dirty="0" err="1" smtClean="0"/>
              <a:t>characters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'a</a:t>
            </a:r>
            <a:r>
              <a:rPr lang="sk-SK" dirty="0"/>
              <a:t>', 'A' </a:t>
            </a:r>
            <a:r>
              <a:rPr lang="sk-SK" dirty="0" err="1" smtClean="0"/>
              <a:t>returning</a:t>
            </a:r>
            <a:r>
              <a:rPr lang="en-US" dirty="0" smtClean="0"/>
              <a:t> string </a:t>
            </a:r>
            <a:r>
              <a:rPr lang="en-US" dirty="0"/>
              <a:t>in mixed case </a:t>
            </a:r>
            <a:r>
              <a:rPr lang="en-US" dirty="0" smtClean="0"/>
              <a:t>alpha </a:t>
            </a:r>
            <a:r>
              <a:rPr lang="sk-SK" dirty="0" err="1" smtClean="0"/>
              <a:t>characters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'x</a:t>
            </a:r>
            <a:r>
              <a:rPr lang="sk-SK" dirty="0"/>
              <a:t>', 'X' </a:t>
            </a:r>
            <a:r>
              <a:rPr lang="sk-SK" dirty="0" err="1" smtClean="0"/>
              <a:t>returning</a:t>
            </a:r>
            <a:r>
              <a:rPr lang="en-US" dirty="0" smtClean="0"/>
              <a:t> </a:t>
            </a:r>
            <a:r>
              <a:rPr lang="sk-SK" dirty="0" err="1" smtClean="0"/>
              <a:t>string</a:t>
            </a:r>
            <a:r>
              <a:rPr lang="sk-SK" dirty="0" smtClean="0"/>
              <a:t> </a:t>
            </a:r>
            <a:r>
              <a:rPr lang="sk-SK" dirty="0"/>
              <a:t>in </a:t>
            </a:r>
            <a:r>
              <a:rPr lang="sk-SK" dirty="0" err="1"/>
              <a:t>uppercase</a:t>
            </a:r>
            <a:r>
              <a:rPr lang="sk-SK" dirty="0"/>
              <a:t> </a:t>
            </a:r>
            <a:r>
              <a:rPr lang="sk-SK" dirty="0" err="1" smtClean="0"/>
              <a:t>alphanumeric</a:t>
            </a:r>
            <a:r>
              <a:rPr lang="en-US" dirty="0" smtClean="0"/>
              <a:t> </a:t>
            </a:r>
            <a:r>
              <a:rPr lang="sk-SK" dirty="0" err="1" smtClean="0"/>
              <a:t>characters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'p</a:t>
            </a:r>
            <a:r>
              <a:rPr lang="sk-SK" dirty="0"/>
              <a:t>', 'P' </a:t>
            </a:r>
            <a:r>
              <a:rPr lang="sk-SK" dirty="0" err="1" smtClean="0"/>
              <a:t>returning</a:t>
            </a:r>
            <a:r>
              <a:rPr lang="en-US" dirty="0" smtClean="0"/>
              <a:t> </a:t>
            </a:r>
            <a:r>
              <a:rPr lang="sk-SK" dirty="0" err="1" smtClean="0"/>
              <a:t>string</a:t>
            </a:r>
            <a:r>
              <a:rPr lang="sk-SK" dirty="0" smtClean="0"/>
              <a:t> </a:t>
            </a:r>
            <a:r>
              <a:rPr lang="sk-SK" dirty="0"/>
              <a:t>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 smtClean="0"/>
              <a:t>printable</a:t>
            </a:r>
            <a:r>
              <a:rPr lang="en-US" dirty="0" smtClean="0"/>
              <a:t> </a:t>
            </a:r>
            <a:r>
              <a:rPr lang="sk-SK" dirty="0" err="1" smtClean="0"/>
              <a:t>characters</a:t>
            </a:r>
            <a:r>
              <a:rPr lang="sk-SK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3501008"/>
            <a:ext cx="1984150" cy="248207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15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cap="all" dirty="0" smtClean="0">
                <a:ln w="9000" cmpd="sng">
                  <a:solidFill>
                    <a:srgbClr val="006600">
                      <a:alpha val="90000"/>
                    </a:srgbClr>
                  </a:solidFill>
                  <a:prstDash val="solid"/>
                </a:ln>
                <a:solidFill>
                  <a:srgbClr val="006800">
                    <a:alpha val="9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  <a:ea typeface="+mn-ea"/>
                <a:cs typeface="+mn-cs"/>
              </a:rPr>
              <a:t>VALUE</a:t>
            </a:r>
            <a:endParaRPr lang="sk-SK" sz="2800" b="1" cap="all" dirty="0">
              <a:ln w="9000" cmpd="sng">
                <a:solidFill>
                  <a:srgbClr val="006600">
                    <a:alpha val="90000"/>
                  </a:srgbClr>
                </a:solidFill>
                <a:prstDash val="solid"/>
              </a:ln>
              <a:solidFill>
                <a:srgbClr val="006800">
                  <a:alpha val="90000"/>
                </a:srgbClr>
              </a:solidFill>
              <a:effectLst>
                <a:reflection blurRad="12700" stA="28000" endPos="45000" dist="1000" dir="5400000" sy="-10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23528" y="126876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basic function gets a random number, greater than or equal to 0 and less than 1, with 38 digits </a:t>
            </a:r>
            <a:r>
              <a:rPr lang="en-US" dirty="0" smtClean="0"/>
              <a:t>to the </a:t>
            </a:r>
            <a:r>
              <a:rPr lang="en-US" dirty="0"/>
              <a:t>right of the decimal (</a:t>
            </a:r>
            <a:r>
              <a:rPr lang="en-US" dirty="0" smtClean="0"/>
              <a:t>38digit precision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Alternatively</a:t>
            </a:r>
            <a:r>
              <a:rPr lang="en-US" dirty="0"/>
              <a:t>, you can get a random Oracle number x, </a:t>
            </a:r>
            <a:r>
              <a:rPr lang="en-US" dirty="0" smtClean="0"/>
              <a:t>where x </a:t>
            </a:r>
            <a:r>
              <a:rPr lang="en-US" dirty="0"/>
              <a:t>is greater than or equal to low and less than high.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179512" y="2780928"/>
            <a:ext cx="936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DBMS_RANDOM.VALUE RETURN NUMBER;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DBMS_RANDOM.VALUE(low </a:t>
            </a:r>
            <a:r>
              <a:rPr lang="en-US" dirty="0">
                <a:latin typeface="Courier New" panose="02070309020205020404" pitchFamily="49" charset="0"/>
              </a:rPr>
              <a:t>IN </a:t>
            </a:r>
            <a:r>
              <a:rPr lang="en-US" dirty="0" smtClean="0">
                <a:latin typeface="Courier New" panose="02070309020205020404" pitchFamily="49" charset="0"/>
              </a:rPr>
              <a:t>NUMBER, high IN NUMBER</a:t>
            </a:r>
            <a:r>
              <a:rPr lang="en-US" dirty="0">
                <a:latin typeface="Courier New" panose="02070309020205020404" pitchFamily="49" charset="0"/>
              </a:rPr>
              <a:t>) RETURN NUMBER;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8" y="3641816"/>
            <a:ext cx="3980483" cy="216344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40" y="3664225"/>
            <a:ext cx="3910824" cy="211863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lastná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836458FF3A884CA0156F47E2314BA9" ma:contentTypeVersion="10" ma:contentTypeDescription="Umožňuje vytvoriť nový dokument." ma:contentTypeScope="" ma:versionID="279e307789b04547ae62cedd2a913272">
  <xsd:schema xmlns:xsd="http://www.w3.org/2001/XMLSchema" xmlns:xs="http://www.w3.org/2001/XMLSchema" xmlns:p="http://schemas.microsoft.com/office/2006/metadata/properties" xmlns:ns2="eb43324e-6652-4791-9abb-76731d4dfd7d" xmlns:ns3="30fe8e77-7f5e-42dd-bfa6-13a8ff98f153" targetNamespace="http://schemas.microsoft.com/office/2006/metadata/properties" ma:root="true" ma:fieldsID="5dd393b0ade5d811679c31c1198b891e" ns2:_="" ns3:_="">
    <xsd:import namespace="eb43324e-6652-4791-9abb-76731d4dfd7d"/>
    <xsd:import namespace="30fe8e77-7f5e-42dd-bfa6-13a8ff98f15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3324e-6652-4791-9abb-76731d4dfd7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Značky obrázka" ma:readOnly="false" ma:fieldId="{5cf76f15-5ced-4ddc-b409-7134ff3c332f}" ma:taxonomyMulti="true" ma:sspId="6c0d90c6-5e6a-448a-8a76-ecfc1ec5e2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e8e77-7f5e-42dd-bfa6-13a8ff98f1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38eb6fd-9711-48ff-957b-2b567cbd7d88}" ma:internalName="TaxCatchAll" ma:showField="CatchAllData" ma:web="30fe8e77-7f5e-42dd-bfa6-13a8ff98f1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43324e-6652-4791-9abb-76731d4dfd7d">
      <Terms xmlns="http://schemas.microsoft.com/office/infopath/2007/PartnerControls"/>
    </lcf76f155ced4ddcb4097134ff3c332f>
    <TaxCatchAll xmlns="30fe8e77-7f5e-42dd-bfa6-13a8ff98f153" xsi:nil="true"/>
  </documentManagement>
</p:properties>
</file>

<file path=customXml/itemProps1.xml><?xml version="1.0" encoding="utf-8"?>
<ds:datastoreItem xmlns:ds="http://schemas.openxmlformats.org/officeDocument/2006/customXml" ds:itemID="{C97EF80E-A1F3-4C1E-93FF-D81AA322EDCB}"/>
</file>

<file path=customXml/itemProps2.xml><?xml version="1.0" encoding="utf-8"?>
<ds:datastoreItem xmlns:ds="http://schemas.openxmlformats.org/officeDocument/2006/customXml" ds:itemID="{6DA3FF6B-7774-414F-8CD0-9B5AE1C998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4BEDEB-E05A-4073-9B9E-A96EDB43703E}">
  <ds:schemaRefs>
    <ds:schemaRef ds:uri="http://schemas.microsoft.com/sharepoint/v4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594</Words>
  <Application>Microsoft Office PowerPoint</Application>
  <PresentationFormat>Prezentácia na obrazovke (4:3)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Motív Office</vt:lpstr>
      <vt:lpstr>DBMS_RANDOM</vt:lpstr>
      <vt:lpstr>DBMS_RANDOM pacKage</vt:lpstr>
      <vt:lpstr>Methods</vt:lpstr>
      <vt:lpstr>Initialize</vt:lpstr>
      <vt:lpstr>Normal</vt:lpstr>
      <vt:lpstr>RANDOM</vt:lpstr>
      <vt:lpstr>Seed</vt:lpstr>
      <vt:lpstr>STRING</vt:lpstr>
      <vt:lpstr>VALUE</vt:lpstr>
      <vt:lpstr>CONNECT BY LEVEL</vt:lpstr>
      <vt:lpstr>CONNECT BY LEVEL</vt:lpstr>
      <vt:lpstr>DEFERRABLE CONSTRAINTS</vt:lpstr>
      <vt:lpstr>Deferrable constraints</vt:lpstr>
      <vt:lpstr>Deferrable constraints</vt:lpstr>
      <vt:lpstr>SOLUTION</vt:lpstr>
      <vt:lpstr>SOLUTION</vt:lpstr>
      <vt:lpstr>SOLUTION - Deferrable constraints</vt:lpstr>
      <vt:lpstr>Thank you for your attention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Eva Štípalová</dc:creator>
  <cp:lastModifiedBy>Michal Kvet</cp:lastModifiedBy>
  <cp:revision>285</cp:revision>
  <cp:lastPrinted>2016-10-10T08:20:21Z</cp:lastPrinted>
  <dcterms:created xsi:type="dcterms:W3CDTF">2014-11-14T12:13:46Z</dcterms:created>
  <dcterms:modified xsi:type="dcterms:W3CDTF">2020-12-09T07:25:13Z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0x010100CB836458FF3A884CA0156F47E2314BA9</vt:lpwstr>
  </property>
</Properties>
</file>