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30"/>
  </p:notesMasterIdLst>
  <p:handoutMasterIdLst>
    <p:handoutMasterId r:id="rId31"/>
  </p:handoutMasterIdLst>
  <p:sldIdLst>
    <p:sldId id="615" r:id="rId5"/>
    <p:sldId id="679" r:id="rId6"/>
    <p:sldId id="680" r:id="rId7"/>
    <p:sldId id="681" r:id="rId8"/>
    <p:sldId id="682" r:id="rId9"/>
    <p:sldId id="683" r:id="rId10"/>
    <p:sldId id="684" r:id="rId11"/>
    <p:sldId id="685" r:id="rId12"/>
    <p:sldId id="882" r:id="rId13"/>
    <p:sldId id="910" r:id="rId14"/>
    <p:sldId id="911" r:id="rId15"/>
    <p:sldId id="276" r:id="rId16"/>
    <p:sldId id="912" r:id="rId17"/>
    <p:sldId id="913" r:id="rId18"/>
    <p:sldId id="914" r:id="rId19"/>
    <p:sldId id="915" r:id="rId20"/>
    <p:sldId id="916" r:id="rId21"/>
    <p:sldId id="917" r:id="rId22"/>
    <p:sldId id="918" r:id="rId23"/>
    <p:sldId id="919" r:id="rId24"/>
    <p:sldId id="920" r:id="rId25"/>
    <p:sldId id="921" r:id="rId26"/>
    <p:sldId id="924" r:id="rId27"/>
    <p:sldId id="922" r:id="rId28"/>
    <p:sldId id="92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4F39DE-4DF4-95E5-42E4-D17103FF8855}" name="Sadula, Sunitha" initials="SS" userId="S::sunithak@udel.edu::3d978ebe-83cf-4f91-a882-0ef77619bba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1"/>
    <a:srgbClr val="E8EFD0"/>
    <a:srgbClr val="093C71"/>
    <a:srgbClr val="FE8A16"/>
    <a:srgbClr val="0066FF"/>
    <a:srgbClr val="00A249"/>
    <a:srgbClr val="FF99CC"/>
    <a:srgbClr val="25FF88"/>
    <a:srgbClr val="D02D00"/>
    <a:srgbClr val="8E6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5" autoAdjust="0"/>
    <p:restoredTop sz="84831" autoAdjust="0"/>
  </p:normalViewPr>
  <p:slideViewPr>
    <p:cSldViewPr snapToGrid="0">
      <p:cViewPr varScale="1">
        <p:scale>
          <a:sx n="90" d="100"/>
          <a:sy n="90" d="100"/>
        </p:scale>
        <p:origin x="672" y="9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0B60B-03B0-4136-A4D0-DFA0CA19D74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56D3EF6-84FE-43CE-9F34-F55E180D2909}">
      <dgm:prSet/>
      <dgm:spPr/>
      <dgm:t>
        <a:bodyPr/>
        <a:lstStyle/>
        <a:p>
          <a:r>
            <a:rPr lang="en-US" b="0" i="0"/>
            <a:t>Intro</a:t>
          </a:r>
          <a:endParaRPr lang="en-US"/>
        </a:p>
      </dgm:t>
    </dgm:pt>
    <dgm:pt modelId="{EC80472A-E935-4C69-9290-187CC32C6E85}" type="parTrans" cxnId="{E3B15975-68DD-495B-9481-0EF728EDBBB2}">
      <dgm:prSet/>
      <dgm:spPr/>
      <dgm:t>
        <a:bodyPr/>
        <a:lstStyle/>
        <a:p>
          <a:endParaRPr lang="en-US"/>
        </a:p>
      </dgm:t>
    </dgm:pt>
    <dgm:pt modelId="{1B6F7F22-5C6F-46AB-8742-DA86B8DE3CD7}" type="sibTrans" cxnId="{E3B15975-68DD-495B-9481-0EF728EDBBB2}">
      <dgm:prSet/>
      <dgm:spPr/>
      <dgm:t>
        <a:bodyPr/>
        <a:lstStyle/>
        <a:p>
          <a:endParaRPr lang="en-US"/>
        </a:p>
      </dgm:t>
    </dgm:pt>
    <dgm:pt modelId="{DF384219-906F-4627-9EBB-3C1CA8C3624A}">
      <dgm:prSet/>
      <dgm:spPr/>
      <dgm:t>
        <a:bodyPr/>
        <a:lstStyle/>
        <a:p>
          <a:r>
            <a:rPr lang="en-US" b="0" i="0"/>
            <a:t>Motivation</a:t>
          </a:r>
          <a:endParaRPr lang="en-US"/>
        </a:p>
      </dgm:t>
    </dgm:pt>
    <dgm:pt modelId="{DB9C6817-8ABA-48CA-B900-CAB78C6267C6}" type="parTrans" cxnId="{32109A89-020A-4801-97FA-69701E1B36FE}">
      <dgm:prSet/>
      <dgm:spPr/>
      <dgm:t>
        <a:bodyPr/>
        <a:lstStyle/>
        <a:p>
          <a:endParaRPr lang="en-US"/>
        </a:p>
      </dgm:t>
    </dgm:pt>
    <dgm:pt modelId="{50A9DBBE-35D2-4536-B00B-85A22CAA3D7A}" type="sibTrans" cxnId="{32109A89-020A-4801-97FA-69701E1B36FE}">
      <dgm:prSet/>
      <dgm:spPr/>
      <dgm:t>
        <a:bodyPr/>
        <a:lstStyle/>
        <a:p>
          <a:endParaRPr lang="en-US"/>
        </a:p>
      </dgm:t>
    </dgm:pt>
    <dgm:pt modelId="{93B25B4B-A0C4-4C7B-8D09-1DC465FADCEF}">
      <dgm:prSet/>
      <dgm:spPr/>
      <dgm:t>
        <a:bodyPr/>
        <a:lstStyle/>
        <a:p>
          <a:r>
            <a:rPr lang="en-US" b="0" i="0"/>
            <a:t>Link</a:t>
          </a:r>
          <a:endParaRPr lang="en-US"/>
        </a:p>
      </dgm:t>
    </dgm:pt>
    <dgm:pt modelId="{82C273E2-ADD6-455F-AECF-A9693CBCE812}" type="parTrans" cxnId="{9B42E771-8DEA-4FC2-9D24-72840D5DD524}">
      <dgm:prSet/>
      <dgm:spPr/>
      <dgm:t>
        <a:bodyPr/>
        <a:lstStyle/>
        <a:p>
          <a:endParaRPr lang="en-US"/>
        </a:p>
      </dgm:t>
    </dgm:pt>
    <dgm:pt modelId="{82897319-0DC3-4CB8-A63B-1A521C59F7B3}" type="sibTrans" cxnId="{9B42E771-8DEA-4FC2-9D24-72840D5DD524}">
      <dgm:prSet/>
      <dgm:spPr/>
      <dgm:t>
        <a:bodyPr/>
        <a:lstStyle/>
        <a:p>
          <a:endParaRPr lang="en-US"/>
        </a:p>
      </dgm:t>
    </dgm:pt>
    <dgm:pt modelId="{1AD11894-6F93-490D-BEE2-7DAE0CBF9568}">
      <dgm:prSet/>
      <dgm:spPr/>
      <dgm:t>
        <a:bodyPr/>
        <a:lstStyle/>
        <a:p>
          <a:r>
            <a:rPr lang="en-US" b="0" i="0"/>
            <a:t>Reaction Mechanism</a:t>
          </a:r>
          <a:endParaRPr lang="en-US"/>
        </a:p>
      </dgm:t>
    </dgm:pt>
    <dgm:pt modelId="{518C5E77-3392-4055-A2FC-BF9699221E1F}" type="parTrans" cxnId="{0A01E334-FE28-4CA8-ACAD-20D868EA5838}">
      <dgm:prSet/>
      <dgm:spPr/>
      <dgm:t>
        <a:bodyPr/>
        <a:lstStyle/>
        <a:p>
          <a:endParaRPr lang="en-US"/>
        </a:p>
      </dgm:t>
    </dgm:pt>
    <dgm:pt modelId="{3A59DF63-2ED6-4C47-BAF9-E61B78268D48}" type="sibTrans" cxnId="{0A01E334-FE28-4CA8-ACAD-20D868EA5838}">
      <dgm:prSet/>
      <dgm:spPr/>
      <dgm:t>
        <a:bodyPr/>
        <a:lstStyle/>
        <a:p>
          <a:endParaRPr lang="en-US"/>
        </a:p>
      </dgm:t>
    </dgm:pt>
    <dgm:pt modelId="{562D1C30-1533-4530-902E-1966F82E235C}">
      <dgm:prSet/>
      <dgm:spPr/>
      <dgm:t>
        <a:bodyPr/>
        <a:lstStyle/>
        <a:p>
          <a:r>
            <a:rPr lang="en-US" b="0" i="0"/>
            <a:t>Site vs State Model</a:t>
          </a:r>
          <a:endParaRPr lang="en-US"/>
        </a:p>
      </dgm:t>
    </dgm:pt>
    <dgm:pt modelId="{05907310-356D-4DD4-8E6D-C3CB0D8CCD99}" type="parTrans" cxnId="{14BA56EC-33DE-4288-B324-6F72B78CB263}">
      <dgm:prSet/>
      <dgm:spPr/>
      <dgm:t>
        <a:bodyPr/>
        <a:lstStyle/>
        <a:p>
          <a:endParaRPr lang="en-US"/>
        </a:p>
      </dgm:t>
    </dgm:pt>
    <dgm:pt modelId="{8969753C-2BC3-4910-B591-7962B38B7002}" type="sibTrans" cxnId="{14BA56EC-33DE-4288-B324-6F72B78CB263}">
      <dgm:prSet/>
      <dgm:spPr/>
      <dgm:t>
        <a:bodyPr/>
        <a:lstStyle/>
        <a:p>
          <a:endParaRPr lang="en-US"/>
        </a:p>
      </dgm:t>
    </dgm:pt>
    <dgm:pt modelId="{BBAE97B7-71D5-47CB-A30B-36A6E307985D}">
      <dgm:prSet/>
      <dgm:spPr/>
      <dgm:t>
        <a:bodyPr/>
        <a:lstStyle/>
        <a:p>
          <a:r>
            <a:rPr lang="en-US" b="0" i="0" dirty="0"/>
            <a:t>Site model: Manual</a:t>
          </a:r>
          <a:endParaRPr lang="en-US" dirty="0"/>
        </a:p>
      </dgm:t>
    </dgm:pt>
    <dgm:pt modelId="{872A7991-0DE7-4BDF-88BD-663FDA4EA8DC}" type="parTrans" cxnId="{A11780D6-9EB7-4189-B673-09F609934A48}">
      <dgm:prSet/>
      <dgm:spPr/>
      <dgm:t>
        <a:bodyPr/>
        <a:lstStyle/>
        <a:p>
          <a:endParaRPr lang="en-US"/>
        </a:p>
      </dgm:t>
    </dgm:pt>
    <dgm:pt modelId="{0B09A76D-3370-4979-B2EE-187C5F9C8FD5}" type="sibTrans" cxnId="{A11780D6-9EB7-4189-B673-09F609934A48}">
      <dgm:prSet/>
      <dgm:spPr/>
      <dgm:t>
        <a:bodyPr/>
        <a:lstStyle/>
        <a:p>
          <a:endParaRPr lang="en-US"/>
        </a:p>
      </dgm:t>
    </dgm:pt>
    <dgm:pt modelId="{C016A105-B791-4A75-879C-126229850E7A}">
      <dgm:prSet/>
      <dgm:spPr/>
      <dgm:t>
        <a:bodyPr/>
        <a:lstStyle/>
        <a:p>
          <a:r>
            <a:rPr lang="en-US" b="0" i="0"/>
            <a:t>Site model: Auto reaction mechanism generation</a:t>
          </a:r>
          <a:endParaRPr lang="en-US"/>
        </a:p>
      </dgm:t>
    </dgm:pt>
    <dgm:pt modelId="{9E989942-9FE4-466C-BA31-E8A2AE95E5D9}" type="parTrans" cxnId="{67AA6471-08B9-4E63-8C02-FCC56E8F5D45}">
      <dgm:prSet/>
      <dgm:spPr/>
      <dgm:t>
        <a:bodyPr/>
        <a:lstStyle/>
        <a:p>
          <a:endParaRPr lang="en-US"/>
        </a:p>
      </dgm:t>
    </dgm:pt>
    <dgm:pt modelId="{C384DB18-4382-4A50-B08C-881DA192404E}" type="sibTrans" cxnId="{67AA6471-08B9-4E63-8C02-FCC56E8F5D45}">
      <dgm:prSet/>
      <dgm:spPr/>
      <dgm:t>
        <a:bodyPr/>
        <a:lstStyle/>
        <a:p>
          <a:endParaRPr lang="en-US"/>
        </a:p>
      </dgm:t>
    </dgm:pt>
    <dgm:pt modelId="{628A55ED-730F-42A8-866E-912A6C8BEDE9}">
      <dgm:prSet/>
      <dgm:spPr/>
      <dgm:t>
        <a:bodyPr/>
        <a:lstStyle/>
        <a:p>
          <a:r>
            <a:rPr lang="en-US" b="0" i="0"/>
            <a:t>State model: Manual</a:t>
          </a:r>
          <a:endParaRPr lang="en-US"/>
        </a:p>
      </dgm:t>
    </dgm:pt>
    <dgm:pt modelId="{2079CEF3-4DAC-4DF1-8BF1-2E6575218804}" type="parTrans" cxnId="{6FF592B4-3D88-42E8-8B48-532232DAC3B8}">
      <dgm:prSet/>
      <dgm:spPr/>
      <dgm:t>
        <a:bodyPr/>
        <a:lstStyle/>
        <a:p>
          <a:endParaRPr lang="en-US"/>
        </a:p>
      </dgm:t>
    </dgm:pt>
    <dgm:pt modelId="{ABDF6211-9233-459D-A509-0874E8F66795}" type="sibTrans" cxnId="{6FF592B4-3D88-42E8-8B48-532232DAC3B8}">
      <dgm:prSet/>
      <dgm:spPr/>
      <dgm:t>
        <a:bodyPr/>
        <a:lstStyle/>
        <a:p>
          <a:endParaRPr lang="en-US"/>
        </a:p>
      </dgm:t>
    </dgm:pt>
    <dgm:pt modelId="{3210F66C-8E9A-4291-B72A-224241A71CAD}" type="pres">
      <dgm:prSet presAssocID="{B9D0B60B-03B0-4136-A4D0-DFA0CA19D74F}" presName="Name0" presStyleCnt="0">
        <dgm:presLayoutVars>
          <dgm:dir/>
          <dgm:animLvl val="lvl"/>
          <dgm:resizeHandles val="exact"/>
        </dgm:presLayoutVars>
      </dgm:prSet>
      <dgm:spPr/>
    </dgm:pt>
    <dgm:pt modelId="{16241A38-745F-478E-8FC1-61084EF4367C}" type="pres">
      <dgm:prSet presAssocID="{356D3EF6-84FE-43CE-9F34-F55E180D2909}" presName="linNode" presStyleCnt="0"/>
      <dgm:spPr/>
    </dgm:pt>
    <dgm:pt modelId="{4B97711E-5315-46E5-93BA-E68C19D399EC}" type="pres">
      <dgm:prSet presAssocID="{356D3EF6-84FE-43CE-9F34-F55E180D2909}" presName="parentText" presStyleLbl="node1" presStyleIdx="0" presStyleCnt="2">
        <dgm:presLayoutVars>
          <dgm:chMax val="1"/>
          <dgm:bulletEnabled val="1"/>
        </dgm:presLayoutVars>
      </dgm:prSet>
      <dgm:spPr/>
    </dgm:pt>
    <dgm:pt modelId="{A3FFE5AB-69A8-4DF5-93A9-4CE3D8B3853D}" type="pres">
      <dgm:prSet presAssocID="{356D3EF6-84FE-43CE-9F34-F55E180D2909}" presName="descendantText" presStyleLbl="alignAccFollowNode1" presStyleIdx="0" presStyleCnt="2">
        <dgm:presLayoutVars>
          <dgm:bulletEnabled val="1"/>
        </dgm:presLayoutVars>
      </dgm:prSet>
      <dgm:spPr/>
    </dgm:pt>
    <dgm:pt modelId="{C4F6AEEA-C104-40CB-97E4-B006D0F8894C}" type="pres">
      <dgm:prSet presAssocID="{1B6F7F22-5C6F-46AB-8742-DA86B8DE3CD7}" presName="sp" presStyleCnt="0"/>
      <dgm:spPr/>
    </dgm:pt>
    <dgm:pt modelId="{E6065E29-AC7D-4818-88BC-B6F2B67ADDC0}" type="pres">
      <dgm:prSet presAssocID="{1AD11894-6F93-490D-BEE2-7DAE0CBF9568}" presName="linNode" presStyleCnt="0"/>
      <dgm:spPr/>
    </dgm:pt>
    <dgm:pt modelId="{BA6E140C-60E5-4FFA-948B-180ADE30BF61}" type="pres">
      <dgm:prSet presAssocID="{1AD11894-6F93-490D-BEE2-7DAE0CBF9568}" presName="parentText" presStyleLbl="node1" presStyleIdx="1" presStyleCnt="2">
        <dgm:presLayoutVars>
          <dgm:chMax val="1"/>
          <dgm:bulletEnabled val="1"/>
        </dgm:presLayoutVars>
      </dgm:prSet>
      <dgm:spPr/>
    </dgm:pt>
    <dgm:pt modelId="{BDE0C603-C622-42CB-A797-7CAFCA3967D6}" type="pres">
      <dgm:prSet presAssocID="{1AD11894-6F93-490D-BEE2-7DAE0CBF9568}" presName="descendantText" presStyleLbl="alignAccFollowNode1" presStyleIdx="1" presStyleCnt="2">
        <dgm:presLayoutVars>
          <dgm:bulletEnabled val="1"/>
        </dgm:presLayoutVars>
      </dgm:prSet>
      <dgm:spPr/>
    </dgm:pt>
  </dgm:ptLst>
  <dgm:cxnLst>
    <dgm:cxn modelId="{95F37704-D444-4DED-8271-7407D7098ECD}" type="presOf" srcId="{DF384219-906F-4627-9EBB-3C1CA8C3624A}" destId="{A3FFE5AB-69A8-4DF5-93A9-4CE3D8B3853D}" srcOrd="0" destOrd="0" presId="urn:microsoft.com/office/officeart/2005/8/layout/vList5"/>
    <dgm:cxn modelId="{01124221-F3D7-4DE9-857C-62C413B030E2}" type="presOf" srcId="{C016A105-B791-4A75-879C-126229850E7A}" destId="{BDE0C603-C622-42CB-A797-7CAFCA3967D6}" srcOrd="0" destOrd="2" presId="urn:microsoft.com/office/officeart/2005/8/layout/vList5"/>
    <dgm:cxn modelId="{0A01E334-FE28-4CA8-ACAD-20D868EA5838}" srcId="{B9D0B60B-03B0-4136-A4D0-DFA0CA19D74F}" destId="{1AD11894-6F93-490D-BEE2-7DAE0CBF9568}" srcOrd="1" destOrd="0" parTransId="{518C5E77-3392-4055-A2FC-BF9699221E1F}" sibTransId="{3A59DF63-2ED6-4C47-BAF9-E61B78268D48}"/>
    <dgm:cxn modelId="{67AA6471-08B9-4E63-8C02-FCC56E8F5D45}" srcId="{1AD11894-6F93-490D-BEE2-7DAE0CBF9568}" destId="{C016A105-B791-4A75-879C-126229850E7A}" srcOrd="2" destOrd="0" parTransId="{9E989942-9FE4-466C-BA31-E8A2AE95E5D9}" sibTransId="{C384DB18-4382-4A50-B08C-881DA192404E}"/>
    <dgm:cxn modelId="{9B42E771-8DEA-4FC2-9D24-72840D5DD524}" srcId="{356D3EF6-84FE-43CE-9F34-F55E180D2909}" destId="{93B25B4B-A0C4-4C7B-8D09-1DC465FADCEF}" srcOrd="1" destOrd="0" parTransId="{82C273E2-ADD6-455F-AECF-A9693CBCE812}" sibTransId="{82897319-0DC3-4CB8-A63B-1A521C59F7B3}"/>
    <dgm:cxn modelId="{D3007553-2BD5-4F73-B596-231BBEA45704}" type="presOf" srcId="{BBAE97B7-71D5-47CB-A30B-36A6E307985D}" destId="{BDE0C603-C622-42CB-A797-7CAFCA3967D6}" srcOrd="0" destOrd="1" presId="urn:microsoft.com/office/officeart/2005/8/layout/vList5"/>
    <dgm:cxn modelId="{E3B15975-68DD-495B-9481-0EF728EDBBB2}" srcId="{B9D0B60B-03B0-4136-A4D0-DFA0CA19D74F}" destId="{356D3EF6-84FE-43CE-9F34-F55E180D2909}" srcOrd="0" destOrd="0" parTransId="{EC80472A-E935-4C69-9290-187CC32C6E85}" sibTransId="{1B6F7F22-5C6F-46AB-8742-DA86B8DE3CD7}"/>
    <dgm:cxn modelId="{6C766C81-64E0-4D24-A89F-18327497D652}" type="presOf" srcId="{B9D0B60B-03B0-4136-A4D0-DFA0CA19D74F}" destId="{3210F66C-8E9A-4291-B72A-224241A71CAD}" srcOrd="0" destOrd="0" presId="urn:microsoft.com/office/officeart/2005/8/layout/vList5"/>
    <dgm:cxn modelId="{32109A89-020A-4801-97FA-69701E1B36FE}" srcId="{356D3EF6-84FE-43CE-9F34-F55E180D2909}" destId="{DF384219-906F-4627-9EBB-3C1CA8C3624A}" srcOrd="0" destOrd="0" parTransId="{DB9C6817-8ABA-48CA-B900-CAB78C6267C6}" sibTransId="{50A9DBBE-35D2-4536-B00B-85A22CAA3D7A}"/>
    <dgm:cxn modelId="{FE4FA5AA-4EB7-41A6-9C75-311D630A2607}" type="presOf" srcId="{356D3EF6-84FE-43CE-9F34-F55E180D2909}" destId="{4B97711E-5315-46E5-93BA-E68C19D399EC}" srcOrd="0" destOrd="0" presId="urn:microsoft.com/office/officeart/2005/8/layout/vList5"/>
    <dgm:cxn modelId="{89F32FB1-680A-4D60-9339-9065E55E408E}" type="presOf" srcId="{93B25B4B-A0C4-4C7B-8D09-1DC465FADCEF}" destId="{A3FFE5AB-69A8-4DF5-93A9-4CE3D8B3853D}" srcOrd="0" destOrd="1" presId="urn:microsoft.com/office/officeart/2005/8/layout/vList5"/>
    <dgm:cxn modelId="{6FF592B4-3D88-42E8-8B48-532232DAC3B8}" srcId="{1AD11894-6F93-490D-BEE2-7DAE0CBF9568}" destId="{628A55ED-730F-42A8-866E-912A6C8BEDE9}" srcOrd="3" destOrd="0" parTransId="{2079CEF3-4DAC-4DF1-8BF1-2E6575218804}" sibTransId="{ABDF6211-9233-459D-A509-0874E8F66795}"/>
    <dgm:cxn modelId="{0D0982CA-7681-45EA-8F20-8DA514D5E847}" type="presOf" srcId="{628A55ED-730F-42A8-866E-912A6C8BEDE9}" destId="{BDE0C603-C622-42CB-A797-7CAFCA3967D6}" srcOrd="0" destOrd="3" presId="urn:microsoft.com/office/officeart/2005/8/layout/vList5"/>
    <dgm:cxn modelId="{A11780D6-9EB7-4189-B673-09F609934A48}" srcId="{1AD11894-6F93-490D-BEE2-7DAE0CBF9568}" destId="{BBAE97B7-71D5-47CB-A30B-36A6E307985D}" srcOrd="1" destOrd="0" parTransId="{872A7991-0DE7-4BDF-88BD-663FDA4EA8DC}" sibTransId="{0B09A76D-3370-4979-B2EE-187C5F9C8FD5}"/>
    <dgm:cxn modelId="{51EC5DE6-EAB9-4784-81E9-489B47EEEF00}" type="presOf" srcId="{1AD11894-6F93-490D-BEE2-7DAE0CBF9568}" destId="{BA6E140C-60E5-4FFA-948B-180ADE30BF61}" srcOrd="0" destOrd="0" presId="urn:microsoft.com/office/officeart/2005/8/layout/vList5"/>
    <dgm:cxn modelId="{D54F9EEB-F515-48B1-8B97-FEFC52196AF1}" type="presOf" srcId="{562D1C30-1533-4530-902E-1966F82E235C}" destId="{BDE0C603-C622-42CB-A797-7CAFCA3967D6}" srcOrd="0" destOrd="0" presId="urn:microsoft.com/office/officeart/2005/8/layout/vList5"/>
    <dgm:cxn modelId="{14BA56EC-33DE-4288-B324-6F72B78CB263}" srcId="{1AD11894-6F93-490D-BEE2-7DAE0CBF9568}" destId="{562D1C30-1533-4530-902E-1966F82E235C}" srcOrd="0" destOrd="0" parTransId="{05907310-356D-4DD4-8E6D-C3CB0D8CCD99}" sibTransId="{8969753C-2BC3-4910-B591-7962B38B7002}"/>
    <dgm:cxn modelId="{06048C52-71D7-42C1-8ABF-F8BD6E7A365B}" type="presParOf" srcId="{3210F66C-8E9A-4291-B72A-224241A71CAD}" destId="{16241A38-745F-478E-8FC1-61084EF4367C}" srcOrd="0" destOrd="0" presId="urn:microsoft.com/office/officeart/2005/8/layout/vList5"/>
    <dgm:cxn modelId="{38A315FE-8152-4423-9770-A86C64671A04}" type="presParOf" srcId="{16241A38-745F-478E-8FC1-61084EF4367C}" destId="{4B97711E-5315-46E5-93BA-E68C19D399EC}" srcOrd="0" destOrd="0" presId="urn:microsoft.com/office/officeart/2005/8/layout/vList5"/>
    <dgm:cxn modelId="{C7D9F1CA-2E91-470D-AA5B-C184B49C54F9}" type="presParOf" srcId="{16241A38-745F-478E-8FC1-61084EF4367C}" destId="{A3FFE5AB-69A8-4DF5-93A9-4CE3D8B3853D}" srcOrd="1" destOrd="0" presId="urn:microsoft.com/office/officeart/2005/8/layout/vList5"/>
    <dgm:cxn modelId="{DAC5E718-3D88-4598-92CC-FD29C2E52E04}" type="presParOf" srcId="{3210F66C-8E9A-4291-B72A-224241A71CAD}" destId="{C4F6AEEA-C104-40CB-97E4-B006D0F8894C}" srcOrd="1" destOrd="0" presId="urn:microsoft.com/office/officeart/2005/8/layout/vList5"/>
    <dgm:cxn modelId="{DE05DA45-296E-490D-8EAE-59411B4EB90A}" type="presParOf" srcId="{3210F66C-8E9A-4291-B72A-224241A71CAD}" destId="{E6065E29-AC7D-4818-88BC-B6F2B67ADDC0}" srcOrd="2" destOrd="0" presId="urn:microsoft.com/office/officeart/2005/8/layout/vList5"/>
    <dgm:cxn modelId="{8121E0DF-9294-44CD-94C1-633B0DA08EA7}" type="presParOf" srcId="{E6065E29-AC7D-4818-88BC-B6F2B67ADDC0}" destId="{BA6E140C-60E5-4FFA-948B-180ADE30BF61}" srcOrd="0" destOrd="0" presId="urn:microsoft.com/office/officeart/2005/8/layout/vList5"/>
    <dgm:cxn modelId="{101D38E5-BC21-476D-BE4B-B1A4C0CAFD6F}" type="presParOf" srcId="{E6065E29-AC7D-4818-88BC-B6F2B67ADDC0}" destId="{BDE0C603-C622-42CB-A797-7CAFCA3967D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1EDB6D-8562-46CC-A7D1-0BC96E6852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08A7B2-F5E9-4DF4-9EF1-E4F127B58EC3}">
      <dgm:prSet/>
      <dgm:spPr/>
      <dgm:t>
        <a:bodyPr/>
        <a:lstStyle/>
        <a:p>
          <a:r>
            <a:rPr lang="en-US" b="0" i="0"/>
            <a:t>Thermochemistry &amp; Kinetics</a:t>
          </a:r>
          <a:endParaRPr lang="en-US"/>
        </a:p>
      </dgm:t>
    </dgm:pt>
    <dgm:pt modelId="{AD9EFFBA-45F3-43CC-839C-F0CF5AE5F2E2}" type="parTrans" cxnId="{CA47CABD-4FC8-4E9B-9327-45416E3AF8BF}">
      <dgm:prSet/>
      <dgm:spPr/>
      <dgm:t>
        <a:bodyPr/>
        <a:lstStyle/>
        <a:p>
          <a:endParaRPr lang="en-US"/>
        </a:p>
      </dgm:t>
    </dgm:pt>
    <dgm:pt modelId="{B4700500-4A63-408D-8DC5-EC76C4CE5152}" type="sibTrans" cxnId="{CA47CABD-4FC8-4E9B-9327-45416E3AF8BF}">
      <dgm:prSet/>
      <dgm:spPr/>
      <dgm:t>
        <a:bodyPr/>
        <a:lstStyle/>
        <a:p>
          <a:endParaRPr lang="en-US"/>
        </a:p>
      </dgm:t>
    </dgm:pt>
    <dgm:pt modelId="{7B5950A5-68FB-43AD-BB98-34048C93A1BA}">
      <dgm:prSet/>
      <dgm:spPr/>
      <dgm:t>
        <a:bodyPr/>
        <a:lstStyle/>
        <a:p>
          <a:r>
            <a:rPr lang="en-US" b="0" i="0" dirty="0"/>
            <a:t>Statistical thermodynamics overview</a:t>
          </a:r>
          <a:endParaRPr lang="en-US" dirty="0"/>
        </a:p>
      </dgm:t>
    </dgm:pt>
    <dgm:pt modelId="{8EAF5FC6-1104-43B8-B3F7-A4BBB6D87311}" type="parTrans" cxnId="{3708A10A-4C68-4292-927A-7E2E48F40B3E}">
      <dgm:prSet/>
      <dgm:spPr/>
      <dgm:t>
        <a:bodyPr/>
        <a:lstStyle/>
        <a:p>
          <a:endParaRPr lang="en-US"/>
        </a:p>
      </dgm:t>
    </dgm:pt>
    <dgm:pt modelId="{03ED6901-9C5E-47CA-95A4-5D857D1D1A5A}" type="sibTrans" cxnId="{3708A10A-4C68-4292-927A-7E2E48F40B3E}">
      <dgm:prSet/>
      <dgm:spPr/>
      <dgm:t>
        <a:bodyPr/>
        <a:lstStyle/>
        <a:p>
          <a:endParaRPr lang="en-US"/>
        </a:p>
      </dgm:t>
    </dgm:pt>
    <dgm:pt modelId="{18F6D38A-96AA-45D0-87A8-FB935212661D}">
      <dgm:prSet/>
      <dgm:spPr/>
      <dgm:t>
        <a:bodyPr/>
        <a:lstStyle/>
        <a:p>
          <a:r>
            <a:rPr lang="en-US" b="0" i="0" dirty="0"/>
            <a:t>DFT to Macro Thermochemical Properties</a:t>
          </a:r>
          <a:endParaRPr lang="en-US" dirty="0"/>
        </a:p>
      </dgm:t>
    </dgm:pt>
    <dgm:pt modelId="{0400CB65-6F39-411D-BC82-F1ABFC264DFB}" type="parTrans" cxnId="{BC9BADAC-9684-4EFD-BD4B-8ECB84A21C9B}">
      <dgm:prSet/>
      <dgm:spPr/>
      <dgm:t>
        <a:bodyPr/>
        <a:lstStyle/>
        <a:p>
          <a:endParaRPr lang="en-US"/>
        </a:p>
      </dgm:t>
    </dgm:pt>
    <dgm:pt modelId="{DC85059C-8641-4143-9980-4DAD17F1B998}" type="sibTrans" cxnId="{BC9BADAC-9684-4EFD-BD4B-8ECB84A21C9B}">
      <dgm:prSet/>
      <dgm:spPr/>
      <dgm:t>
        <a:bodyPr/>
        <a:lstStyle/>
        <a:p>
          <a:endParaRPr lang="en-US"/>
        </a:p>
      </dgm:t>
    </dgm:pt>
    <dgm:pt modelId="{ADE4CAF7-1A9A-4550-BE63-72CCCBBC2652}">
      <dgm:prSet/>
      <dgm:spPr/>
      <dgm:t>
        <a:bodyPr/>
        <a:lstStyle/>
        <a:p>
          <a:r>
            <a:rPr lang="en-US" b="0" i="0" dirty="0"/>
            <a:t>Transition state theory (TST)</a:t>
          </a:r>
          <a:endParaRPr lang="en-US" dirty="0"/>
        </a:p>
      </dgm:t>
    </dgm:pt>
    <dgm:pt modelId="{AC2E20AF-18AD-4F52-A101-D66685D64FE4}" type="parTrans" cxnId="{E29C6909-8CD4-4C28-9587-A1BD097AF929}">
      <dgm:prSet/>
      <dgm:spPr/>
      <dgm:t>
        <a:bodyPr/>
        <a:lstStyle/>
        <a:p>
          <a:endParaRPr lang="en-US"/>
        </a:p>
      </dgm:t>
    </dgm:pt>
    <dgm:pt modelId="{CAF941BA-E0F4-44BE-8294-CF404829D7A7}" type="sibTrans" cxnId="{E29C6909-8CD4-4C28-9587-A1BD097AF929}">
      <dgm:prSet/>
      <dgm:spPr/>
      <dgm:t>
        <a:bodyPr/>
        <a:lstStyle/>
        <a:p>
          <a:endParaRPr lang="en-US"/>
        </a:p>
      </dgm:t>
    </dgm:pt>
    <dgm:pt modelId="{98CD3962-CCA5-4252-977F-A34DCA565D68}">
      <dgm:prSet/>
      <dgm:spPr/>
      <dgm:t>
        <a:bodyPr/>
        <a:lstStyle/>
        <a:p>
          <a:r>
            <a:rPr lang="en-US" b="0" i="0" dirty="0"/>
            <a:t>Reaction barriers</a:t>
          </a:r>
          <a:endParaRPr lang="en-US" dirty="0"/>
        </a:p>
      </dgm:t>
    </dgm:pt>
    <dgm:pt modelId="{B6130A73-424F-41FD-974F-1A0E710D6F54}" type="parTrans" cxnId="{0E11382B-5161-4FD0-A8AC-3D4AB0469003}">
      <dgm:prSet/>
      <dgm:spPr/>
      <dgm:t>
        <a:bodyPr/>
        <a:lstStyle/>
        <a:p>
          <a:endParaRPr lang="en-US"/>
        </a:p>
      </dgm:t>
    </dgm:pt>
    <dgm:pt modelId="{EEF3398A-596D-4520-B6D2-A26E50D74511}" type="sibTrans" cxnId="{0E11382B-5161-4FD0-A8AC-3D4AB0469003}">
      <dgm:prSet/>
      <dgm:spPr/>
      <dgm:t>
        <a:bodyPr/>
        <a:lstStyle/>
        <a:p>
          <a:endParaRPr lang="en-US"/>
        </a:p>
      </dgm:t>
    </dgm:pt>
    <dgm:pt modelId="{24EA8AC6-3F63-48E7-8B79-DAF5818780CF}">
      <dgm:prSet/>
      <dgm:spPr/>
      <dgm:t>
        <a:bodyPr/>
        <a:lstStyle/>
        <a:p>
          <a:r>
            <a:rPr lang="en-US" b="0" i="0" dirty="0"/>
            <a:t>Pre-exponential factors</a:t>
          </a:r>
          <a:endParaRPr lang="en-US" dirty="0"/>
        </a:p>
      </dgm:t>
    </dgm:pt>
    <dgm:pt modelId="{EA82C2F2-9D53-48B4-9E58-70A4B4DFE32E}" type="parTrans" cxnId="{63637A32-E3C4-47DE-9FEA-F1F689BD84F7}">
      <dgm:prSet/>
      <dgm:spPr/>
      <dgm:t>
        <a:bodyPr/>
        <a:lstStyle/>
        <a:p>
          <a:endParaRPr lang="en-US"/>
        </a:p>
      </dgm:t>
    </dgm:pt>
    <dgm:pt modelId="{C0A93205-8482-416C-873C-72B6345F8CC7}" type="sibTrans" cxnId="{63637A32-E3C4-47DE-9FEA-F1F689BD84F7}">
      <dgm:prSet/>
      <dgm:spPr/>
      <dgm:t>
        <a:bodyPr/>
        <a:lstStyle/>
        <a:p>
          <a:endParaRPr lang="en-US"/>
        </a:p>
      </dgm:t>
    </dgm:pt>
    <dgm:pt modelId="{408AC9EE-C304-4883-8891-CA45932FCCE2}">
      <dgm:prSet/>
      <dgm:spPr/>
      <dgm:t>
        <a:bodyPr/>
        <a:lstStyle/>
        <a:p>
          <a:r>
            <a:rPr lang="en-US"/>
            <a:t>Python Multiscale Thermodynamic Toolbox (pMuTT)</a:t>
          </a:r>
        </a:p>
      </dgm:t>
    </dgm:pt>
    <dgm:pt modelId="{38A94413-9A42-4215-836B-AA886781F777}" type="parTrans" cxnId="{A33CF1CC-7293-434F-A0BB-A0429F838229}">
      <dgm:prSet/>
      <dgm:spPr/>
      <dgm:t>
        <a:bodyPr/>
        <a:lstStyle/>
        <a:p>
          <a:endParaRPr lang="en-US"/>
        </a:p>
      </dgm:t>
    </dgm:pt>
    <dgm:pt modelId="{D88D2C65-571C-45B8-BF43-64EE7170F4BB}" type="sibTrans" cxnId="{A33CF1CC-7293-434F-A0BB-A0429F838229}">
      <dgm:prSet/>
      <dgm:spPr/>
      <dgm:t>
        <a:bodyPr/>
        <a:lstStyle/>
        <a:p>
          <a:endParaRPr lang="en-US"/>
        </a:p>
      </dgm:t>
    </dgm:pt>
    <dgm:pt modelId="{3B3383AE-A3B2-4E7B-A451-E0C4DD72303E}">
      <dgm:prSet/>
      <dgm:spPr/>
      <dgm:t>
        <a:bodyPr/>
        <a:lstStyle/>
        <a:p>
          <a:r>
            <a:rPr lang="en-US" b="0" i="0"/>
            <a:t>Overview</a:t>
          </a:r>
          <a:endParaRPr lang="en-US"/>
        </a:p>
      </dgm:t>
    </dgm:pt>
    <dgm:pt modelId="{A5B055C5-DA7D-459C-98E6-9BE8F6A7D155}" type="parTrans" cxnId="{6A356F68-FF66-4F94-9563-7CE6B40D550C}">
      <dgm:prSet/>
      <dgm:spPr/>
      <dgm:t>
        <a:bodyPr/>
        <a:lstStyle/>
        <a:p>
          <a:endParaRPr lang="en-US"/>
        </a:p>
      </dgm:t>
    </dgm:pt>
    <dgm:pt modelId="{1487779E-A0CD-4F31-90D4-7EFE0BB73A30}" type="sibTrans" cxnId="{6A356F68-FF66-4F94-9563-7CE6B40D550C}">
      <dgm:prSet/>
      <dgm:spPr/>
      <dgm:t>
        <a:bodyPr/>
        <a:lstStyle/>
        <a:p>
          <a:endParaRPr lang="en-US"/>
        </a:p>
      </dgm:t>
    </dgm:pt>
    <dgm:pt modelId="{D21FD3C9-9991-4089-89D4-D501A5C96E44}">
      <dgm:prSet/>
      <dgm:spPr/>
      <dgm:t>
        <a:bodyPr/>
        <a:lstStyle/>
        <a:p>
          <a:r>
            <a:rPr lang="en-US" b="0" i="0"/>
            <a:t>Code demonstration</a:t>
          </a:r>
          <a:endParaRPr lang="en-US"/>
        </a:p>
      </dgm:t>
    </dgm:pt>
    <dgm:pt modelId="{77820771-FA73-4929-8A79-BF8B9A042E1F}" type="parTrans" cxnId="{66844B73-A299-4369-B335-2F5204C28DC3}">
      <dgm:prSet/>
      <dgm:spPr/>
      <dgm:t>
        <a:bodyPr/>
        <a:lstStyle/>
        <a:p>
          <a:endParaRPr lang="en-US"/>
        </a:p>
      </dgm:t>
    </dgm:pt>
    <dgm:pt modelId="{CCE82ECB-87BF-4B94-B956-2DCF98D67E9E}" type="sibTrans" cxnId="{66844B73-A299-4369-B335-2F5204C28DC3}">
      <dgm:prSet/>
      <dgm:spPr/>
      <dgm:t>
        <a:bodyPr/>
        <a:lstStyle/>
        <a:p>
          <a:endParaRPr lang="en-US"/>
        </a:p>
      </dgm:t>
    </dgm:pt>
    <dgm:pt modelId="{F4EDCABD-0A80-4547-832E-4CA22AC01E97}" type="pres">
      <dgm:prSet presAssocID="{BD1EDB6D-8562-46CC-A7D1-0BC96E685205}" presName="Name0" presStyleCnt="0">
        <dgm:presLayoutVars>
          <dgm:dir/>
          <dgm:animLvl val="lvl"/>
          <dgm:resizeHandles val="exact"/>
        </dgm:presLayoutVars>
      </dgm:prSet>
      <dgm:spPr/>
    </dgm:pt>
    <dgm:pt modelId="{CF966A22-D3D2-4BEE-BA4D-99D59196A058}" type="pres">
      <dgm:prSet presAssocID="{6708A7B2-F5E9-4DF4-9EF1-E4F127B58EC3}" presName="linNode" presStyleCnt="0"/>
      <dgm:spPr/>
    </dgm:pt>
    <dgm:pt modelId="{164D94EC-B352-467B-A5B9-037F61A820B1}" type="pres">
      <dgm:prSet presAssocID="{6708A7B2-F5E9-4DF4-9EF1-E4F127B58EC3}" presName="parentText" presStyleLbl="node1" presStyleIdx="0" presStyleCnt="2">
        <dgm:presLayoutVars>
          <dgm:chMax val="1"/>
          <dgm:bulletEnabled val="1"/>
        </dgm:presLayoutVars>
      </dgm:prSet>
      <dgm:spPr/>
    </dgm:pt>
    <dgm:pt modelId="{28665BCF-3D58-4D3A-BA4F-005B17C7C52E}" type="pres">
      <dgm:prSet presAssocID="{6708A7B2-F5E9-4DF4-9EF1-E4F127B58EC3}" presName="descendantText" presStyleLbl="alignAccFollowNode1" presStyleIdx="0" presStyleCnt="2" custScaleX="44125">
        <dgm:presLayoutVars>
          <dgm:bulletEnabled val="1"/>
        </dgm:presLayoutVars>
      </dgm:prSet>
      <dgm:spPr/>
    </dgm:pt>
    <dgm:pt modelId="{A1B28B9A-DDFD-4C60-A87E-36DDEB84F1E2}" type="pres">
      <dgm:prSet presAssocID="{B4700500-4A63-408D-8DC5-EC76C4CE5152}" presName="sp" presStyleCnt="0"/>
      <dgm:spPr/>
    </dgm:pt>
    <dgm:pt modelId="{6369FA34-337C-4448-96B8-9D9B58730063}" type="pres">
      <dgm:prSet presAssocID="{408AC9EE-C304-4883-8891-CA45932FCCE2}" presName="linNode" presStyleCnt="0"/>
      <dgm:spPr/>
    </dgm:pt>
    <dgm:pt modelId="{F78F13E8-448D-4792-B476-03FC7997ACC5}" type="pres">
      <dgm:prSet presAssocID="{408AC9EE-C304-4883-8891-CA45932FCCE2}" presName="parentText" presStyleLbl="node1" presStyleIdx="1" presStyleCnt="2">
        <dgm:presLayoutVars>
          <dgm:chMax val="1"/>
          <dgm:bulletEnabled val="1"/>
        </dgm:presLayoutVars>
      </dgm:prSet>
      <dgm:spPr/>
    </dgm:pt>
    <dgm:pt modelId="{ACAEF859-37FF-4F3D-B725-341D5DDE5DDB}" type="pres">
      <dgm:prSet presAssocID="{408AC9EE-C304-4883-8891-CA45932FCCE2}" presName="descendantText" presStyleLbl="alignAccFollowNode1" presStyleIdx="1" presStyleCnt="2">
        <dgm:presLayoutVars>
          <dgm:bulletEnabled val="1"/>
        </dgm:presLayoutVars>
      </dgm:prSet>
      <dgm:spPr/>
    </dgm:pt>
  </dgm:ptLst>
  <dgm:cxnLst>
    <dgm:cxn modelId="{A0907402-4B92-41A3-872B-0386516F9F49}" type="presOf" srcId="{18F6D38A-96AA-45D0-87A8-FB935212661D}" destId="{28665BCF-3D58-4D3A-BA4F-005B17C7C52E}" srcOrd="0" destOrd="1" presId="urn:microsoft.com/office/officeart/2005/8/layout/vList5"/>
    <dgm:cxn modelId="{BEFF1E04-8DAA-40E5-84AF-41CFC0F5857B}" type="presOf" srcId="{ADE4CAF7-1A9A-4550-BE63-72CCCBBC2652}" destId="{28665BCF-3D58-4D3A-BA4F-005B17C7C52E}" srcOrd="0" destOrd="2" presId="urn:microsoft.com/office/officeart/2005/8/layout/vList5"/>
    <dgm:cxn modelId="{E29C6909-8CD4-4C28-9587-A1BD097AF929}" srcId="{6708A7B2-F5E9-4DF4-9EF1-E4F127B58EC3}" destId="{ADE4CAF7-1A9A-4550-BE63-72CCCBBC2652}" srcOrd="2" destOrd="0" parTransId="{AC2E20AF-18AD-4F52-A101-D66685D64FE4}" sibTransId="{CAF941BA-E0F4-44BE-8294-CF404829D7A7}"/>
    <dgm:cxn modelId="{3708A10A-4C68-4292-927A-7E2E48F40B3E}" srcId="{6708A7B2-F5E9-4DF4-9EF1-E4F127B58EC3}" destId="{7B5950A5-68FB-43AD-BB98-34048C93A1BA}" srcOrd="0" destOrd="0" parTransId="{8EAF5FC6-1104-43B8-B3F7-A4BBB6D87311}" sibTransId="{03ED6901-9C5E-47CA-95A4-5D857D1D1A5A}"/>
    <dgm:cxn modelId="{81AEDB1C-AFDB-48F8-B8DD-F3C00A34E192}" type="presOf" srcId="{BD1EDB6D-8562-46CC-A7D1-0BC96E685205}" destId="{F4EDCABD-0A80-4547-832E-4CA22AC01E97}" srcOrd="0" destOrd="0" presId="urn:microsoft.com/office/officeart/2005/8/layout/vList5"/>
    <dgm:cxn modelId="{20E6DF25-57D8-49EA-B706-5472F5FA264E}" type="presOf" srcId="{D21FD3C9-9991-4089-89D4-D501A5C96E44}" destId="{ACAEF859-37FF-4F3D-B725-341D5DDE5DDB}" srcOrd="0" destOrd="1" presId="urn:microsoft.com/office/officeart/2005/8/layout/vList5"/>
    <dgm:cxn modelId="{0E11382B-5161-4FD0-A8AC-3D4AB0469003}" srcId="{ADE4CAF7-1A9A-4550-BE63-72CCCBBC2652}" destId="{98CD3962-CCA5-4252-977F-A34DCA565D68}" srcOrd="0" destOrd="0" parTransId="{B6130A73-424F-41FD-974F-1A0E710D6F54}" sibTransId="{EEF3398A-596D-4520-B6D2-A26E50D74511}"/>
    <dgm:cxn modelId="{63637A32-E3C4-47DE-9FEA-F1F689BD84F7}" srcId="{ADE4CAF7-1A9A-4550-BE63-72CCCBBC2652}" destId="{24EA8AC6-3F63-48E7-8B79-DAF5818780CF}" srcOrd="1" destOrd="0" parTransId="{EA82C2F2-9D53-48B4-9E58-70A4B4DFE32E}" sibTransId="{C0A93205-8482-416C-873C-72B6345F8CC7}"/>
    <dgm:cxn modelId="{B6CC9333-4632-434A-95A0-1C23C6D064BF}" type="presOf" srcId="{3B3383AE-A3B2-4E7B-A451-E0C4DD72303E}" destId="{ACAEF859-37FF-4F3D-B725-341D5DDE5DDB}" srcOrd="0" destOrd="0" presId="urn:microsoft.com/office/officeart/2005/8/layout/vList5"/>
    <dgm:cxn modelId="{21637143-AB6B-4CFE-9C7C-9E5F31C2F9E4}" type="presOf" srcId="{98CD3962-CCA5-4252-977F-A34DCA565D68}" destId="{28665BCF-3D58-4D3A-BA4F-005B17C7C52E}" srcOrd="0" destOrd="3" presId="urn:microsoft.com/office/officeart/2005/8/layout/vList5"/>
    <dgm:cxn modelId="{6A356F68-FF66-4F94-9563-7CE6B40D550C}" srcId="{408AC9EE-C304-4883-8891-CA45932FCCE2}" destId="{3B3383AE-A3B2-4E7B-A451-E0C4DD72303E}" srcOrd="0" destOrd="0" parTransId="{A5B055C5-DA7D-459C-98E6-9BE8F6A7D155}" sibTransId="{1487779E-A0CD-4F31-90D4-7EFE0BB73A30}"/>
    <dgm:cxn modelId="{66844B73-A299-4369-B335-2F5204C28DC3}" srcId="{408AC9EE-C304-4883-8891-CA45932FCCE2}" destId="{D21FD3C9-9991-4089-89D4-D501A5C96E44}" srcOrd="1" destOrd="0" parTransId="{77820771-FA73-4929-8A79-BF8B9A042E1F}" sibTransId="{CCE82ECB-87BF-4B94-B956-2DCF98D67E9E}"/>
    <dgm:cxn modelId="{98A84884-6F14-403C-974F-C37B80ABCC34}" type="presOf" srcId="{408AC9EE-C304-4883-8891-CA45932FCCE2}" destId="{F78F13E8-448D-4792-B476-03FC7997ACC5}" srcOrd="0" destOrd="0" presId="urn:microsoft.com/office/officeart/2005/8/layout/vList5"/>
    <dgm:cxn modelId="{8E0B669E-6827-454F-9A6E-DEF2331981D9}" type="presOf" srcId="{7B5950A5-68FB-43AD-BB98-34048C93A1BA}" destId="{28665BCF-3D58-4D3A-BA4F-005B17C7C52E}" srcOrd="0" destOrd="0" presId="urn:microsoft.com/office/officeart/2005/8/layout/vList5"/>
    <dgm:cxn modelId="{BC9BADAC-9684-4EFD-BD4B-8ECB84A21C9B}" srcId="{6708A7B2-F5E9-4DF4-9EF1-E4F127B58EC3}" destId="{18F6D38A-96AA-45D0-87A8-FB935212661D}" srcOrd="1" destOrd="0" parTransId="{0400CB65-6F39-411D-BC82-F1ABFC264DFB}" sibTransId="{DC85059C-8641-4143-9980-4DAD17F1B998}"/>
    <dgm:cxn modelId="{6CDE3FB2-16EA-4AC2-9551-A26875DEC920}" type="presOf" srcId="{6708A7B2-F5E9-4DF4-9EF1-E4F127B58EC3}" destId="{164D94EC-B352-467B-A5B9-037F61A820B1}" srcOrd="0" destOrd="0" presId="urn:microsoft.com/office/officeart/2005/8/layout/vList5"/>
    <dgm:cxn modelId="{CA47CABD-4FC8-4E9B-9327-45416E3AF8BF}" srcId="{BD1EDB6D-8562-46CC-A7D1-0BC96E685205}" destId="{6708A7B2-F5E9-4DF4-9EF1-E4F127B58EC3}" srcOrd="0" destOrd="0" parTransId="{AD9EFFBA-45F3-43CC-839C-F0CF5AE5F2E2}" sibTransId="{B4700500-4A63-408D-8DC5-EC76C4CE5152}"/>
    <dgm:cxn modelId="{8B90A2C6-F209-4567-B53B-B5EAA5D68AB6}" type="presOf" srcId="{24EA8AC6-3F63-48E7-8B79-DAF5818780CF}" destId="{28665BCF-3D58-4D3A-BA4F-005B17C7C52E}" srcOrd="0" destOrd="4" presId="urn:microsoft.com/office/officeart/2005/8/layout/vList5"/>
    <dgm:cxn modelId="{A33CF1CC-7293-434F-A0BB-A0429F838229}" srcId="{BD1EDB6D-8562-46CC-A7D1-0BC96E685205}" destId="{408AC9EE-C304-4883-8891-CA45932FCCE2}" srcOrd="1" destOrd="0" parTransId="{38A94413-9A42-4215-836B-AA886781F777}" sibTransId="{D88D2C65-571C-45B8-BF43-64EE7170F4BB}"/>
    <dgm:cxn modelId="{164A8DDB-8D0A-4ECC-AB9A-A8E3BA82352E}" type="presParOf" srcId="{F4EDCABD-0A80-4547-832E-4CA22AC01E97}" destId="{CF966A22-D3D2-4BEE-BA4D-99D59196A058}" srcOrd="0" destOrd="0" presId="urn:microsoft.com/office/officeart/2005/8/layout/vList5"/>
    <dgm:cxn modelId="{59605A83-3CD2-4C30-A2BF-1FB62DF2003C}" type="presParOf" srcId="{CF966A22-D3D2-4BEE-BA4D-99D59196A058}" destId="{164D94EC-B352-467B-A5B9-037F61A820B1}" srcOrd="0" destOrd="0" presId="urn:microsoft.com/office/officeart/2005/8/layout/vList5"/>
    <dgm:cxn modelId="{313CC8BD-4DE9-458F-A062-D919D09227B5}" type="presParOf" srcId="{CF966A22-D3D2-4BEE-BA4D-99D59196A058}" destId="{28665BCF-3D58-4D3A-BA4F-005B17C7C52E}" srcOrd="1" destOrd="0" presId="urn:microsoft.com/office/officeart/2005/8/layout/vList5"/>
    <dgm:cxn modelId="{D6123637-0FCA-4C82-9749-559E1C3B3FC6}" type="presParOf" srcId="{F4EDCABD-0A80-4547-832E-4CA22AC01E97}" destId="{A1B28B9A-DDFD-4C60-A87E-36DDEB84F1E2}" srcOrd="1" destOrd="0" presId="urn:microsoft.com/office/officeart/2005/8/layout/vList5"/>
    <dgm:cxn modelId="{806C9DD1-CFE3-4FCB-8EBF-A7C4B52A02C9}" type="presParOf" srcId="{F4EDCABD-0A80-4547-832E-4CA22AC01E97}" destId="{6369FA34-337C-4448-96B8-9D9B58730063}" srcOrd="2" destOrd="0" presId="urn:microsoft.com/office/officeart/2005/8/layout/vList5"/>
    <dgm:cxn modelId="{CB3A7883-499B-4F57-9227-DFDAA86C151C}" type="presParOf" srcId="{6369FA34-337C-4448-96B8-9D9B58730063}" destId="{F78F13E8-448D-4792-B476-03FC7997ACC5}" srcOrd="0" destOrd="0" presId="urn:microsoft.com/office/officeart/2005/8/layout/vList5"/>
    <dgm:cxn modelId="{9DC9A9C9-02DC-4F43-B5B8-1B69A9EF08CD}" type="presParOf" srcId="{6369FA34-337C-4448-96B8-9D9B58730063}" destId="{ACAEF859-37FF-4F3D-B725-341D5DDE5D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FFBA20-8CC2-41DD-B4C9-22A366E201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E83B2DE-0946-4507-A88C-46F8E7B5C6C2}">
      <dgm:prSet/>
      <dgm:spPr/>
      <dgm:t>
        <a:bodyPr/>
        <a:lstStyle/>
        <a:p>
          <a:r>
            <a:rPr lang="en-US" b="0" i="0"/>
            <a:t>Semi-Empirical Methods</a:t>
          </a:r>
          <a:endParaRPr lang="en-US"/>
        </a:p>
      </dgm:t>
    </dgm:pt>
    <dgm:pt modelId="{01CE6B9C-8DF2-4487-8031-F62A216E572B}" type="parTrans" cxnId="{66B38818-ABEE-492E-B59A-912B6ED415B7}">
      <dgm:prSet/>
      <dgm:spPr/>
      <dgm:t>
        <a:bodyPr/>
        <a:lstStyle/>
        <a:p>
          <a:endParaRPr lang="en-US"/>
        </a:p>
      </dgm:t>
    </dgm:pt>
    <dgm:pt modelId="{9FB4728F-B492-4C0E-B63A-A5E3671C994A}" type="sibTrans" cxnId="{66B38818-ABEE-492E-B59A-912B6ED415B7}">
      <dgm:prSet/>
      <dgm:spPr/>
      <dgm:t>
        <a:bodyPr/>
        <a:lstStyle/>
        <a:p>
          <a:endParaRPr lang="en-US"/>
        </a:p>
      </dgm:t>
    </dgm:pt>
    <dgm:pt modelId="{6551B140-4A57-4722-AEE3-F13EBA772B3E}">
      <dgm:prSet/>
      <dgm:spPr/>
      <dgm:t>
        <a:bodyPr/>
        <a:lstStyle/>
        <a:p>
          <a:r>
            <a:rPr lang="en-US" b="0" i="0"/>
            <a:t>Group additivity</a:t>
          </a:r>
          <a:endParaRPr lang="en-US"/>
        </a:p>
      </dgm:t>
    </dgm:pt>
    <dgm:pt modelId="{4E4EA7A1-8310-460E-96CE-4C0970427483}" type="parTrans" cxnId="{6276D2A0-7CEE-4D6A-8C7C-C92D5CD39F02}">
      <dgm:prSet/>
      <dgm:spPr/>
      <dgm:t>
        <a:bodyPr/>
        <a:lstStyle/>
        <a:p>
          <a:endParaRPr lang="en-US"/>
        </a:p>
      </dgm:t>
    </dgm:pt>
    <dgm:pt modelId="{6376B12E-0329-4E97-A8B3-789CA869510F}" type="sibTrans" cxnId="{6276D2A0-7CEE-4D6A-8C7C-C92D5CD39F02}">
      <dgm:prSet/>
      <dgm:spPr/>
      <dgm:t>
        <a:bodyPr/>
        <a:lstStyle/>
        <a:p>
          <a:endParaRPr lang="en-US"/>
        </a:p>
      </dgm:t>
    </dgm:pt>
    <dgm:pt modelId="{F18A0863-FBE7-4C03-A607-F721F8D3FB8E}">
      <dgm:prSet/>
      <dgm:spPr/>
      <dgm:t>
        <a:bodyPr/>
        <a:lstStyle/>
        <a:p>
          <a:r>
            <a:rPr lang="en-US" b="0" i="0" dirty="0"/>
            <a:t>Bronsted-Evans-Polyani (BEP) Relationships</a:t>
          </a:r>
          <a:endParaRPr lang="en-US" dirty="0"/>
        </a:p>
      </dgm:t>
    </dgm:pt>
    <dgm:pt modelId="{56585D6B-1E83-4DBD-A036-3E37D2FDE634}" type="parTrans" cxnId="{5BA1AABC-CE48-48AF-B2E1-806F5CEAE538}">
      <dgm:prSet/>
      <dgm:spPr/>
      <dgm:t>
        <a:bodyPr/>
        <a:lstStyle/>
        <a:p>
          <a:endParaRPr lang="en-US"/>
        </a:p>
      </dgm:t>
    </dgm:pt>
    <dgm:pt modelId="{A5C9B260-A8D6-487A-9DB9-DDDBF96B5313}" type="sibTrans" cxnId="{5BA1AABC-CE48-48AF-B2E1-806F5CEAE538}">
      <dgm:prSet/>
      <dgm:spPr/>
      <dgm:t>
        <a:bodyPr/>
        <a:lstStyle/>
        <a:p>
          <a:endParaRPr lang="en-US"/>
        </a:p>
      </dgm:t>
    </dgm:pt>
    <dgm:pt modelId="{E597B422-E147-4E06-83EF-5DD2D45AA1BD}">
      <dgm:prSet/>
      <dgm:spPr/>
      <dgm:t>
        <a:bodyPr/>
        <a:lstStyle/>
        <a:p>
          <a:r>
            <a:rPr lang="en-US" b="0" i="0"/>
            <a:t>Linear Scaling Relationships (LSR)</a:t>
          </a:r>
          <a:endParaRPr lang="en-US"/>
        </a:p>
      </dgm:t>
    </dgm:pt>
    <dgm:pt modelId="{5FF0CCE4-FB17-4469-B009-527EFC7B3523}" type="parTrans" cxnId="{84A6A9C4-41DC-4D32-9A27-493E3BEEF840}">
      <dgm:prSet/>
      <dgm:spPr/>
      <dgm:t>
        <a:bodyPr/>
        <a:lstStyle/>
        <a:p>
          <a:endParaRPr lang="en-US"/>
        </a:p>
      </dgm:t>
    </dgm:pt>
    <dgm:pt modelId="{D586AA01-55C5-453A-BB76-5C7D85B3BA78}" type="sibTrans" cxnId="{84A6A9C4-41DC-4D32-9A27-493E3BEEF840}">
      <dgm:prSet/>
      <dgm:spPr/>
      <dgm:t>
        <a:bodyPr/>
        <a:lstStyle/>
        <a:p>
          <a:endParaRPr lang="en-US"/>
        </a:p>
      </dgm:t>
    </dgm:pt>
    <dgm:pt modelId="{084232AC-CF1C-447B-AC89-9A234884DCE5}">
      <dgm:prSet/>
      <dgm:spPr/>
      <dgm:t>
        <a:bodyPr/>
        <a:lstStyle/>
        <a:p>
          <a:r>
            <a:rPr lang="en-US" b="0" i="0"/>
            <a:t>Python Group Additivity (pGrAdd)</a:t>
          </a:r>
          <a:endParaRPr lang="en-US"/>
        </a:p>
      </dgm:t>
    </dgm:pt>
    <dgm:pt modelId="{48C13059-A623-4490-9F5C-BC024129482F}" type="parTrans" cxnId="{173413EF-10F8-44AF-8883-2E5149DF55FA}">
      <dgm:prSet/>
      <dgm:spPr/>
      <dgm:t>
        <a:bodyPr/>
        <a:lstStyle/>
        <a:p>
          <a:endParaRPr lang="en-US"/>
        </a:p>
      </dgm:t>
    </dgm:pt>
    <dgm:pt modelId="{C67B6CF2-37BB-4CC6-8FBC-9EE3BD1893C3}" type="sibTrans" cxnId="{173413EF-10F8-44AF-8883-2E5149DF55FA}">
      <dgm:prSet/>
      <dgm:spPr/>
      <dgm:t>
        <a:bodyPr/>
        <a:lstStyle/>
        <a:p>
          <a:endParaRPr lang="en-US"/>
        </a:p>
      </dgm:t>
    </dgm:pt>
    <dgm:pt modelId="{A2CB0C97-C4D2-4DCE-81A8-22F7A8600919}">
      <dgm:prSet/>
      <dgm:spPr>
        <a:solidFill>
          <a:srgbClr val="E8EFD0"/>
        </a:solidFill>
      </dgm:spPr>
      <dgm:t>
        <a:bodyPr/>
        <a:lstStyle/>
        <a:p>
          <a:r>
            <a:rPr lang="en-US" b="0" i="0"/>
            <a:t>Code demonstration</a:t>
          </a:r>
          <a:endParaRPr lang="en-US"/>
        </a:p>
      </dgm:t>
    </dgm:pt>
    <dgm:pt modelId="{A144BD4C-E350-4143-A6E7-F932794F4958}" type="parTrans" cxnId="{13D3B6F3-3E3B-47C7-8A89-F2CCD68E8D0A}">
      <dgm:prSet/>
      <dgm:spPr/>
      <dgm:t>
        <a:bodyPr/>
        <a:lstStyle/>
        <a:p>
          <a:endParaRPr lang="en-US"/>
        </a:p>
      </dgm:t>
    </dgm:pt>
    <dgm:pt modelId="{CBF6BFFC-A326-4E72-8181-4253D10A0315}" type="sibTrans" cxnId="{13D3B6F3-3E3B-47C7-8A89-F2CCD68E8D0A}">
      <dgm:prSet/>
      <dgm:spPr/>
      <dgm:t>
        <a:bodyPr/>
        <a:lstStyle/>
        <a:p>
          <a:endParaRPr lang="en-US"/>
        </a:p>
      </dgm:t>
    </dgm:pt>
    <dgm:pt modelId="{CB6F2CAA-26C5-471B-A518-6E6B58044E31}">
      <dgm:prSet/>
      <dgm:spPr/>
      <dgm:t>
        <a:bodyPr/>
        <a:lstStyle/>
        <a:p>
          <a:r>
            <a:rPr lang="en-US" b="0" i="0"/>
            <a:t>Python Code Examples</a:t>
          </a:r>
          <a:endParaRPr lang="en-US"/>
        </a:p>
      </dgm:t>
    </dgm:pt>
    <dgm:pt modelId="{9ED3B9FF-36E6-4AA7-9763-07834F1190C0}" type="parTrans" cxnId="{03E0D027-75AE-4812-8795-5AD5E98A24B1}">
      <dgm:prSet/>
      <dgm:spPr/>
      <dgm:t>
        <a:bodyPr/>
        <a:lstStyle/>
        <a:p>
          <a:endParaRPr lang="en-US"/>
        </a:p>
      </dgm:t>
    </dgm:pt>
    <dgm:pt modelId="{8255E51B-7F9D-4997-843C-48A0B349DB04}" type="sibTrans" cxnId="{03E0D027-75AE-4812-8795-5AD5E98A24B1}">
      <dgm:prSet/>
      <dgm:spPr/>
      <dgm:t>
        <a:bodyPr/>
        <a:lstStyle/>
        <a:p>
          <a:endParaRPr lang="en-US"/>
        </a:p>
      </dgm:t>
    </dgm:pt>
    <dgm:pt modelId="{B5C8F30C-8A7B-4F46-863C-9BF736FDA4F3}">
      <dgm:prSet/>
      <dgm:spPr/>
      <dgm:t>
        <a:bodyPr/>
        <a:lstStyle/>
        <a:p>
          <a:r>
            <a:rPr lang="en-US" b="0" i="0"/>
            <a:t>DFT</a:t>
          </a:r>
          <a:r>
            <a:rPr lang="en-US" b="0" i="0">
              <a:sym typeface="Wingdings" panose="05000000000000000000" pitchFamily="2" charset="2"/>
            </a:rPr>
            <a:t></a:t>
          </a:r>
          <a:r>
            <a:rPr lang="en-US" b="0" i="0"/>
            <a:t>pMuTT</a:t>
          </a:r>
          <a:r>
            <a:rPr lang="en-US" b="0" i="0">
              <a:sym typeface="Wingdings" panose="05000000000000000000" pitchFamily="2" charset="2"/>
            </a:rPr>
            <a:t></a:t>
          </a:r>
          <a:r>
            <a:rPr lang="en-US" b="0" i="0"/>
            <a:t>openMKM</a:t>
          </a:r>
          <a:endParaRPr lang="en-US"/>
        </a:p>
      </dgm:t>
    </dgm:pt>
    <dgm:pt modelId="{DB457ABD-247F-490B-A5AA-1DEE6F3D4872}" type="parTrans" cxnId="{44200465-5B87-47FE-9CD2-D5D0F81BBEA8}">
      <dgm:prSet/>
      <dgm:spPr/>
      <dgm:t>
        <a:bodyPr/>
        <a:lstStyle/>
        <a:p>
          <a:endParaRPr lang="en-US"/>
        </a:p>
      </dgm:t>
    </dgm:pt>
    <dgm:pt modelId="{6D87843F-DDF6-4DC7-B251-B97A1B1D54FA}" type="sibTrans" cxnId="{44200465-5B87-47FE-9CD2-D5D0F81BBEA8}">
      <dgm:prSet/>
      <dgm:spPr/>
      <dgm:t>
        <a:bodyPr/>
        <a:lstStyle/>
        <a:p>
          <a:endParaRPr lang="en-US"/>
        </a:p>
      </dgm:t>
    </dgm:pt>
    <dgm:pt modelId="{61536E0B-164C-47AA-A470-773A2EAA5658}">
      <dgm:prSet/>
      <dgm:spPr/>
      <dgm:t>
        <a:bodyPr/>
        <a:lstStyle/>
        <a:p>
          <a:r>
            <a:rPr lang="en-US" b="0" i="0"/>
            <a:t>Group addivity</a:t>
          </a:r>
          <a:endParaRPr lang="en-US"/>
        </a:p>
      </dgm:t>
    </dgm:pt>
    <dgm:pt modelId="{C95A5617-6646-41B1-A0FC-905CECE2578F}" type="parTrans" cxnId="{B88254EC-C745-4D38-A0A3-6FC3AFF981D0}">
      <dgm:prSet/>
      <dgm:spPr/>
      <dgm:t>
        <a:bodyPr/>
        <a:lstStyle/>
        <a:p>
          <a:endParaRPr lang="en-US"/>
        </a:p>
      </dgm:t>
    </dgm:pt>
    <dgm:pt modelId="{213CE391-332E-4DA1-85B7-15FB5BE3CCC8}" type="sibTrans" cxnId="{B88254EC-C745-4D38-A0A3-6FC3AFF981D0}">
      <dgm:prSet/>
      <dgm:spPr/>
      <dgm:t>
        <a:bodyPr/>
        <a:lstStyle/>
        <a:p>
          <a:endParaRPr lang="en-US"/>
        </a:p>
      </dgm:t>
    </dgm:pt>
    <dgm:pt modelId="{BC81D7D3-C282-4A0E-BEC9-D23B9816F10F}">
      <dgm:prSet/>
      <dgm:spPr/>
      <dgm:t>
        <a:bodyPr/>
        <a:lstStyle/>
        <a:p>
          <a:r>
            <a:rPr lang="en-US" b="0" i="0"/>
            <a:t>Interesting applications (Error propagation &amp; Dynamic catalysis)</a:t>
          </a:r>
          <a:endParaRPr lang="en-US"/>
        </a:p>
      </dgm:t>
    </dgm:pt>
    <dgm:pt modelId="{8D93C057-5196-4B13-AD11-653AC66E97E8}" type="parTrans" cxnId="{BABE1BBC-0098-45C2-9253-D49DDDC416FB}">
      <dgm:prSet/>
      <dgm:spPr/>
      <dgm:t>
        <a:bodyPr/>
        <a:lstStyle/>
        <a:p>
          <a:endParaRPr lang="en-US"/>
        </a:p>
      </dgm:t>
    </dgm:pt>
    <dgm:pt modelId="{8385594E-A419-491D-87CA-DCF2DA1E84AE}" type="sibTrans" cxnId="{BABE1BBC-0098-45C2-9253-D49DDDC416FB}">
      <dgm:prSet/>
      <dgm:spPr/>
      <dgm:t>
        <a:bodyPr/>
        <a:lstStyle/>
        <a:p>
          <a:endParaRPr lang="en-US"/>
        </a:p>
      </dgm:t>
    </dgm:pt>
    <dgm:pt modelId="{E54D8FF9-AB10-4842-A4FB-5272C473FD1C}" type="pres">
      <dgm:prSet presAssocID="{EEFFBA20-8CC2-41DD-B4C9-22A366E201AE}" presName="Name0" presStyleCnt="0">
        <dgm:presLayoutVars>
          <dgm:dir/>
          <dgm:animLvl val="lvl"/>
          <dgm:resizeHandles val="exact"/>
        </dgm:presLayoutVars>
      </dgm:prSet>
      <dgm:spPr/>
    </dgm:pt>
    <dgm:pt modelId="{0259A3BA-AFB7-4AD4-BAD7-1DA37DCEC90C}" type="pres">
      <dgm:prSet presAssocID="{BE83B2DE-0946-4507-A88C-46F8E7B5C6C2}" presName="linNode" presStyleCnt="0"/>
      <dgm:spPr/>
    </dgm:pt>
    <dgm:pt modelId="{59B85767-6AFC-4666-A895-CD7BAD895694}" type="pres">
      <dgm:prSet presAssocID="{BE83B2DE-0946-4507-A88C-46F8E7B5C6C2}" presName="parentText" presStyleLbl="node1" presStyleIdx="0" presStyleCnt="3">
        <dgm:presLayoutVars>
          <dgm:chMax val="1"/>
          <dgm:bulletEnabled val="1"/>
        </dgm:presLayoutVars>
      </dgm:prSet>
      <dgm:spPr/>
    </dgm:pt>
    <dgm:pt modelId="{6952475B-73B2-4523-AF5D-AB544D2E37E0}" type="pres">
      <dgm:prSet presAssocID="{BE83B2DE-0946-4507-A88C-46F8E7B5C6C2}" presName="descendantText" presStyleLbl="alignAccFollowNode1" presStyleIdx="0" presStyleCnt="3">
        <dgm:presLayoutVars>
          <dgm:bulletEnabled val="1"/>
        </dgm:presLayoutVars>
      </dgm:prSet>
      <dgm:spPr/>
    </dgm:pt>
    <dgm:pt modelId="{92C16153-F7C3-4693-9AB7-BD271D83A488}" type="pres">
      <dgm:prSet presAssocID="{9FB4728F-B492-4C0E-B63A-A5E3671C994A}" presName="sp" presStyleCnt="0"/>
      <dgm:spPr/>
    </dgm:pt>
    <dgm:pt modelId="{B53F20FA-1FAC-4161-8B6A-F191639F8303}" type="pres">
      <dgm:prSet presAssocID="{084232AC-CF1C-447B-AC89-9A234884DCE5}" presName="linNode" presStyleCnt="0"/>
      <dgm:spPr/>
    </dgm:pt>
    <dgm:pt modelId="{79656575-FAD9-4385-9F9E-88E7DE3D3899}" type="pres">
      <dgm:prSet presAssocID="{084232AC-CF1C-447B-AC89-9A234884DCE5}" presName="parentText" presStyleLbl="node1" presStyleIdx="1" presStyleCnt="3">
        <dgm:presLayoutVars>
          <dgm:chMax val="1"/>
          <dgm:bulletEnabled val="1"/>
        </dgm:presLayoutVars>
      </dgm:prSet>
      <dgm:spPr/>
    </dgm:pt>
    <dgm:pt modelId="{F35C74FD-FF5B-434B-BD1D-64B126BC9BA7}" type="pres">
      <dgm:prSet presAssocID="{084232AC-CF1C-447B-AC89-9A234884DCE5}" presName="descendantText" presStyleLbl="alignAccFollowNode1" presStyleIdx="1" presStyleCnt="3">
        <dgm:presLayoutVars>
          <dgm:bulletEnabled val="1"/>
        </dgm:presLayoutVars>
      </dgm:prSet>
      <dgm:spPr/>
    </dgm:pt>
    <dgm:pt modelId="{7DB4B21C-1772-41B8-B1A9-03BB3DB11336}" type="pres">
      <dgm:prSet presAssocID="{C67B6CF2-37BB-4CC6-8FBC-9EE3BD1893C3}" presName="sp" presStyleCnt="0"/>
      <dgm:spPr/>
    </dgm:pt>
    <dgm:pt modelId="{3BE647F4-9598-4071-854B-CABE8B83E1B8}" type="pres">
      <dgm:prSet presAssocID="{CB6F2CAA-26C5-471B-A518-6E6B58044E31}" presName="linNode" presStyleCnt="0"/>
      <dgm:spPr/>
    </dgm:pt>
    <dgm:pt modelId="{C2049578-AF3F-44C8-A96D-0D94AA275941}" type="pres">
      <dgm:prSet presAssocID="{CB6F2CAA-26C5-471B-A518-6E6B58044E31}" presName="parentText" presStyleLbl="node1" presStyleIdx="2" presStyleCnt="3">
        <dgm:presLayoutVars>
          <dgm:chMax val="1"/>
          <dgm:bulletEnabled val="1"/>
        </dgm:presLayoutVars>
      </dgm:prSet>
      <dgm:spPr/>
    </dgm:pt>
    <dgm:pt modelId="{4B8DAE11-46B0-40AC-9A6D-ED3FF7C97AFC}" type="pres">
      <dgm:prSet presAssocID="{CB6F2CAA-26C5-471B-A518-6E6B58044E31}" presName="descendantText" presStyleLbl="alignAccFollowNode1" presStyleIdx="2" presStyleCnt="3">
        <dgm:presLayoutVars>
          <dgm:bulletEnabled val="1"/>
        </dgm:presLayoutVars>
      </dgm:prSet>
      <dgm:spPr/>
    </dgm:pt>
  </dgm:ptLst>
  <dgm:cxnLst>
    <dgm:cxn modelId="{66B38818-ABEE-492E-B59A-912B6ED415B7}" srcId="{EEFFBA20-8CC2-41DD-B4C9-22A366E201AE}" destId="{BE83B2DE-0946-4507-A88C-46F8E7B5C6C2}" srcOrd="0" destOrd="0" parTransId="{01CE6B9C-8DF2-4487-8031-F62A216E572B}" sibTransId="{9FB4728F-B492-4C0E-B63A-A5E3671C994A}"/>
    <dgm:cxn modelId="{03E0D027-75AE-4812-8795-5AD5E98A24B1}" srcId="{EEFFBA20-8CC2-41DD-B4C9-22A366E201AE}" destId="{CB6F2CAA-26C5-471B-A518-6E6B58044E31}" srcOrd="2" destOrd="0" parTransId="{9ED3B9FF-36E6-4AA7-9763-07834F1190C0}" sibTransId="{8255E51B-7F9D-4997-843C-48A0B349DB04}"/>
    <dgm:cxn modelId="{251CC13D-3FF8-45C4-8047-F76D723C28A8}" type="presOf" srcId="{61536E0B-164C-47AA-A470-773A2EAA5658}" destId="{4B8DAE11-46B0-40AC-9A6D-ED3FF7C97AFC}" srcOrd="0" destOrd="1" presId="urn:microsoft.com/office/officeart/2005/8/layout/vList5"/>
    <dgm:cxn modelId="{44200465-5B87-47FE-9CD2-D5D0F81BBEA8}" srcId="{CB6F2CAA-26C5-471B-A518-6E6B58044E31}" destId="{B5C8F30C-8A7B-4F46-863C-9BF736FDA4F3}" srcOrd="0" destOrd="0" parTransId="{DB457ABD-247F-490B-A5AA-1DEE6F3D4872}" sibTransId="{6D87843F-DDF6-4DC7-B251-B97A1B1D54FA}"/>
    <dgm:cxn modelId="{1922156F-F5F0-4D40-B2AA-6622296829B2}" type="presOf" srcId="{BE83B2DE-0946-4507-A88C-46F8E7B5C6C2}" destId="{59B85767-6AFC-4666-A895-CD7BAD895694}" srcOrd="0" destOrd="0" presId="urn:microsoft.com/office/officeart/2005/8/layout/vList5"/>
    <dgm:cxn modelId="{1BB6B550-07A4-4916-8C97-0BCD5EFB5D43}" type="presOf" srcId="{084232AC-CF1C-447B-AC89-9A234884DCE5}" destId="{79656575-FAD9-4385-9F9E-88E7DE3D3899}" srcOrd="0" destOrd="0" presId="urn:microsoft.com/office/officeart/2005/8/layout/vList5"/>
    <dgm:cxn modelId="{45123E74-FB44-498D-9C65-C13BC393C919}" type="presOf" srcId="{E597B422-E147-4E06-83EF-5DD2D45AA1BD}" destId="{6952475B-73B2-4523-AF5D-AB544D2E37E0}" srcOrd="0" destOrd="2" presId="urn:microsoft.com/office/officeart/2005/8/layout/vList5"/>
    <dgm:cxn modelId="{FA5C6C94-B07F-466C-9E78-1B9772D2471F}" type="presOf" srcId="{EEFFBA20-8CC2-41DD-B4C9-22A366E201AE}" destId="{E54D8FF9-AB10-4842-A4FB-5272C473FD1C}" srcOrd="0" destOrd="0" presId="urn:microsoft.com/office/officeart/2005/8/layout/vList5"/>
    <dgm:cxn modelId="{18095895-4F79-41FC-977B-40759D8E73CC}" type="presOf" srcId="{BC81D7D3-C282-4A0E-BEC9-D23B9816F10F}" destId="{4B8DAE11-46B0-40AC-9A6D-ED3FF7C97AFC}" srcOrd="0" destOrd="2" presId="urn:microsoft.com/office/officeart/2005/8/layout/vList5"/>
    <dgm:cxn modelId="{B1BA3FA0-607D-4BDC-9116-BBDC4F8D2EF7}" type="presOf" srcId="{A2CB0C97-C4D2-4DCE-81A8-22F7A8600919}" destId="{F35C74FD-FF5B-434B-BD1D-64B126BC9BA7}" srcOrd="0" destOrd="0" presId="urn:microsoft.com/office/officeart/2005/8/layout/vList5"/>
    <dgm:cxn modelId="{6276D2A0-7CEE-4D6A-8C7C-C92D5CD39F02}" srcId="{BE83B2DE-0946-4507-A88C-46F8E7B5C6C2}" destId="{6551B140-4A57-4722-AEE3-F13EBA772B3E}" srcOrd="0" destOrd="0" parTransId="{4E4EA7A1-8310-460E-96CE-4C0970427483}" sibTransId="{6376B12E-0329-4E97-A8B3-789CA869510F}"/>
    <dgm:cxn modelId="{78A172B6-2A68-49A2-9F84-FEB3CA5DF32F}" type="presOf" srcId="{F18A0863-FBE7-4C03-A607-F721F8D3FB8E}" destId="{6952475B-73B2-4523-AF5D-AB544D2E37E0}" srcOrd="0" destOrd="1" presId="urn:microsoft.com/office/officeart/2005/8/layout/vList5"/>
    <dgm:cxn modelId="{ABFBD5B6-95DA-44C5-8FEF-B26841FAFF7F}" type="presOf" srcId="{B5C8F30C-8A7B-4F46-863C-9BF736FDA4F3}" destId="{4B8DAE11-46B0-40AC-9A6D-ED3FF7C97AFC}" srcOrd="0" destOrd="0" presId="urn:microsoft.com/office/officeart/2005/8/layout/vList5"/>
    <dgm:cxn modelId="{BABE1BBC-0098-45C2-9253-D49DDDC416FB}" srcId="{CB6F2CAA-26C5-471B-A518-6E6B58044E31}" destId="{BC81D7D3-C282-4A0E-BEC9-D23B9816F10F}" srcOrd="2" destOrd="0" parTransId="{8D93C057-5196-4B13-AD11-653AC66E97E8}" sibTransId="{8385594E-A419-491D-87CA-DCF2DA1E84AE}"/>
    <dgm:cxn modelId="{5BA1AABC-CE48-48AF-B2E1-806F5CEAE538}" srcId="{BE83B2DE-0946-4507-A88C-46F8E7B5C6C2}" destId="{F18A0863-FBE7-4C03-A607-F721F8D3FB8E}" srcOrd="1" destOrd="0" parTransId="{56585D6B-1E83-4DBD-A036-3E37D2FDE634}" sibTransId="{A5C9B260-A8D6-487A-9DB9-DDDBF96B5313}"/>
    <dgm:cxn modelId="{E374B2BC-024A-413D-9F9D-821E91B630FA}" type="presOf" srcId="{CB6F2CAA-26C5-471B-A518-6E6B58044E31}" destId="{C2049578-AF3F-44C8-A96D-0D94AA275941}" srcOrd="0" destOrd="0" presId="urn:microsoft.com/office/officeart/2005/8/layout/vList5"/>
    <dgm:cxn modelId="{84A6A9C4-41DC-4D32-9A27-493E3BEEF840}" srcId="{BE83B2DE-0946-4507-A88C-46F8E7B5C6C2}" destId="{E597B422-E147-4E06-83EF-5DD2D45AA1BD}" srcOrd="2" destOrd="0" parTransId="{5FF0CCE4-FB17-4469-B009-527EFC7B3523}" sibTransId="{D586AA01-55C5-453A-BB76-5C7D85B3BA78}"/>
    <dgm:cxn modelId="{6CA75BE0-BE4D-4E9A-9C6B-7B401E8226EE}" type="presOf" srcId="{6551B140-4A57-4722-AEE3-F13EBA772B3E}" destId="{6952475B-73B2-4523-AF5D-AB544D2E37E0}" srcOrd="0" destOrd="0" presId="urn:microsoft.com/office/officeart/2005/8/layout/vList5"/>
    <dgm:cxn modelId="{B88254EC-C745-4D38-A0A3-6FC3AFF981D0}" srcId="{CB6F2CAA-26C5-471B-A518-6E6B58044E31}" destId="{61536E0B-164C-47AA-A470-773A2EAA5658}" srcOrd="1" destOrd="0" parTransId="{C95A5617-6646-41B1-A0FC-905CECE2578F}" sibTransId="{213CE391-332E-4DA1-85B7-15FB5BE3CCC8}"/>
    <dgm:cxn modelId="{173413EF-10F8-44AF-8883-2E5149DF55FA}" srcId="{EEFFBA20-8CC2-41DD-B4C9-22A366E201AE}" destId="{084232AC-CF1C-447B-AC89-9A234884DCE5}" srcOrd="1" destOrd="0" parTransId="{48C13059-A623-4490-9F5C-BC024129482F}" sibTransId="{C67B6CF2-37BB-4CC6-8FBC-9EE3BD1893C3}"/>
    <dgm:cxn modelId="{13D3B6F3-3E3B-47C7-8A89-F2CCD68E8D0A}" srcId="{084232AC-CF1C-447B-AC89-9A234884DCE5}" destId="{A2CB0C97-C4D2-4DCE-81A8-22F7A8600919}" srcOrd="0" destOrd="0" parTransId="{A144BD4C-E350-4143-A6E7-F932794F4958}" sibTransId="{CBF6BFFC-A326-4E72-8181-4253D10A0315}"/>
    <dgm:cxn modelId="{921E2C41-0D69-4B32-8DB8-FF3FD9D86E85}" type="presParOf" srcId="{E54D8FF9-AB10-4842-A4FB-5272C473FD1C}" destId="{0259A3BA-AFB7-4AD4-BAD7-1DA37DCEC90C}" srcOrd="0" destOrd="0" presId="urn:microsoft.com/office/officeart/2005/8/layout/vList5"/>
    <dgm:cxn modelId="{A29A26F3-AEF3-4E20-8684-23208A66760E}" type="presParOf" srcId="{0259A3BA-AFB7-4AD4-BAD7-1DA37DCEC90C}" destId="{59B85767-6AFC-4666-A895-CD7BAD895694}" srcOrd="0" destOrd="0" presId="urn:microsoft.com/office/officeart/2005/8/layout/vList5"/>
    <dgm:cxn modelId="{95DDFC95-74AC-4B22-8981-A2183E972C2B}" type="presParOf" srcId="{0259A3BA-AFB7-4AD4-BAD7-1DA37DCEC90C}" destId="{6952475B-73B2-4523-AF5D-AB544D2E37E0}" srcOrd="1" destOrd="0" presId="urn:microsoft.com/office/officeart/2005/8/layout/vList5"/>
    <dgm:cxn modelId="{2945DC54-C193-4C2E-B554-66F8EFF03E1C}" type="presParOf" srcId="{E54D8FF9-AB10-4842-A4FB-5272C473FD1C}" destId="{92C16153-F7C3-4693-9AB7-BD271D83A488}" srcOrd="1" destOrd="0" presId="urn:microsoft.com/office/officeart/2005/8/layout/vList5"/>
    <dgm:cxn modelId="{979CC61A-BC2F-4D82-A2A6-E22786434CA7}" type="presParOf" srcId="{E54D8FF9-AB10-4842-A4FB-5272C473FD1C}" destId="{B53F20FA-1FAC-4161-8B6A-F191639F8303}" srcOrd="2" destOrd="0" presId="urn:microsoft.com/office/officeart/2005/8/layout/vList5"/>
    <dgm:cxn modelId="{31E2A32D-001F-4979-99FC-5358290ADCDD}" type="presParOf" srcId="{B53F20FA-1FAC-4161-8B6A-F191639F8303}" destId="{79656575-FAD9-4385-9F9E-88E7DE3D3899}" srcOrd="0" destOrd="0" presId="urn:microsoft.com/office/officeart/2005/8/layout/vList5"/>
    <dgm:cxn modelId="{916A0A50-D65B-411C-BD53-F03335C647DB}" type="presParOf" srcId="{B53F20FA-1FAC-4161-8B6A-F191639F8303}" destId="{F35C74FD-FF5B-434B-BD1D-64B126BC9BA7}" srcOrd="1" destOrd="0" presId="urn:microsoft.com/office/officeart/2005/8/layout/vList5"/>
    <dgm:cxn modelId="{64A05396-F183-4A3A-819C-B55B77D83304}" type="presParOf" srcId="{E54D8FF9-AB10-4842-A4FB-5272C473FD1C}" destId="{7DB4B21C-1772-41B8-B1A9-03BB3DB11336}" srcOrd="3" destOrd="0" presId="urn:microsoft.com/office/officeart/2005/8/layout/vList5"/>
    <dgm:cxn modelId="{005A2CF6-3397-455B-8C74-24B4143205A4}" type="presParOf" srcId="{E54D8FF9-AB10-4842-A4FB-5272C473FD1C}" destId="{3BE647F4-9598-4071-854B-CABE8B83E1B8}" srcOrd="4" destOrd="0" presId="urn:microsoft.com/office/officeart/2005/8/layout/vList5"/>
    <dgm:cxn modelId="{69236559-0DDD-41D6-A3C3-23B90D38D04D}" type="presParOf" srcId="{3BE647F4-9598-4071-854B-CABE8B83E1B8}" destId="{C2049578-AF3F-44C8-A96D-0D94AA275941}" srcOrd="0" destOrd="0" presId="urn:microsoft.com/office/officeart/2005/8/layout/vList5"/>
    <dgm:cxn modelId="{DD4E10D3-D210-458A-B665-FEA6545D52ED}" type="presParOf" srcId="{3BE647F4-9598-4071-854B-CABE8B83E1B8}" destId="{4B8DAE11-46B0-40AC-9A6D-ED3FF7C97A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549344-0568-409B-B4AE-D2B34F2BE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600DC4-DBD7-4D2D-9536-ADD03E08B9BC}">
      <dgm:prSet/>
      <dgm:spPr/>
      <dgm:t>
        <a:bodyPr/>
        <a:lstStyle/>
        <a:p>
          <a:r>
            <a:rPr lang="en-US" b="0" i="0"/>
            <a:t>Site model</a:t>
          </a:r>
          <a:endParaRPr lang="en-US"/>
        </a:p>
      </dgm:t>
    </dgm:pt>
    <dgm:pt modelId="{D6E76A44-5E40-4046-ADC6-C95CE3CFBF98}" type="parTrans" cxnId="{1E68A3A6-4444-458B-AA2B-4412BEE78F4A}">
      <dgm:prSet/>
      <dgm:spPr/>
      <dgm:t>
        <a:bodyPr/>
        <a:lstStyle/>
        <a:p>
          <a:endParaRPr lang="en-US"/>
        </a:p>
      </dgm:t>
    </dgm:pt>
    <dgm:pt modelId="{9C957CAB-C302-4CA5-8EDD-383C37B187C7}" type="sibTrans" cxnId="{1E68A3A6-4444-458B-AA2B-4412BEE78F4A}">
      <dgm:prSet/>
      <dgm:spPr/>
      <dgm:t>
        <a:bodyPr/>
        <a:lstStyle/>
        <a:p>
          <a:endParaRPr lang="en-US"/>
        </a:p>
      </dgm:t>
    </dgm:pt>
    <dgm:pt modelId="{7A6B3974-4E01-4C93-9520-A4D8B569B983}">
      <dgm:prSet/>
      <dgm:spPr/>
      <dgm:t>
        <a:bodyPr/>
        <a:lstStyle/>
        <a:p>
          <a:r>
            <a:rPr lang="en-US" b="0" i="0"/>
            <a:t>Active sites/Site density</a:t>
          </a:r>
          <a:endParaRPr lang="en-US"/>
        </a:p>
      </dgm:t>
    </dgm:pt>
    <dgm:pt modelId="{E1B65B29-D3F7-4CA9-BE57-94247182FBCB}" type="parTrans" cxnId="{802F99FD-E602-4C00-8A84-9E7B49B9E06D}">
      <dgm:prSet/>
      <dgm:spPr/>
      <dgm:t>
        <a:bodyPr/>
        <a:lstStyle/>
        <a:p>
          <a:endParaRPr lang="en-US"/>
        </a:p>
      </dgm:t>
    </dgm:pt>
    <dgm:pt modelId="{2E51E40F-6BA6-42D6-9F7D-82C38E2092BA}" type="sibTrans" cxnId="{802F99FD-E602-4C00-8A84-9E7B49B9E06D}">
      <dgm:prSet/>
      <dgm:spPr/>
      <dgm:t>
        <a:bodyPr/>
        <a:lstStyle/>
        <a:p>
          <a:endParaRPr lang="en-US"/>
        </a:p>
      </dgm:t>
    </dgm:pt>
    <dgm:pt modelId="{51EC5E5E-8715-4681-9459-44E78F38870E}">
      <dgm:prSet/>
      <dgm:spPr/>
      <dgm:t>
        <a:bodyPr/>
        <a:lstStyle/>
        <a:p>
          <a:r>
            <a:rPr lang="en-US" b="0" i="0"/>
            <a:t>Exclusion principle</a:t>
          </a:r>
          <a:endParaRPr lang="en-US"/>
        </a:p>
      </dgm:t>
    </dgm:pt>
    <dgm:pt modelId="{C8CB0775-31DA-4488-9A86-CEF20E202907}" type="parTrans" cxnId="{5E697995-1D4F-4745-9651-671B8AE2CA3E}">
      <dgm:prSet/>
      <dgm:spPr/>
      <dgm:t>
        <a:bodyPr/>
        <a:lstStyle/>
        <a:p>
          <a:endParaRPr lang="en-US"/>
        </a:p>
      </dgm:t>
    </dgm:pt>
    <dgm:pt modelId="{0B1849C0-AC4A-4DD2-8B00-0F080DA94179}" type="sibTrans" cxnId="{5E697995-1D4F-4745-9651-671B8AE2CA3E}">
      <dgm:prSet/>
      <dgm:spPr/>
      <dgm:t>
        <a:bodyPr/>
        <a:lstStyle/>
        <a:p>
          <a:endParaRPr lang="en-US"/>
        </a:p>
      </dgm:t>
    </dgm:pt>
    <dgm:pt modelId="{50987493-7215-46F7-9966-19F2B70AEEFB}">
      <dgm:prSet/>
      <dgm:spPr/>
      <dgm:t>
        <a:bodyPr/>
        <a:lstStyle/>
        <a:p>
          <a:r>
            <a:rPr lang="en-US" b="0" i="0"/>
            <a:t>Lateral interactions</a:t>
          </a:r>
          <a:endParaRPr lang="en-US"/>
        </a:p>
      </dgm:t>
    </dgm:pt>
    <dgm:pt modelId="{AF0CB1DF-6898-445F-B365-CF6691B51086}" type="parTrans" cxnId="{9326C125-1F7A-4972-9AAF-A2DCD794B7E0}">
      <dgm:prSet/>
      <dgm:spPr/>
      <dgm:t>
        <a:bodyPr/>
        <a:lstStyle/>
        <a:p>
          <a:endParaRPr lang="en-US"/>
        </a:p>
      </dgm:t>
    </dgm:pt>
    <dgm:pt modelId="{C06D76D5-31FA-4ACD-A66B-8716869424D2}" type="sibTrans" cxnId="{9326C125-1F7A-4972-9AAF-A2DCD794B7E0}">
      <dgm:prSet/>
      <dgm:spPr/>
      <dgm:t>
        <a:bodyPr/>
        <a:lstStyle/>
        <a:p>
          <a:endParaRPr lang="en-US"/>
        </a:p>
      </dgm:t>
    </dgm:pt>
    <dgm:pt modelId="{0D50E6FF-5182-4011-A135-0AB84BF0DE58}">
      <dgm:prSet/>
      <dgm:spPr/>
      <dgm:t>
        <a:bodyPr/>
        <a:lstStyle/>
        <a:p>
          <a:r>
            <a:rPr lang="en-US" b="0" i="0"/>
            <a:t>Exhaustive elementary reactions</a:t>
          </a:r>
          <a:endParaRPr lang="en-US"/>
        </a:p>
      </dgm:t>
    </dgm:pt>
    <dgm:pt modelId="{0D701001-D4A2-4C63-AD45-7A3137F6F322}" type="parTrans" cxnId="{3B7EAE65-01FF-435C-B0D3-A8A6FF0CBB5F}">
      <dgm:prSet/>
      <dgm:spPr/>
      <dgm:t>
        <a:bodyPr/>
        <a:lstStyle/>
        <a:p>
          <a:endParaRPr lang="en-US"/>
        </a:p>
      </dgm:t>
    </dgm:pt>
    <dgm:pt modelId="{6B8850E2-9F8B-4E7A-988E-ECD0BEF12890}" type="sibTrans" cxnId="{3B7EAE65-01FF-435C-B0D3-A8A6FF0CBB5F}">
      <dgm:prSet/>
      <dgm:spPr/>
      <dgm:t>
        <a:bodyPr/>
        <a:lstStyle/>
        <a:p>
          <a:endParaRPr lang="en-US"/>
        </a:p>
      </dgm:t>
    </dgm:pt>
    <dgm:pt modelId="{DCD098A3-143D-4F55-856A-C3621820380C}">
      <dgm:prSet/>
      <dgm:spPr/>
      <dgm:t>
        <a:bodyPr/>
        <a:lstStyle/>
        <a:p>
          <a:r>
            <a:rPr lang="en-US" b="0" i="0"/>
            <a:t>Mean-field</a:t>
          </a:r>
          <a:endParaRPr lang="en-US"/>
        </a:p>
      </dgm:t>
    </dgm:pt>
    <dgm:pt modelId="{D45D4BE2-D2BF-4D95-8778-EFCF64CF6A8E}" type="parTrans" cxnId="{E395967A-C6F7-4AC1-9E58-7B95E5250F73}">
      <dgm:prSet/>
      <dgm:spPr/>
      <dgm:t>
        <a:bodyPr/>
        <a:lstStyle/>
        <a:p>
          <a:endParaRPr lang="en-US"/>
        </a:p>
      </dgm:t>
    </dgm:pt>
    <dgm:pt modelId="{98240D88-B1C8-4744-BB3B-65A621EEE3F7}" type="sibTrans" cxnId="{E395967A-C6F7-4AC1-9E58-7B95E5250F73}">
      <dgm:prSet/>
      <dgm:spPr/>
      <dgm:t>
        <a:bodyPr/>
        <a:lstStyle/>
        <a:p>
          <a:endParaRPr lang="en-US"/>
        </a:p>
      </dgm:t>
    </dgm:pt>
    <dgm:pt modelId="{ABFF64B5-E635-44E3-B30D-77ACD32F52A1}">
      <dgm:prSet/>
      <dgm:spPr/>
      <dgm:t>
        <a:bodyPr/>
        <a:lstStyle/>
        <a:p>
          <a:r>
            <a:rPr lang="en-US" b="0" i="0"/>
            <a:t>Ideal for typical heterogeneous catalysis</a:t>
          </a:r>
          <a:endParaRPr lang="en-US"/>
        </a:p>
      </dgm:t>
    </dgm:pt>
    <dgm:pt modelId="{D054E163-7A3A-458E-AFC8-698F4792D952}" type="parTrans" cxnId="{8B01FA02-8029-43D2-960C-6BAC71950600}">
      <dgm:prSet/>
      <dgm:spPr/>
      <dgm:t>
        <a:bodyPr/>
        <a:lstStyle/>
        <a:p>
          <a:endParaRPr lang="en-US"/>
        </a:p>
      </dgm:t>
    </dgm:pt>
    <dgm:pt modelId="{37FABDB4-165E-4691-8A07-15AA8844F3FA}" type="sibTrans" cxnId="{8B01FA02-8029-43D2-960C-6BAC71950600}">
      <dgm:prSet/>
      <dgm:spPr/>
      <dgm:t>
        <a:bodyPr/>
        <a:lstStyle/>
        <a:p>
          <a:endParaRPr lang="en-US"/>
        </a:p>
      </dgm:t>
    </dgm:pt>
    <dgm:pt modelId="{A6A5A6E3-218C-446A-9C77-58686593E4A6}">
      <dgm:prSet/>
      <dgm:spPr/>
      <dgm:t>
        <a:bodyPr/>
        <a:lstStyle/>
        <a:p>
          <a:r>
            <a:rPr lang="en-US" b="0" i="0"/>
            <a:t>State model</a:t>
          </a:r>
          <a:endParaRPr lang="en-US"/>
        </a:p>
      </dgm:t>
    </dgm:pt>
    <dgm:pt modelId="{6E26F591-62AA-4CFD-B61A-7E0C44D07271}" type="parTrans" cxnId="{B6E2ECD2-34F1-401A-89AE-5768FFAF65A4}">
      <dgm:prSet/>
      <dgm:spPr/>
      <dgm:t>
        <a:bodyPr/>
        <a:lstStyle/>
        <a:p>
          <a:endParaRPr lang="en-US"/>
        </a:p>
      </dgm:t>
    </dgm:pt>
    <dgm:pt modelId="{42EAD046-6774-4412-B2CE-27AD048B1EA3}" type="sibTrans" cxnId="{B6E2ECD2-34F1-401A-89AE-5768FFAF65A4}">
      <dgm:prSet/>
      <dgm:spPr/>
      <dgm:t>
        <a:bodyPr/>
        <a:lstStyle/>
        <a:p>
          <a:endParaRPr lang="en-US"/>
        </a:p>
      </dgm:t>
    </dgm:pt>
    <dgm:pt modelId="{E3AB16CA-3D33-4380-B2A7-8E006AA1EBB2}">
      <dgm:prSet/>
      <dgm:spPr/>
      <dgm:t>
        <a:bodyPr/>
        <a:lstStyle/>
        <a:p>
          <a:r>
            <a:rPr lang="en-US" b="0" i="0"/>
            <a:t>Active sites/Site density</a:t>
          </a:r>
          <a:endParaRPr lang="en-US"/>
        </a:p>
      </dgm:t>
    </dgm:pt>
    <dgm:pt modelId="{8B80B26E-2AF7-4A15-B66C-B39152CE191C}" type="parTrans" cxnId="{87CF58AB-8BCB-417B-8C7D-766B51690394}">
      <dgm:prSet/>
      <dgm:spPr/>
      <dgm:t>
        <a:bodyPr/>
        <a:lstStyle/>
        <a:p>
          <a:endParaRPr lang="en-US"/>
        </a:p>
      </dgm:t>
    </dgm:pt>
    <dgm:pt modelId="{84705168-A6C8-465B-95E6-2423576CDB77}" type="sibTrans" cxnId="{87CF58AB-8BCB-417B-8C7D-766B51690394}">
      <dgm:prSet/>
      <dgm:spPr/>
      <dgm:t>
        <a:bodyPr/>
        <a:lstStyle/>
        <a:p>
          <a:endParaRPr lang="en-US"/>
        </a:p>
      </dgm:t>
    </dgm:pt>
    <dgm:pt modelId="{A65E398B-85EC-4A62-A328-A4AFAA8A872D}">
      <dgm:prSet/>
      <dgm:spPr/>
      <dgm:t>
        <a:bodyPr/>
        <a:lstStyle/>
        <a:p>
          <a:r>
            <a:rPr lang="en-US" b="0" i="0"/>
            <a:t>States vs sites</a:t>
          </a:r>
          <a:endParaRPr lang="en-US"/>
        </a:p>
      </dgm:t>
    </dgm:pt>
    <dgm:pt modelId="{A6D3B1B9-052A-43D1-BFF5-322C34F1CE8C}" type="parTrans" cxnId="{BBBC3179-852E-4437-9542-CFEE84429C8C}">
      <dgm:prSet/>
      <dgm:spPr/>
      <dgm:t>
        <a:bodyPr/>
        <a:lstStyle/>
        <a:p>
          <a:endParaRPr lang="en-US"/>
        </a:p>
      </dgm:t>
    </dgm:pt>
    <dgm:pt modelId="{25F8033D-75D5-4240-A378-3854616DF9A1}" type="sibTrans" cxnId="{BBBC3179-852E-4437-9542-CFEE84429C8C}">
      <dgm:prSet/>
      <dgm:spPr/>
      <dgm:t>
        <a:bodyPr/>
        <a:lstStyle/>
        <a:p>
          <a:endParaRPr lang="en-US"/>
        </a:p>
      </dgm:t>
    </dgm:pt>
    <dgm:pt modelId="{D6AB1C8D-0A21-4FCA-821C-8BC63D44DC4C}">
      <dgm:prSet/>
      <dgm:spPr/>
      <dgm:t>
        <a:bodyPr/>
        <a:lstStyle/>
        <a:p>
          <a:r>
            <a:rPr lang="en-US" b="0" i="0"/>
            <a:t>No interactions</a:t>
          </a:r>
          <a:endParaRPr lang="en-US"/>
        </a:p>
      </dgm:t>
    </dgm:pt>
    <dgm:pt modelId="{7E8F6267-634B-4B9F-AF3B-C4759479E9EF}" type="parTrans" cxnId="{CBA3700D-6AC2-4827-80A1-AFB72FAE7938}">
      <dgm:prSet/>
      <dgm:spPr/>
      <dgm:t>
        <a:bodyPr/>
        <a:lstStyle/>
        <a:p>
          <a:endParaRPr lang="en-US"/>
        </a:p>
      </dgm:t>
    </dgm:pt>
    <dgm:pt modelId="{45B5FA5E-16AE-4FA3-87E4-E7561C1D5556}" type="sibTrans" cxnId="{CBA3700D-6AC2-4827-80A1-AFB72FAE7938}">
      <dgm:prSet/>
      <dgm:spPr/>
      <dgm:t>
        <a:bodyPr/>
        <a:lstStyle/>
        <a:p>
          <a:endParaRPr lang="en-US"/>
        </a:p>
      </dgm:t>
    </dgm:pt>
    <dgm:pt modelId="{90E5429F-75D4-4D42-B6FE-21BD94B9288F}">
      <dgm:prSet/>
      <dgm:spPr/>
      <dgm:t>
        <a:bodyPr/>
        <a:lstStyle/>
        <a:p>
          <a:r>
            <a:rPr lang="en-US" b="0" i="0"/>
            <a:t>States defined manually</a:t>
          </a:r>
          <a:endParaRPr lang="en-US"/>
        </a:p>
      </dgm:t>
    </dgm:pt>
    <dgm:pt modelId="{EA4F3664-AD42-42F4-AECF-2B946A82EF81}" type="parTrans" cxnId="{2D75FD78-3449-483B-A7B1-110D083BBADC}">
      <dgm:prSet/>
      <dgm:spPr/>
      <dgm:t>
        <a:bodyPr/>
        <a:lstStyle/>
        <a:p>
          <a:endParaRPr lang="en-US"/>
        </a:p>
      </dgm:t>
    </dgm:pt>
    <dgm:pt modelId="{4D18FA1C-3FD0-4921-8626-4021F613FD42}" type="sibTrans" cxnId="{2D75FD78-3449-483B-A7B1-110D083BBADC}">
      <dgm:prSet/>
      <dgm:spPr/>
      <dgm:t>
        <a:bodyPr/>
        <a:lstStyle/>
        <a:p>
          <a:endParaRPr lang="en-US"/>
        </a:p>
      </dgm:t>
    </dgm:pt>
    <dgm:pt modelId="{F69F6C3D-FAF6-4F3E-B237-A2EDBF583489}">
      <dgm:prSet/>
      <dgm:spPr/>
      <dgm:t>
        <a:bodyPr/>
        <a:lstStyle/>
        <a:p>
          <a:r>
            <a:rPr lang="en-US" b="0" i="0"/>
            <a:t>Ideal for single atom and Zeolites</a:t>
          </a:r>
          <a:endParaRPr lang="en-US"/>
        </a:p>
      </dgm:t>
    </dgm:pt>
    <dgm:pt modelId="{9350E75F-524B-47C5-AF45-893FD29B7B42}" type="parTrans" cxnId="{5B92B4FF-9DAB-4087-84E0-20CA8D72246B}">
      <dgm:prSet/>
      <dgm:spPr/>
      <dgm:t>
        <a:bodyPr/>
        <a:lstStyle/>
        <a:p>
          <a:endParaRPr lang="en-US"/>
        </a:p>
      </dgm:t>
    </dgm:pt>
    <dgm:pt modelId="{C8E7402B-0367-411D-8DDB-B0463CE6C5D2}" type="sibTrans" cxnId="{5B92B4FF-9DAB-4087-84E0-20CA8D72246B}">
      <dgm:prSet/>
      <dgm:spPr/>
      <dgm:t>
        <a:bodyPr/>
        <a:lstStyle/>
        <a:p>
          <a:endParaRPr lang="en-US"/>
        </a:p>
      </dgm:t>
    </dgm:pt>
    <dgm:pt modelId="{C3CF92CE-5F44-45F9-8320-9F32A271343F}" type="pres">
      <dgm:prSet presAssocID="{C3549344-0568-409B-B4AE-D2B34F2BEE6A}" presName="linear" presStyleCnt="0">
        <dgm:presLayoutVars>
          <dgm:animLvl val="lvl"/>
          <dgm:resizeHandles val="exact"/>
        </dgm:presLayoutVars>
      </dgm:prSet>
      <dgm:spPr/>
    </dgm:pt>
    <dgm:pt modelId="{6B1FB7FB-EAA5-405F-A90D-02323CB6B377}" type="pres">
      <dgm:prSet presAssocID="{EA600DC4-DBD7-4D2D-9536-ADD03E08B9BC}" presName="parentText" presStyleLbl="node1" presStyleIdx="0" presStyleCnt="2">
        <dgm:presLayoutVars>
          <dgm:chMax val="0"/>
          <dgm:bulletEnabled val="1"/>
        </dgm:presLayoutVars>
      </dgm:prSet>
      <dgm:spPr/>
    </dgm:pt>
    <dgm:pt modelId="{1ED88240-805E-46A1-A3DE-BCFF638A8F72}" type="pres">
      <dgm:prSet presAssocID="{EA600DC4-DBD7-4D2D-9536-ADD03E08B9BC}" presName="childText" presStyleLbl="revTx" presStyleIdx="0" presStyleCnt="2">
        <dgm:presLayoutVars>
          <dgm:bulletEnabled val="1"/>
        </dgm:presLayoutVars>
      </dgm:prSet>
      <dgm:spPr/>
    </dgm:pt>
    <dgm:pt modelId="{FD70325A-8623-46E4-87ED-727A0C2D4497}" type="pres">
      <dgm:prSet presAssocID="{A6A5A6E3-218C-446A-9C77-58686593E4A6}" presName="parentText" presStyleLbl="node1" presStyleIdx="1" presStyleCnt="2">
        <dgm:presLayoutVars>
          <dgm:chMax val="0"/>
          <dgm:bulletEnabled val="1"/>
        </dgm:presLayoutVars>
      </dgm:prSet>
      <dgm:spPr/>
    </dgm:pt>
    <dgm:pt modelId="{0EFB9D83-BE1A-48B4-AE6F-45F32310D0CF}" type="pres">
      <dgm:prSet presAssocID="{A6A5A6E3-218C-446A-9C77-58686593E4A6}" presName="childText" presStyleLbl="revTx" presStyleIdx="1" presStyleCnt="2">
        <dgm:presLayoutVars>
          <dgm:bulletEnabled val="1"/>
        </dgm:presLayoutVars>
      </dgm:prSet>
      <dgm:spPr/>
    </dgm:pt>
  </dgm:ptLst>
  <dgm:cxnLst>
    <dgm:cxn modelId="{8B01FA02-8029-43D2-960C-6BAC71950600}" srcId="{EA600DC4-DBD7-4D2D-9536-ADD03E08B9BC}" destId="{ABFF64B5-E635-44E3-B30D-77ACD32F52A1}" srcOrd="5" destOrd="0" parTransId="{D054E163-7A3A-458E-AFC8-698F4792D952}" sibTransId="{37FABDB4-165E-4691-8A07-15AA8844F3FA}"/>
    <dgm:cxn modelId="{CBA3700D-6AC2-4827-80A1-AFB72FAE7938}" srcId="{A6A5A6E3-218C-446A-9C77-58686593E4A6}" destId="{D6AB1C8D-0A21-4FCA-821C-8BC63D44DC4C}" srcOrd="2" destOrd="0" parTransId="{7E8F6267-634B-4B9F-AF3B-C4759479E9EF}" sibTransId="{45B5FA5E-16AE-4FA3-87E4-E7561C1D5556}"/>
    <dgm:cxn modelId="{E632BD0F-78F4-463F-8683-1E33F1EC3271}" type="presOf" srcId="{A6A5A6E3-218C-446A-9C77-58686593E4A6}" destId="{FD70325A-8623-46E4-87ED-727A0C2D4497}" srcOrd="0" destOrd="0" presId="urn:microsoft.com/office/officeart/2005/8/layout/vList2"/>
    <dgm:cxn modelId="{9D9E8710-F288-45F7-A0A0-340D11D49F06}" type="presOf" srcId="{F69F6C3D-FAF6-4F3E-B237-A2EDBF583489}" destId="{0EFB9D83-BE1A-48B4-AE6F-45F32310D0CF}" srcOrd="0" destOrd="4" presId="urn:microsoft.com/office/officeart/2005/8/layout/vList2"/>
    <dgm:cxn modelId="{9326C125-1F7A-4972-9AAF-A2DCD794B7E0}" srcId="{EA600DC4-DBD7-4D2D-9536-ADD03E08B9BC}" destId="{50987493-7215-46F7-9966-19F2B70AEEFB}" srcOrd="2" destOrd="0" parTransId="{AF0CB1DF-6898-445F-B365-CF6691B51086}" sibTransId="{C06D76D5-31FA-4ACD-A66B-8716869424D2}"/>
    <dgm:cxn modelId="{7754C529-9B1E-4882-BF2F-4E91BB51510D}" type="presOf" srcId="{DCD098A3-143D-4F55-856A-C3621820380C}" destId="{1ED88240-805E-46A1-A3DE-BCFF638A8F72}" srcOrd="0" destOrd="4" presId="urn:microsoft.com/office/officeart/2005/8/layout/vList2"/>
    <dgm:cxn modelId="{4A11E82B-E149-4C4E-8A5E-68B437BA8CAF}" type="presOf" srcId="{7A6B3974-4E01-4C93-9520-A4D8B569B983}" destId="{1ED88240-805E-46A1-A3DE-BCFF638A8F72}" srcOrd="0" destOrd="0" presId="urn:microsoft.com/office/officeart/2005/8/layout/vList2"/>
    <dgm:cxn modelId="{3169C930-D239-4AC4-9FD2-63D70304E38A}" type="presOf" srcId="{50987493-7215-46F7-9966-19F2B70AEEFB}" destId="{1ED88240-805E-46A1-A3DE-BCFF638A8F72}" srcOrd="0" destOrd="2" presId="urn:microsoft.com/office/officeart/2005/8/layout/vList2"/>
    <dgm:cxn modelId="{3B7EAE65-01FF-435C-B0D3-A8A6FF0CBB5F}" srcId="{EA600DC4-DBD7-4D2D-9536-ADD03E08B9BC}" destId="{0D50E6FF-5182-4011-A135-0AB84BF0DE58}" srcOrd="3" destOrd="0" parTransId="{0D701001-D4A2-4C63-AD45-7A3137F6F322}" sibTransId="{6B8850E2-9F8B-4E7A-988E-ECD0BEF12890}"/>
    <dgm:cxn modelId="{EE7A906F-70F0-42D4-A1CB-A925D1987E1C}" type="presOf" srcId="{E3AB16CA-3D33-4380-B2A7-8E006AA1EBB2}" destId="{0EFB9D83-BE1A-48B4-AE6F-45F32310D0CF}" srcOrd="0" destOrd="0" presId="urn:microsoft.com/office/officeart/2005/8/layout/vList2"/>
    <dgm:cxn modelId="{F640C577-5417-48C3-AFA0-167F59D1CD26}" type="presOf" srcId="{EA600DC4-DBD7-4D2D-9536-ADD03E08B9BC}" destId="{6B1FB7FB-EAA5-405F-A90D-02323CB6B377}" srcOrd="0" destOrd="0" presId="urn:microsoft.com/office/officeart/2005/8/layout/vList2"/>
    <dgm:cxn modelId="{2D75FD78-3449-483B-A7B1-110D083BBADC}" srcId="{A6A5A6E3-218C-446A-9C77-58686593E4A6}" destId="{90E5429F-75D4-4D42-B6FE-21BD94B9288F}" srcOrd="3" destOrd="0" parTransId="{EA4F3664-AD42-42F4-AECF-2B946A82EF81}" sibTransId="{4D18FA1C-3FD0-4921-8626-4021F613FD42}"/>
    <dgm:cxn modelId="{BBBC3179-852E-4437-9542-CFEE84429C8C}" srcId="{A6A5A6E3-218C-446A-9C77-58686593E4A6}" destId="{A65E398B-85EC-4A62-A328-A4AFAA8A872D}" srcOrd="1" destOrd="0" parTransId="{A6D3B1B9-052A-43D1-BFF5-322C34F1CE8C}" sibTransId="{25F8033D-75D5-4240-A378-3854616DF9A1}"/>
    <dgm:cxn modelId="{E373657A-B64C-430E-AC82-E65DA5CAA329}" type="presOf" srcId="{0D50E6FF-5182-4011-A135-0AB84BF0DE58}" destId="{1ED88240-805E-46A1-A3DE-BCFF638A8F72}" srcOrd="0" destOrd="3" presId="urn:microsoft.com/office/officeart/2005/8/layout/vList2"/>
    <dgm:cxn modelId="{E395967A-C6F7-4AC1-9E58-7B95E5250F73}" srcId="{EA600DC4-DBD7-4D2D-9536-ADD03E08B9BC}" destId="{DCD098A3-143D-4F55-856A-C3621820380C}" srcOrd="4" destOrd="0" parTransId="{D45D4BE2-D2BF-4D95-8778-EFCF64CF6A8E}" sibTransId="{98240D88-B1C8-4744-BB3B-65A621EEE3F7}"/>
    <dgm:cxn modelId="{DF7EC984-2963-4CAB-BDFA-91B8253EB0D0}" type="presOf" srcId="{ABFF64B5-E635-44E3-B30D-77ACD32F52A1}" destId="{1ED88240-805E-46A1-A3DE-BCFF638A8F72}" srcOrd="0" destOrd="5" presId="urn:microsoft.com/office/officeart/2005/8/layout/vList2"/>
    <dgm:cxn modelId="{7196B68A-F313-441B-91D9-B113F43CB272}" type="presOf" srcId="{51EC5E5E-8715-4681-9459-44E78F38870E}" destId="{1ED88240-805E-46A1-A3DE-BCFF638A8F72}" srcOrd="0" destOrd="1" presId="urn:microsoft.com/office/officeart/2005/8/layout/vList2"/>
    <dgm:cxn modelId="{A7DF3593-87C2-4E6F-B47B-B879B47EDF53}" type="presOf" srcId="{D6AB1C8D-0A21-4FCA-821C-8BC63D44DC4C}" destId="{0EFB9D83-BE1A-48B4-AE6F-45F32310D0CF}" srcOrd="0" destOrd="2" presId="urn:microsoft.com/office/officeart/2005/8/layout/vList2"/>
    <dgm:cxn modelId="{5E697995-1D4F-4745-9651-671B8AE2CA3E}" srcId="{EA600DC4-DBD7-4D2D-9536-ADD03E08B9BC}" destId="{51EC5E5E-8715-4681-9459-44E78F38870E}" srcOrd="1" destOrd="0" parTransId="{C8CB0775-31DA-4488-9A86-CEF20E202907}" sibTransId="{0B1849C0-AC4A-4DD2-8B00-0F080DA94179}"/>
    <dgm:cxn modelId="{1E68A3A6-4444-458B-AA2B-4412BEE78F4A}" srcId="{C3549344-0568-409B-B4AE-D2B34F2BEE6A}" destId="{EA600DC4-DBD7-4D2D-9536-ADD03E08B9BC}" srcOrd="0" destOrd="0" parTransId="{D6E76A44-5E40-4046-ADC6-C95CE3CFBF98}" sibTransId="{9C957CAB-C302-4CA5-8EDD-383C37B187C7}"/>
    <dgm:cxn modelId="{87CF58AB-8BCB-417B-8C7D-766B51690394}" srcId="{A6A5A6E3-218C-446A-9C77-58686593E4A6}" destId="{E3AB16CA-3D33-4380-B2A7-8E006AA1EBB2}" srcOrd="0" destOrd="0" parTransId="{8B80B26E-2AF7-4A15-B66C-B39152CE191C}" sibTransId="{84705168-A6C8-465B-95E6-2423576CDB77}"/>
    <dgm:cxn modelId="{87F165B4-837F-413F-B21B-21D2D01826DD}" type="presOf" srcId="{90E5429F-75D4-4D42-B6FE-21BD94B9288F}" destId="{0EFB9D83-BE1A-48B4-AE6F-45F32310D0CF}" srcOrd="0" destOrd="3" presId="urn:microsoft.com/office/officeart/2005/8/layout/vList2"/>
    <dgm:cxn modelId="{B6E2ECD2-34F1-401A-89AE-5768FFAF65A4}" srcId="{C3549344-0568-409B-B4AE-D2B34F2BEE6A}" destId="{A6A5A6E3-218C-446A-9C77-58686593E4A6}" srcOrd="1" destOrd="0" parTransId="{6E26F591-62AA-4CFD-B61A-7E0C44D07271}" sibTransId="{42EAD046-6774-4412-B2CE-27AD048B1EA3}"/>
    <dgm:cxn modelId="{3798B1D8-026C-4FEF-9905-4F1A0B755E40}" type="presOf" srcId="{A65E398B-85EC-4A62-A328-A4AFAA8A872D}" destId="{0EFB9D83-BE1A-48B4-AE6F-45F32310D0CF}" srcOrd="0" destOrd="1" presId="urn:microsoft.com/office/officeart/2005/8/layout/vList2"/>
    <dgm:cxn modelId="{E51B26E0-50FF-4EF4-B441-0BA816BA75E2}" type="presOf" srcId="{C3549344-0568-409B-B4AE-D2B34F2BEE6A}" destId="{C3CF92CE-5F44-45F9-8320-9F32A271343F}" srcOrd="0" destOrd="0" presId="urn:microsoft.com/office/officeart/2005/8/layout/vList2"/>
    <dgm:cxn modelId="{802F99FD-E602-4C00-8A84-9E7B49B9E06D}" srcId="{EA600DC4-DBD7-4D2D-9536-ADD03E08B9BC}" destId="{7A6B3974-4E01-4C93-9520-A4D8B569B983}" srcOrd="0" destOrd="0" parTransId="{E1B65B29-D3F7-4CA9-BE57-94247182FBCB}" sibTransId="{2E51E40F-6BA6-42D6-9F7D-82C38E2092BA}"/>
    <dgm:cxn modelId="{5B92B4FF-9DAB-4087-84E0-20CA8D72246B}" srcId="{A6A5A6E3-218C-446A-9C77-58686593E4A6}" destId="{F69F6C3D-FAF6-4F3E-B237-A2EDBF583489}" srcOrd="4" destOrd="0" parTransId="{9350E75F-524B-47C5-AF45-893FD29B7B42}" sibTransId="{C8E7402B-0367-411D-8DDB-B0463CE6C5D2}"/>
    <dgm:cxn modelId="{C86E4AA2-A269-40CA-B4C4-F48983B62A2C}" type="presParOf" srcId="{C3CF92CE-5F44-45F9-8320-9F32A271343F}" destId="{6B1FB7FB-EAA5-405F-A90D-02323CB6B377}" srcOrd="0" destOrd="0" presId="urn:microsoft.com/office/officeart/2005/8/layout/vList2"/>
    <dgm:cxn modelId="{20B03A08-A30B-44E1-B503-0584BF1D52D5}" type="presParOf" srcId="{C3CF92CE-5F44-45F9-8320-9F32A271343F}" destId="{1ED88240-805E-46A1-A3DE-BCFF638A8F72}" srcOrd="1" destOrd="0" presId="urn:microsoft.com/office/officeart/2005/8/layout/vList2"/>
    <dgm:cxn modelId="{D5E29A45-C2BC-4431-806E-0EEDE8AC5A69}" type="presParOf" srcId="{C3CF92CE-5F44-45F9-8320-9F32A271343F}" destId="{FD70325A-8623-46E4-87ED-727A0C2D4497}" srcOrd="2" destOrd="0" presId="urn:microsoft.com/office/officeart/2005/8/layout/vList2"/>
    <dgm:cxn modelId="{2913A667-B6FA-4FD8-A15A-B7D925824CCE}" type="presParOf" srcId="{C3CF92CE-5F44-45F9-8320-9F32A271343F}" destId="{0EFB9D83-BE1A-48B4-AE6F-45F32310D0C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CCC255-07C4-4021-ACB1-126A9B4670CF}"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FF24C3F3-199F-4FEE-8CE1-32C86849F514}">
      <dgm:prSet/>
      <dgm:spPr/>
      <dgm:t>
        <a:bodyPr/>
        <a:lstStyle/>
        <a:p>
          <a:r>
            <a:rPr lang="en-US" b="0" i="0"/>
            <a:t>Simple reaction mechanism</a:t>
          </a:r>
          <a:endParaRPr lang="en-US"/>
        </a:p>
      </dgm:t>
    </dgm:pt>
    <dgm:pt modelId="{42DAB102-D401-43ED-A10D-CCDAAE4BCC54}" type="parTrans" cxnId="{BDA2FC7F-0CA6-4D39-A743-B03C6B576A11}">
      <dgm:prSet/>
      <dgm:spPr/>
      <dgm:t>
        <a:bodyPr/>
        <a:lstStyle/>
        <a:p>
          <a:endParaRPr lang="en-US"/>
        </a:p>
      </dgm:t>
    </dgm:pt>
    <dgm:pt modelId="{CCAD83D6-8404-4187-941E-E195A882BE2A}" type="sibTrans" cxnId="{BDA2FC7F-0CA6-4D39-A743-B03C6B576A11}">
      <dgm:prSet/>
      <dgm:spPr/>
      <dgm:t>
        <a:bodyPr/>
        <a:lstStyle/>
        <a:p>
          <a:endParaRPr lang="en-US"/>
        </a:p>
      </dgm:t>
    </dgm:pt>
    <dgm:pt modelId="{3B2FCBA3-5B99-4DE5-922E-C0EA7D8157B1}">
      <dgm:prSet/>
      <dgm:spPr/>
      <dgm:t>
        <a:bodyPr/>
        <a:lstStyle/>
        <a:p>
          <a:r>
            <a:rPr lang="en-US" b="0" i="0"/>
            <a:t>1-2 Site types (Terrace vs step, Pt(111) &amp; Pt(211))</a:t>
          </a:r>
          <a:endParaRPr lang="en-US"/>
        </a:p>
      </dgm:t>
    </dgm:pt>
    <dgm:pt modelId="{1C3F8E8E-B7A1-4A5A-A9E9-AA3EDC69A88B}" type="parTrans" cxnId="{FFF78309-ADC1-4D4B-98DF-D7DFB3225DE9}">
      <dgm:prSet/>
      <dgm:spPr/>
      <dgm:t>
        <a:bodyPr/>
        <a:lstStyle/>
        <a:p>
          <a:endParaRPr lang="en-US"/>
        </a:p>
      </dgm:t>
    </dgm:pt>
    <dgm:pt modelId="{404A25A5-99D7-4672-881A-263F7B992D9C}" type="sibTrans" cxnId="{FFF78309-ADC1-4D4B-98DF-D7DFB3225DE9}">
      <dgm:prSet/>
      <dgm:spPr/>
      <dgm:t>
        <a:bodyPr/>
        <a:lstStyle/>
        <a:p>
          <a:endParaRPr lang="en-US"/>
        </a:p>
      </dgm:t>
    </dgm:pt>
    <dgm:pt modelId="{7AAEFB8D-87A2-4060-BA9A-E9DEFC82170E}">
      <dgm:prSet/>
      <dgm:spPr/>
      <dgm:t>
        <a:bodyPr/>
        <a:lstStyle/>
        <a:p>
          <a:r>
            <a:rPr lang="en-US" b="0" i="0"/>
            <a:t>Small molecules (CH4, NH3)</a:t>
          </a:r>
          <a:endParaRPr lang="en-US"/>
        </a:p>
      </dgm:t>
    </dgm:pt>
    <dgm:pt modelId="{C97548A1-718C-425A-A778-7326069F5649}" type="parTrans" cxnId="{E7EDEA1D-C230-4329-83C9-29D29A5E8CC5}">
      <dgm:prSet/>
      <dgm:spPr/>
      <dgm:t>
        <a:bodyPr/>
        <a:lstStyle/>
        <a:p>
          <a:endParaRPr lang="en-US"/>
        </a:p>
      </dgm:t>
    </dgm:pt>
    <dgm:pt modelId="{15E5F23E-3281-46C1-A396-F436C3784C17}" type="sibTrans" cxnId="{E7EDEA1D-C230-4329-83C9-29D29A5E8CC5}">
      <dgm:prSet/>
      <dgm:spPr/>
      <dgm:t>
        <a:bodyPr/>
        <a:lstStyle/>
        <a:p>
          <a:endParaRPr lang="en-US"/>
        </a:p>
      </dgm:t>
    </dgm:pt>
    <dgm:pt modelId="{7CAB05DA-F81A-4B97-96EC-F7CE3D5B2519}">
      <dgm:prSet/>
      <dgm:spPr/>
      <dgm:t>
        <a:bodyPr/>
        <a:lstStyle/>
        <a:p>
          <a:r>
            <a:rPr lang="en-US" b="0" i="0"/>
            <a:t>Manually generate all elementary reactions</a:t>
          </a:r>
          <a:endParaRPr lang="en-US"/>
        </a:p>
      </dgm:t>
    </dgm:pt>
    <dgm:pt modelId="{65D669FF-28A4-41D7-AE40-34D51B211A68}" type="parTrans" cxnId="{4299D495-64BA-40C8-83BE-B019C8EA456F}">
      <dgm:prSet/>
      <dgm:spPr/>
      <dgm:t>
        <a:bodyPr/>
        <a:lstStyle/>
        <a:p>
          <a:endParaRPr lang="en-US"/>
        </a:p>
      </dgm:t>
    </dgm:pt>
    <dgm:pt modelId="{328DCE37-00A1-455A-BDF1-80A8C3B7955D}" type="sibTrans" cxnId="{4299D495-64BA-40C8-83BE-B019C8EA456F}">
      <dgm:prSet/>
      <dgm:spPr/>
      <dgm:t>
        <a:bodyPr/>
        <a:lstStyle/>
        <a:p>
          <a:endParaRPr lang="en-US"/>
        </a:p>
      </dgm:t>
    </dgm:pt>
    <dgm:pt modelId="{0874B654-4D1C-44CB-AEC4-EA010314CEAA}">
      <dgm:prSet/>
      <dgm:spPr/>
      <dgm:t>
        <a:bodyPr/>
        <a:lstStyle/>
        <a:p>
          <a:r>
            <a:rPr lang="en-US" b="0" i="0"/>
            <a:t>Large reaction mechanism</a:t>
          </a:r>
          <a:endParaRPr lang="en-US"/>
        </a:p>
      </dgm:t>
    </dgm:pt>
    <dgm:pt modelId="{D308E80D-FFCB-4F30-8E25-1BDB85800E94}" type="parTrans" cxnId="{3BBA383A-F262-4F69-953A-5E8AC614E201}">
      <dgm:prSet/>
      <dgm:spPr/>
      <dgm:t>
        <a:bodyPr/>
        <a:lstStyle/>
        <a:p>
          <a:endParaRPr lang="en-US"/>
        </a:p>
      </dgm:t>
    </dgm:pt>
    <dgm:pt modelId="{61DB1E71-9B32-48E1-BE6F-B8C312C5BE35}" type="sibTrans" cxnId="{3BBA383A-F262-4F69-953A-5E8AC614E201}">
      <dgm:prSet/>
      <dgm:spPr/>
      <dgm:t>
        <a:bodyPr/>
        <a:lstStyle/>
        <a:p>
          <a:endParaRPr lang="en-US"/>
        </a:p>
      </dgm:t>
    </dgm:pt>
    <dgm:pt modelId="{DFC077F9-8EE7-4D8B-90A0-B7510E4BA527}">
      <dgm:prSet/>
      <dgm:spPr/>
      <dgm:t>
        <a:bodyPr/>
        <a:lstStyle/>
        <a:p>
          <a:r>
            <a:rPr lang="en-US" b="0" i="0"/>
            <a:t>&gt;2 Site types</a:t>
          </a:r>
          <a:endParaRPr lang="en-US"/>
        </a:p>
      </dgm:t>
    </dgm:pt>
    <dgm:pt modelId="{24D24AFB-4DCE-4C1F-AF37-13E5CFC2CAC0}" type="parTrans" cxnId="{9A25D7B8-DEC0-497E-B4D7-F4BBC88327C8}">
      <dgm:prSet/>
      <dgm:spPr/>
      <dgm:t>
        <a:bodyPr/>
        <a:lstStyle/>
        <a:p>
          <a:endParaRPr lang="en-US"/>
        </a:p>
      </dgm:t>
    </dgm:pt>
    <dgm:pt modelId="{7596DE24-2002-4C0C-9986-0FE1A8140DC7}" type="sibTrans" cxnId="{9A25D7B8-DEC0-497E-B4D7-F4BBC88327C8}">
      <dgm:prSet/>
      <dgm:spPr/>
      <dgm:t>
        <a:bodyPr/>
        <a:lstStyle/>
        <a:p>
          <a:endParaRPr lang="en-US"/>
        </a:p>
      </dgm:t>
    </dgm:pt>
    <dgm:pt modelId="{EF4AC384-D506-458A-9584-6AC4B581E20F}">
      <dgm:prSet/>
      <dgm:spPr/>
      <dgm:t>
        <a:bodyPr/>
        <a:lstStyle/>
        <a:p>
          <a:r>
            <a:rPr lang="en-US" b="0" i="0"/>
            <a:t>Large molecules</a:t>
          </a:r>
          <a:endParaRPr lang="en-US"/>
        </a:p>
      </dgm:t>
    </dgm:pt>
    <dgm:pt modelId="{E8C28FA1-A10F-448B-AAE7-AE9F3B55E1A2}" type="parTrans" cxnId="{9BE41D75-471B-4245-9F39-1AA528B0D452}">
      <dgm:prSet/>
      <dgm:spPr/>
      <dgm:t>
        <a:bodyPr/>
        <a:lstStyle/>
        <a:p>
          <a:endParaRPr lang="en-US"/>
        </a:p>
      </dgm:t>
    </dgm:pt>
    <dgm:pt modelId="{49EEA5F9-1BCD-4127-88B9-FE379551F786}" type="sibTrans" cxnId="{9BE41D75-471B-4245-9F39-1AA528B0D452}">
      <dgm:prSet/>
      <dgm:spPr/>
      <dgm:t>
        <a:bodyPr/>
        <a:lstStyle/>
        <a:p>
          <a:endParaRPr lang="en-US"/>
        </a:p>
      </dgm:t>
    </dgm:pt>
    <dgm:pt modelId="{A0A4D01D-5131-46E1-9D9D-A356783F9A64}">
      <dgm:prSet/>
      <dgm:spPr/>
      <dgm:t>
        <a:bodyPr/>
        <a:lstStyle/>
        <a:p>
          <a:r>
            <a:rPr lang="en-US" b="0" i="0"/>
            <a:t>Automatic reaction mechanism generator (RING)</a:t>
          </a:r>
          <a:endParaRPr lang="en-US"/>
        </a:p>
      </dgm:t>
    </dgm:pt>
    <dgm:pt modelId="{BFEB4856-9D64-40F5-BCE1-75D8FFC07572}" type="parTrans" cxnId="{39035D81-10B8-4B9E-98E5-668CD47B82EB}">
      <dgm:prSet/>
      <dgm:spPr/>
      <dgm:t>
        <a:bodyPr/>
        <a:lstStyle/>
        <a:p>
          <a:endParaRPr lang="en-US"/>
        </a:p>
      </dgm:t>
    </dgm:pt>
    <dgm:pt modelId="{7A00D05F-A783-4AF5-A4C5-938AE28E186E}" type="sibTrans" cxnId="{39035D81-10B8-4B9E-98E5-668CD47B82EB}">
      <dgm:prSet/>
      <dgm:spPr/>
      <dgm:t>
        <a:bodyPr/>
        <a:lstStyle/>
        <a:p>
          <a:endParaRPr lang="en-US"/>
        </a:p>
      </dgm:t>
    </dgm:pt>
    <dgm:pt modelId="{B8B61E18-0066-44E5-A51C-5DC6BF3E9FF7}" type="pres">
      <dgm:prSet presAssocID="{DBCCC255-07C4-4021-ACB1-126A9B4670CF}" presName="linearFlow" presStyleCnt="0">
        <dgm:presLayoutVars>
          <dgm:dir/>
          <dgm:animLvl val="lvl"/>
          <dgm:resizeHandles val="exact"/>
        </dgm:presLayoutVars>
      </dgm:prSet>
      <dgm:spPr/>
    </dgm:pt>
    <dgm:pt modelId="{99C005D1-C40F-41D5-B7C3-0871952EA152}" type="pres">
      <dgm:prSet presAssocID="{FF24C3F3-199F-4FEE-8CE1-32C86849F514}" presName="composite" presStyleCnt="0"/>
      <dgm:spPr/>
    </dgm:pt>
    <dgm:pt modelId="{7AFB8EA0-A617-435B-AF95-482849FD532C}" type="pres">
      <dgm:prSet presAssocID="{FF24C3F3-199F-4FEE-8CE1-32C86849F514}" presName="parentText" presStyleLbl="alignNode1" presStyleIdx="0" presStyleCnt="2">
        <dgm:presLayoutVars>
          <dgm:chMax val="1"/>
          <dgm:bulletEnabled val="1"/>
        </dgm:presLayoutVars>
      </dgm:prSet>
      <dgm:spPr/>
    </dgm:pt>
    <dgm:pt modelId="{55AF9DFA-2FBA-4943-BD72-3A47F1B70900}" type="pres">
      <dgm:prSet presAssocID="{FF24C3F3-199F-4FEE-8CE1-32C86849F514}" presName="descendantText" presStyleLbl="alignAcc1" presStyleIdx="0" presStyleCnt="2">
        <dgm:presLayoutVars>
          <dgm:bulletEnabled val="1"/>
        </dgm:presLayoutVars>
      </dgm:prSet>
      <dgm:spPr/>
    </dgm:pt>
    <dgm:pt modelId="{7EDE3CC4-5131-4196-BCD7-427EA6D6ECB4}" type="pres">
      <dgm:prSet presAssocID="{CCAD83D6-8404-4187-941E-E195A882BE2A}" presName="sp" presStyleCnt="0"/>
      <dgm:spPr/>
    </dgm:pt>
    <dgm:pt modelId="{F6F6FE67-759E-4278-A697-E70DA30B53FB}" type="pres">
      <dgm:prSet presAssocID="{0874B654-4D1C-44CB-AEC4-EA010314CEAA}" presName="composite" presStyleCnt="0"/>
      <dgm:spPr/>
    </dgm:pt>
    <dgm:pt modelId="{E46C80EA-82CE-467A-8E18-518C54CC7CDE}" type="pres">
      <dgm:prSet presAssocID="{0874B654-4D1C-44CB-AEC4-EA010314CEAA}" presName="parentText" presStyleLbl="alignNode1" presStyleIdx="1" presStyleCnt="2">
        <dgm:presLayoutVars>
          <dgm:chMax val="1"/>
          <dgm:bulletEnabled val="1"/>
        </dgm:presLayoutVars>
      </dgm:prSet>
      <dgm:spPr/>
    </dgm:pt>
    <dgm:pt modelId="{81B07E67-550F-4C61-80B6-536E6B0569C5}" type="pres">
      <dgm:prSet presAssocID="{0874B654-4D1C-44CB-AEC4-EA010314CEAA}" presName="descendantText" presStyleLbl="alignAcc1" presStyleIdx="1" presStyleCnt="2">
        <dgm:presLayoutVars>
          <dgm:bulletEnabled val="1"/>
        </dgm:presLayoutVars>
      </dgm:prSet>
      <dgm:spPr/>
    </dgm:pt>
  </dgm:ptLst>
  <dgm:cxnLst>
    <dgm:cxn modelId="{FFF78309-ADC1-4D4B-98DF-D7DFB3225DE9}" srcId="{FF24C3F3-199F-4FEE-8CE1-32C86849F514}" destId="{3B2FCBA3-5B99-4DE5-922E-C0EA7D8157B1}" srcOrd="0" destOrd="0" parTransId="{1C3F8E8E-B7A1-4A5A-A9E9-AA3EDC69A88B}" sibTransId="{404A25A5-99D7-4672-881A-263F7B992D9C}"/>
    <dgm:cxn modelId="{2746F00F-9243-4BF1-B14C-9FED6EDE38F7}" type="presOf" srcId="{FF24C3F3-199F-4FEE-8CE1-32C86849F514}" destId="{7AFB8EA0-A617-435B-AF95-482849FD532C}" srcOrd="0" destOrd="0" presId="urn:microsoft.com/office/officeart/2005/8/layout/chevron2"/>
    <dgm:cxn modelId="{E7EDEA1D-C230-4329-83C9-29D29A5E8CC5}" srcId="{FF24C3F3-199F-4FEE-8CE1-32C86849F514}" destId="{7AAEFB8D-87A2-4060-BA9A-E9DEFC82170E}" srcOrd="1" destOrd="0" parTransId="{C97548A1-718C-425A-A778-7326069F5649}" sibTransId="{15E5F23E-3281-46C1-A396-F436C3784C17}"/>
    <dgm:cxn modelId="{8276AE33-B283-4273-8BB4-0E74EEF62691}" type="presOf" srcId="{A0A4D01D-5131-46E1-9D9D-A356783F9A64}" destId="{81B07E67-550F-4C61-80B6-536E6B0569C5}" srcOrd="0" destOrd="2" presId="urn:microsoft.com/office/officeart/2005/8/layout/chevron2"/>
    <dgm:cxn modelId="{3BBA383A-F262-4F69-953A-5E8AC614E201}" srcId="{DBCCC255-07C4-4021-ACB1-126A9B4670CF}" destId="{0874B654-4D1C-44CB-AEC4-EA010314CEAA}" srcOrd="1" destOrd="0" parTransId="{D308E80D-FFCB-4F30-8E25-1BDB85800E94}" sibTransId="{61DB1E71-9B32-48E1-BE6F-B8C312C5BE35}"/>
    <dgm:cxn modelId="{26230943-2E05-4810-A8EF-EE2EA34963AC}" type="presOf" srcId="{3B2FCBA3-5B99-4DE5-922E-C0EA7D8157B1}" destId="{55AF9DFA-2FBA-4943-BD72-3A47F1B70900}" srcOrd="0" destOrd="0" presId="urn:microsoft.com/office/officeart/2005/8/layout/chevron2"/>
    <dgm:cxn modelId="{B55A1F43-A315-466D-8955-7376881011EC}" type="presOf" srcId="{DBCCC255-07C4-4021-ACB1-126A9B4670CF}" destId="{B8B61E18-0066-44E5-A51C-5DC6BF3E9FF7}" srcOrd="0" destOrd="0" presId="urn:microsoft.com/office/officeart/2005/8/layout/chevron2"/>
    <dgm:cxn modelId="{9BE41D75-471B-4245-9F39-1AA528B0D452}" srcId="{0874B654-4D1C-44CB-AEC4-EA010314CEAA}" destId="{EF4AC384-D506-458A-9584-6AC4B581E20F}" srcOrd="1" destOrd="0" parTransId="{E8C28FA1-A10F-448B-AAE7-AE9F3B55E1A2}" sibTransId="{49EEA5F9-1BCD-4127-88B9-FE379551F786}"/>
    <dgm:cxn modelId="{E7C4C85A-5053-4522-9329-D46E1F2268A3}" type="presOf" srcId="{DFC077F9-8EE7-4D8B-90A0-B7510E4BA527}" destId="{81B07E67-550F-4C61-80B6-536E6B0569C5}" srcOrd="0" destOrd="0" presId="urn:microsoft.com/office/officeart/2005/8/layout/chevron2"/>
    <dgm:cxn modelId="{BDA2FC7F-0CA6-4D39-A743-B03C6B576A11}" srcId="{DBCCC255-07C4-4021-ACB1-126A9B4670CF}" destId="{FF24C3F3-199F-4FEE-8CE1-32C86849F514}" srcOrd="0" destOrd="0" parTransId="{42DAB102-D401-43ED-A10D-CCDAAE4BCC54}" sibTransId="{CCAD83D6-8404-4187-941E-E195A882BE2A}"/>
    <dgm:cxn modelId="{39035D81-10B8-4B9E-98E5-668CD47B82EB}" srcId="{0874B654-4D1C-44CB-AEC4-EA010314CEAA}" destId="{A0A4D01D-5131-46E1-9D9D-A356783F9A64}" srcOrd="2" destOrd="0" parTransId="{BFEB4856-9D64-40F5-BCE1-75D8FFC07572}" sibTransId="{7A00D05F-A783-4AF5-A4C5-938AE28E186E}"/>
    <dgm:cxn modelId="{78E63F8F-1BB1-446B-8120-AB1E7C27BAB7}" type="presOf" srcId="{7AAEFB8D-87A2-4060-BA9A-E9DEFC82170E}" destId="{55AF9DFA-2FBA-4943-BD72-3A47F1B70900}" srcOrd="0" destOrd="1" presId="urn:microsoft.com/office/officeart/2005/8/layout/chevron2"/>
    <dgm:cxn modelId="{4299D495-64BA-40C8-83BE-B019C8EA456F}" srcId="{FF24C3F3-199F-4FEE-8CE1-32C86849F514}" destId="{7CAB05DA-F81A-4B97-96EC-F7CE3D5B2519}" srcOrd="2" destOrd="0" parTransId="{65D669FF-28A4-41D7-AE40-34D51B211A68}" sibTransId="{328DCE37-00A1-455A-BDF1-80A8C3B7955D}"/>
    <dgm:cxn modelId="{9A25D7B8-DEC0-497E-B4D7-F4BBC88327C8}" srcId="{0874B654-4D1C-44CB-AEC4-EA010314CEAA}" destId="{DFC077F9-8EE7-4D8B-90A0-B7510E4BA527}" srcOrd="0" destOrd="0" parTransId="{24D24AFB-4DCE-4C1F-AF37-13E5CFC2CAC0}" sibTransId="{7596DE24-2002-4C0C-9986-0FE1A8140DC7}"/>
    <dgm:cxn modelId="{679F52CE-FB15-45CF-A0CF-B8598FE9DC61}" type="presOf" srcId="{0874B654-4D1C-44CB-AEC4-EA010314CEAA}" destId="{E46C80EA-82CE-467A-8E18-518C54CC7CDE}" srcOrd="0" destOrd="0" presId="urn:microsoft.com/office/officeart/2005/8/layout/chevron2"/>
    <dgm:cxn modelId="{E63CFDD2-2236-46A1-A665-1C08E9690822}" type="presOf" srcId="{EF4AC384-D506-458A-9584-6AC4B581E20F}" destId="{81B07E67-550F-4C61-80B6-536E6B0569C5}" srcOrd="0" destOrd="1" presId="urn:microsoft.com/office/officeart/2005/8/layout/chevron2"/>
    <dgm:cxn modelId="{6415FAF5-3DF2-420A-90D2-50FF603CD502}" type="presOf" srcId="{7CAB05DA-F81A-4B97-96EC-F7CE3D5B2519}" destId="{55AF9DFA-2FBA-4943-BD72-3A47F1B70900}" srcOrd="0" destOrd="2" presId="urn:microsoft.com/office/officeart/2005/8/layout/chevron2"/>
    <dgm:cxn modelId="{F96D1226-ADE3-4305-AD5F-6F741713C685}" type="presParOf" srcId="{B8B61E18-0066-44E5-A51C-5DC6BF3E9FF7}" destId="{99C005D1-C40F-41D5-B7C3-0871952EA152}" srcOrd="0" destOrd="0" presId="urn:microsoft.com/office/officeart/2005/8/layout/chevron2"/>
    <dgm:cxn modelId="{2FD5F9A0-57F8-44B5-A476-D416CA5B6AFD}" type="presParOf" srcId="{99C005D1-C40F-41D5-B7C3-0871952EA152}" destId="{7AFB8EA0-A617-435B-AF95-482849FD532C}" srcOrd="0" destOrd="0" presId="urn:microsoft.com/office/officeart/2005/8/layout/chevron2"/>
    <dgm:cxn modelId="{D2200617-C63A-4724-9AF3-446E57736B63}" type="presParOf" srcId="{99C005D1-C40F-41D5-B7C3-0871952EA152}" destId="{55AF9DFA-2FBA-4943-BD72-3A47F1B70900}" srcOrd="1" destOrd="0" presId="urn:microsoft.com/office/officeart/2005/8/layout/chevron2"/>
    <dgm:cxn modelId="{3BCF40E0-88C7-41DE-A9D7-FCB4F909921C}" type="presParOf" srcId="{B8B61E18-0066-44E5-A51C-5DC6BF3E9FF7}" destId="{7EDE3CC4-5131-4196-BCD7-427EA6D6ECB4}" srcOrd="1" destOrd="0" presId="urn:microsoft.com/office/officeart/2005/8/layout/chevron2"/>
    <dgm:cxn modelId="{5A0F06AD-B56E-4814-8F45-2C9AB7E585E1}" type="presParOf" srcId="{B8B61E18-0066-44E5-A51C-5DC6BF3E9FF7}" destId="{F6F6FE67-759E-4278-A697-E70DA30B53FB}" srcOrd="2" destOrd="0" presId="urn:microsoft.com/office/officeart/2005/8/layout/chevron2"/>
    <dgm:cxn modelId="{3E003306-5DFF-469E-8263-56501A8882B1}" type="presParOf" srcId="{F6F6FE67-759E-4278-A697-E70DA30B53FB}" destId="{E46C80EA-82CE-467A-8E18-518C54CC7CDE}" srcOrd="0" destOrd="0" presId="urn:microsoft.com/office/officeart/2005/8/layout/chevron2"/>
    <dgm:cxn modelId="{12492605-0BA0-4277-B1D2-84EB502C25F1}" type="presParOf" srcId="{F6F6FE67-759E-4278-A697-E70DA30B53FB}" destId="{81B07E67-550F-4C61-80B6-536E6B0569C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8BE39F-F00E-4D9B-B76C-583DE2F30F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D097B3-64FF-43A3-BDBB-9B4A3052E0A5}">
      <dgm:prSet/>
      <dgm:spPr/>
      <dgm:t>
        <a:bodyPr/>
        <a:lstStyle/>
        <a:p>
          <a:r>
            <a:rPr lang="en-US" b="0" i="0" dirty="0"/>
            <a:t>Ammonia: 2 Ru active sites (Terrace &amp; Step)</a:t>
          </a:r>
          <a:endParaRPr lang="en-US" dirty="0"/>
        </a:p>
      </dgm:t>
    </dgm:pt>
    <dgm:pt modelId="{2D14FCA5-427A-4B4F-B9A9-560AD275A881}" type="parTrans" cxnId="{7D815823-F596-4835-954D-3080EA65A3B5}">
      <dgm:prSet/>
      <dgm:spPr/>
      <dgm:t>
        <a:bodyPr/>
        <a:lstStyle/>
        <a:p>
          <a:endParaRPr lang="en-US"/>
        </a:p>
      </dgm:t>
    </dgm:pt>
    <dgm:pt modelId="{95A4FDF2-5F9D-4B3F-85CC-9C9266F07C1C}" type="sibTrans" cxnId="{7D815823-F596-4835-954D-3080EA65A3B5}">
      <dgm:prSet/>
      <dgm:spPr/>
      <dgm:t>
        <a:bodyPr/>
        <a:lstStyle/>
        <a:p>
          <a:endParaRPr lang="en-US"/>
        </a:p>
      </dgm:t>
    </dgm:pt>
    <dgm:pt modelId="{A41EA291-8296-472F-9EBD-2F587D609E03}" type="pres">
      <dgm:prSet presAssocID="{518BE39F-F00E-4D9B-B76C-583DE2F30F11}" presName="linear" presStyleCnt="0">
        <dgm:presLayoutVars>
          <dgm:animLvl val="lvl"/>
          <dgm:resizeHandles val="exact"/>
        </dgm:presLayoutVars>
      </dgm:prSet>
      <dgm:spPr/>
    </dgm:pt>
    <dgm:pt modelId="{119D7A6C-F77A-4F7E-BB9B-D57C777A6736}" type="pres">
      <dgm:prSet presAssocID="{7ED097B3-64FF-43A3-BDBB-9B4A3052E0A5}" presName="parentText" presStyleLbl="node1" presStyleIdx="0" presStyleCnt="1">
        <dgm:presLayoutVars>
          <dgm:chMax val="0"/>
          <dgm:bulletEnabled val="1"/>
        </dgm:presLayoutVars>
      </dgm:prSet>
      <dgm:spPr/>
    </dgm:pt>
  </dgm:ptLst>
  <dgm:cxnLst>
    <dgm:cxn modelId="{76027B09-4391-4B71-85F5-5BC9BF7252A2}" type="presOf" srcId="{7ED097B3-64FF-43A3-BDBB-9B4A3052E0A5}" destId="{119D7A6C-F77A-4F7E-BB9B-D57C777A6736}" srcOrd="0" destOrd="0" presId="urn:microsoft.com/office/officeart/2005/8/layout/vList2"/>
    <dgm:cxn modelId="{7D815823-F596-4835-954D-3080EA65A3B5}" srcId="{518BE39F-F00E-4D9B-B76C-583DE2F30F11}" destId="{7ED097B3-64FF-43A3-BDBB-9B4A3052E0A5}" srcOrd="0" destOrd="0" parTransId="{2D14FCA5-427A-4B4F-B9A9-560AD275A881}" sibTransId="{95A4FDF2-5F9D-4B3F-85CC-9C9266F07C1C}"/>
    <dgm:cxn modelId="{7F823483-66A8-489A-AEBF-363D2F3E1E80}" type="presOf" srcId="{518BE39F-F00E-4D9B-B76C-583DE2F30F11}" destId="{A41EA291-8296-472F-9EBD-2F587D609E03}" srcOrd="0" destOrd="0" presId="urn:microsoft.com/office/officeart/2005/8/layout/vList2"/>
    <dgm:cxn modelId="{A081CAC2-038C-4540-828D-495B3F4C9F97}" type="presParOf" srcId="{A41EA291-8296-472F-9EBD-2F587D609E03}" destId="{119D7A6C-F77A-4F7E-BB9B-D57C777A673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C24005-C8D9-4F1B-AD3C-315DCF03298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3C4DE6C-13CC-4FF5-83A3-4B1CEF2EAD13}">
      <dgm:prSet/>
      <dgm:spPr/>
      <dgm:t>
        <a:bodyPr/>
        <a:lstStyle/>
        <a:p>
          <a:r>
            <a:rPr lang="en-US" b="0" i="0"/>
            <a:t>The collective body of statistical mechanics is based on two main postulates:</a:t>
          </a:r>
          <a:endParaRPr lang="en-US"/>
        </a:p>
      </dgm:t>
    </dgm:pt>
    <dgm:pt modelId="{24E8E6C4-1DA1-49E2-A201-526F5A235223}" type="parTrans" cxnId="{0BEAC3BC-099E-423B-BC68-579FC00D4022}">
      <dgm:prSet/>
      <dgm:spPr/>
      <dgm:t>
        <a:bodyPr/>
        <a:lstStyle/>
        <a:p>
          <a:endParaRPr lang="en-US"/>
        </a:p>
      </dgm:t>
    </dgm:pt>
    <dgm:pt modelId="{05890F83-0E05-4CE1-8D77-A4E9E7657139}" type="sibTrans" cxnId="{0BEAC3BC-099E-423B-BC68-579FC00D4022}">
      <dgm:prSet/>
      <dgm:spPr/>
      <dgm:t>
        <a:bodyPr/>
        <a:lstStyle/>
        <a:p>
          <a:endParaRPr lang="en-US"/>
        </a:p>
      </dgm:t>
    </dgm:pt>
    <dgm:pt modelId="{BF965178-C4AF-4D64-9C27-60F5FB5E240A}">
      <dgm:prSet/>
      <dgm:spPr/>
      <dgm:t>
        <a:bodyPr/>
        <a:lstStyle/>
        <a:p>
          <a:r>
            <a:rPr lang="it-IT" b="0" i="0" dirty="0"/>
            <a:t>Equal a priori probability postulate</a:t>
          </a:r>
          <a:endParaRPr lang="en-US" dirty="0"/>
        </a:p>
      </dgm:t>
    </dgm:pt>
    <dgm:pt modelId="{6BD59870-812B-4616-A49B-0A29566FB301}" type="parTrans" cxnId="{371B645B-B6BE-4667-84A9-B9EC6DF5C54F}">
      <dgm:prSet/>
      <dgm:spPr/>
      <dgm:t>
        <a:bodyPr/>
        <a:lstStyle/>
        <a:p>
          <a:endParaRPr lang="en-US"/>
        </a:p>
      </dgm:t>
    </dgm:pt>
    <dgm:pt modelId="{2FF6C7EC-9882-4D6B-A6E2-510839D82C67}" type="sibTrans" cxnId="{371B645B-B6BE-4667-84A9-B9EC6DF5C54F}">
      <dgm:prSet/>
      <dgm:spPr/>
      <dgm:t>
        <a:bodyPr/>
        <a:lstStyle/>
        <a:p>
          <a:endParaRPr lang="en-US"/>
        </a:p>
      </dgm:t>
    </dgm:pt>
    <dgm:pt modelId="{8D6546F3-4A2C-4919-8C20-B06E35C51A27}">
      <dgm:prSet/>
      <dgm:spPr/>
      <dgm:t>
        <a:bodyPr/>
        <a:lstStyle/>
        <a:p>
          <a:r>
            <a:rPr lang="en-US" b="0" i="0" dirty="0"/>
            <a:t>All microstates of the system of volume V that have the same energy and the same number of particles are equally probable</a:t>
          </a:r>
          <a:endParaRPr lang="en-US" dirty="0"/>
        </a:p>
      </dgm:t>
    </dgm:pt>
    <dgm:pt modelId="{4D373420-8A3F-49C3-B2C2-5A5936382834}" type="parTrans" cxnId="{26ADE075-15F5-42B0-81A0-46AAD9EA96ED}">
      <dgm:prSet/>
      <dgm:spPr/>
      <dgm:t>
        <a:bodyPr/>
        <a:lstStyle/>
        <a:p>
          <a:endParaRPr lang="en-US"/>
        </a:p>
      </dgm:t>
    </dgm:pt>
    <dgm:pt modelId="{E83EABB3-9F54-4836-9288-FF67548CD466}" type="sibTrans" cxnId="{26ADE075-15F5-42B0-81A0-46AAD9EA96ED}">
      <dgm:prSet/>
      <dgm:spPr/>
      <dgm:t>
        <a:bodyPr/>
        <a:lstStyle/>
        <a:p>
          <a:endParaRPr lang="en-US"/>
        </a:p>
      </dgm:t>
    </dgm:pt>
    <dgm:pt modelId="{335B21E5-A71C-403E-8759-BD783DDE4701}">
      <dgm:prSet/>
      <dgm:spPr/>
      <dgm:t>
        <a:bodyPr/>
        <a:lstStyle/>
        <a:p>
          <a:r>
            <a:rPr lang="en-US" b="0" i="0" dirty="0"/>
            <a:t>Ergodic hypothesis</a:t>
          </a:r>
          <a:endParaRPr lang="en-US" dirty="0"/>
        </a:p>
      </dgm:t>
    </dgm:pt>
    <dgm:pt modelId="{E7CE554A-070A-44DB-B1B9-68268B1BF141}" type="parTrans" cxnId="{1DC1FC5A-39DA-4798-831D-D448B47452E9}">
      <dgm:prSet/>
      <dgm:spPr/>
      <dgm:t>
        <a:bodyPr/>
        <a:lstStyle/>
        <a:p>
          <a:endParaRPr lang="en-US"/>
        </a:p>
      </dgm:t>
    </dgm:pt>
    <dgm:pt modelId="{D13B553D-170E-455B-8EF0-6A0269099C72}" type="sibTrans" cxnId="{1DC1FC5A-39DA-4798-831D-D448B47452E9}">
      <dgm:prSet/>
      <dgm:spPr/>
      <dgm:t>
        <a:bodyPr/>
        <a:lstStyle/>
        <a:p>
          <a:endParaRPr lang="en-US"/>
        </a:p>
      </dgm:t>
    </dgm:pt>
    <dgm:pt modelId="{835C415B-524D-4610-A041-69244E588E49}">
      <dgm:prSet/>
      <dgm:spPr/>
      <dgm:t>
        <a:bodyPr/>
        <a:lstStyle/>
        <a:p>
          <a:r>
            <a:rPr lang="en-US" b="0" i="0" dirty="0"/>
            <a:t>The (long) time average of any mechanical property in a macroscopic system is equal to the average value of that property over all the microscopic states of the system, each weighted with its probability of occurrence, provided that the microscopic states replicate the thermodynamic state and environment of the actual system</a:t>
          </a:r>
          <a:endParaRPr lang="en-US" dirty="0"/>
        </a:p>
      </dgm:t>
    </dgm:pt>
    <dgm:pt modelId="{AD23382C-29D6-4543-874E-C3056C9F2350}" type="parTrans" cxnId="{C566C087-F088-45DC-ABED-11AF41F3B0DB}">
      <dgm:prSet/>
      <dgm:spPr/>
      <dgm:t>
        <a:bodyPr/>
        <a:lstStyle/>
        <a:p>
          <a:endParaRPr lang="en-US"/>
        </a:p>
      </dgm:t>
    </dgm:pt>
    <dgm:pt modelId="{7C029782-8A2C-4BA7-8412-13BB662D603C}" type="sibTrans" cxnId="{C566C087-F088-45DC-ABED-11AF41F3B0DB}">
      <dgm:prSet/>
      <dgm:spPr/>
      <dgm:t>
        <a:bodyPr/>
        <a:lstStyle/>
        <a:p>
          <a:endParaRPr lang="en-US"/>
        </a:p>
      </dgm:t>
    </dgm:pt>
    <dgm:pt modelId="{D1E5AC68-43F2-402C-AF65-D6189AC3507A}" type="pres">
      <dgm:prSet presAssocID="{10C24005-C8D9-4F1B-AD3C-315DCF03298C}" presName="Name0" presStyleCnt="0">
        <dgm:presLayoutVars>
          <dgm:dir/>
          <dgm:animLvl val="lvl"/>
          <dgm:resizeHandles val="exact"/>
        </dgm:presLayoutVars>
      </dgm:prSet>
      <dgm:spPr/>
    </dgm:pt>
    <dgm:pt modelId="{48FA3DE8-5D83-451B-BF8F-661F30BDF4CE}" type="pres">
      <dgm:prSet presAssocID="{E3C4DE6C-13CC-4FF5-83A3-4B1CEF2EAD13}" presName="linNode" presStyleCnt="0"/>
      <dgm:spPr/>
    </dgm:pt>
    <dgm:pt modelId="{E73E418E-4B62-4A7F-A99B-7E49784DB358}" type="pres">
      <dgm:prSet presAssocID="{E3C4DE6C-13CC-4FF5-83A3-4B1CEF2EAD13}" presName="parentText" presStyleLbl="node1" presStyleIdx="0" presStyleCnt="3" custScaleX="277778">
        <dgm:presLayoutVars>
          <dgm:chMax val="1"/>
          <dgm:bulletEnabled val="1"/>
        </dgm:presLayoutVars>
      </dgm:prSet>
      <dgm:spPr/>
    </dgm:pt>
    <dgm:pt modelId="{1C1D5F7E-E616-423B-A7B5-5A63006DB747}" type="pres">
      <dgm:prSet presAssocID="{05890F83-0E05-4CE1-8D77-A4E9E7657139}" presName="sp" presStyleCnt="0"/>
      <dgm:spPr/>
    </dgm:pt>
    <dgm:pt modelId="{C04146E3-AA33-460A-91F5-67874027D64F}" type="pres">
      <dgm:prSet presAssocID="{BF965178-C4AF-4D64-9C27-60F5FB5E240A}" presName="linNode" presStyleCnt="0"/>
      <dgm:spPr/>
    </dgm:pt>
    <dgm:pt modelId="{9DC6623C-1A90-43F8-9827-BD68EA58A3AE}" type="pres">
      <dgm:prSet presAssocID="{BF965178-C4AF-4D64-9C27-60F5FB5E240A}" presName="parentText" presStyleLbl="node1" presStyleIdx="1" presStyleCnt="3">
        <dgm:presLayoutVars>
          <dgm:chMax val="1"/>
          <dgm:bulletEnabled val="1"/>
        </dgm:presLayoutVars>
      </dgm:prSet>
      <dgm:spPr/>
    </dgm:pt>
    <dgm:pt modelId="{173E50DE-FA03-4EDB-B4FF-FB57FF449C15}" type="pres">
      <dgm:prSet presAssocID="{BF965178-C4AF-4D64-9C27-60F5FB5E240A}" presName="descendantText" presStyleLbl="alignAccFollowNode1" presStyleIdx="0" presStyleCnt="2">
        <dgm:presLayoutVars>
          <dgm:bulletEnabled val="1"/>
        </dgm:presLayoutVars>
      </dgm:prSet>
      <dgm:spPr/>
    </dgm:pt>
    <dgm:pt modelId="{4BA74602-F7B5-4F62-B140-64CB08B588AF}" type="pres">
      <dgm:prSet presAssocID="{2FF6C7EC-9882-4D6B-A6E2-510839D82C67}" presName="sp" presStyleCnt="0"/>
      <dgm:spPr/>
    </dgm:pt>
    <dgm:pt modelId="{E5A04165-83F2-4A7C-841D-6FA8F10745C2}" type="pres">
      <dgm:prSet presAssocID="{335B21E5-A71C-403E-8759-BD783DDE4701}" presName="linNode" presStyleCnt="0"/>
      <dgm:spPr/>
    </dgm:pt>
    <dgm:pt modelId="{14B3D58F-5FEF-499E-9CD7-85C33A6F615A}" type="pres">
      <dgm:prSet presAssocID="{335B21E5-A71C-403E-8759-BD783DDE4701}" presName="parentText" presStyleLbl="node1" presStyleIdx="2" presStyleCnt="3">
        <dgm:presLayoutVars>
          <dgm:chMax val="1"/>
          <dgm:bulletEnabled val="1"/>
        </dgm:presLayoutVars>
      </dgm:prSet>
      <dgm:spPr/>
    </dgm:pt>
    <dgm:pt modelId="{E61AEFD0-60D1-4929-B1C6-36C7CC0E829F}" type="pres">
      <dgm:prSet presAssocID="{335B21E5-A71C-403E-8759-BD783DDE4701}" presName="descendantText" presStyleLbl="alignAccFollowNode1" presStyleIdx="1" presStyleCnt="2">
        <dgm:presLayoutVars>
          <dgm:bulletEnabled val="1"/>
        </dgm:presLayoutVars>
      </dgm:prSet>
      <dgm:spPr/>
    </dgm:pt>
  </dgm:ptLst>
  <dgm:cxnLst>
    <dgm:cxn modelId="{125ECD0B-F359-4A4F-A601-A40E520CEAA1}" type="presOf" srcId="{835C415B-524D-4610-A041-69244E588E49}" destId="{E61AEFD0-60D1-4929-B1C6-36C7CC0E829F}" srcOrd="0" destOrd="0" presId="urn:microsoft.com/office/officeart/2005/8/layout/vList5"/>
    <dgm:cxn modelId="{8953353A-51ED-471E-B15E-121E24B9590D}" type="presOf" srcId="{BF965178-C4AF-4D64-9C27-60F5FB5E240A}" destId="{9DC6623C-1A90-43F8-9827-BD68EA58A3AE}" srcOrd="0" destOrd="0" presId="urn:microsoft.com/office/officeart/2005/8/layout/vList5"/>
    <dgm:cxn modelId="{371B645B-B6BE-4667-84A9-B9EC6DF5C54F}" srcId="{10C24005-C8D9-4F1B-AD3C-315DCF03298C}" destId="{BF965178-C4AF-4D64-9C27-60F5FB5E240A}" srcOrd="1" destOrd="0" parTransId="{6BD59870-812B-4616-A49B-0A29566FB301}" sibTransId="{2FF6C7EC-9882-4D6B-A6E2-510839D82C67}"/>
    <dgm:cxn modelId="{4074B072-AA66-480B-8A10-C4107C6D30D8}" type="presOf" srcId="{10C24005-C8D9-4F1B-AD3C-315DCF03298C}" destId="{D1E5AC68-43F2-402C-AF65-D6189AC3507A}" srcOrd="0" destOrd="0" presId="urn:microsoft.com/office/officeart/2005/8/layout/vList5"/>
    <dgm:cxn modelId="{26ADE075-15F5-42B0-81A0-46AAD9EA96ED}" srcId="{BF965178-C4AF-4D64-9C27-60F5FB5E240A}" destId="{8D6546F3-4A2C-4919-8C20-B06E35C51A27}" srcOrd="0" destOrd="0" parTransId="{4D373420-8A3F-49C3-B2C2-5A5936382834}" sibTransId="{E83EABB3-9F54-4836-9288-FF67548CD466}"/>
    <dgm:cxn modelId="{1DC1FC5A-39DA-4798-831D-D448B47452E9}" srcId="{10C24005-C8D9-4F1B-AD3C-315DCF03298C}" destId="{335B21E5-A71C-403E-8759-BD783DDE4701}" srcOrd="2" destOrd="0" parTransId="{E7CE554A-070A-44DB-B1B9-68268B1BF141}" sibTransId="{D13B553D-170E-455B-8EF0-6A0269099C72}"/>
    <dgm:cxn modelId="{3F6FC585-B24D-49D0-8959-E1E24AF88024}" type="presOf" srcId="{335B21E5-A71C-403E-8759-BD783DDE4701}" destId="{14B3D58F-5FEF-499E-9CD7-85C33A6F615A}" srcOrd="0" destOrd="0" presId="urn:microsoft.com/office/officeart/2005/8/layout/vList5"/>
    <dgm:cxn modelId="{C566C087-F088-45DC-ABED-11AF41F3B0DB}" srcId="{335B21E5-A71C-403E-8759-BD783DDE4701}" destId="{835C415B-524D-4610-A041-69244E588E49}" srcOrd="0" destOrd="0" parTransId="{AD23382C-29D6-4543-874E-C3056C9F2350}" sibTransId="{7C029782-8A2C-4BA7-8412-13BB662D603C}"/>
    <dgm:cxn modelId="{73B7208B-9C7A-418D-AB19-269FB0E0ABDD}" type="presOf" srcId="{8D6546F3-4A2C-4919-8C20-B06E35C51A27}" destId="{173E50DE-FA03-4EDB-B4FF-FB57FF449C15}" srcOrd="0" destOrd="0" presId="urn:microsoft.com/office/officeart/2005/8/layout/vList5"/>
    <dgm:cxn modelId="{0BEAC3BC-099E-423B-BC68-579FC00D4022}" srcId="{10C24005-C8D9-4F1B-AD3C-315DCF03298C}" destId="{E3C4DE6C-13CC-4FF5-83A3-4B1CEF2EAD13}" srcOrd="0" destOrd="0" parTransId="{24E8E6C4-1DA1-49E2-A201-526F5A235223}" sibTransId="{05890F83-0E05-4CE1-8D77-A4E9E7657139}"/>
    <dgm:cxn modelId="{42539EBF-D569-42E6-96BA-C6700928B89B}" type="presOf" srcId="{E3C4DE6C-13CC-4FF5-83A3-4B1CEF2EAD13}" destId="{E73E418E-4B62-4A7F-A99B-7E49784DB358}" srcOrd="0" destOrd="0" presId="urn:microsoft.com/office/officeart/2005/8/layout/vList5"/>
    <dgm:cxn modelId="{C2EDBD1C-3BBC-4D1C-A531-15DC272D16A7}" type="presParOf" srcId="{D1E5AC68-43F2-402C-AF65-D6189AC3507A}" destId="{48FA3DE8-5D83-451B-BF8F-661F30BDF4CE}" srcOrd="0" destOrd="0" presId="urn:microsoft.com/office/officeart/2005/8/layout/vList5"/>
    <dgm:cxn modelId="{FDA1CD0D-DE38-41DF-9980-CFC404F21D2F}" type="presParOf" srcId="{48FA3DE8-5D83-451B-BF8F-661F30BDF4CE}" destId="{E73E418E-4B62-4A7F-A99B-7E49784DB358}" srcOrd="0" destOrd="0" presId="urn:microsoft.com/office/officeart/2005/8/layout/vList5"/>
    <dgm:cxn modelId="{97BB1EB3-9585-4DF3-B93F-CEC3BF772F3C}" type="presParOf" srcId="{D1E5AC68-43F2-402C-AF65-D6189AC3507A}" destId="{1C1D5F7E-E616-423B-A7B5-5A63006DB747}" srcOrd="1" destOrd="0" presId="urn:microsoft.com/office/officeart/2005/8/layout/vList5"/>
    <dgm:cxn modelId="{2CBFD54B-6587-477F-9D77-54357C6112BF}" type="presParOf" srcId="{D1E5AC68-43F2-402C-AF65-D6189AC3507A}" destId="{C04146E3-AA33-460A-91F5-67874027D64F}" srcOrd="2" destOrd="0" presId="urn:microsoft.com/office/officeart/2005/8/layout/vList5"/>
    <dgm:cxn modelId="{B569AB4A-F560-4185-AD62-F94B2690F106}" type="presParOf" srcId="{C04146E3-AA33-460A-91F5-67874027D64F}" destId="{9DC6623C-1A90-43F8-9827-BD68EA58A3AE}" srcOrd="0" destOrd="0" presId="urn:microsoft.com/office/officeart/2005/8/layout/vList5"/>
    <dgm:cxn modelId="{B4ABBE56-482F-4160-A2A7-F09E6465B6FD}" type="presParOf" srcId="{C04146E3-AA33-460A-91F5-67874027D64F}" destId="{173E50DE-FA03-4EDB-B4FF-FB57FF449C15}" srcOrd="1" destOrd="0" presId="urn:microsoft.com/office/officeart/2005/8/layout/vList5"/>
    <dgm:cxn modelId="{3D6AC9BE-8D3E-40C4-81ED-C5761A120B5B}" type="presParOf" srcId="{D1E5AC68-43F2-402C-AF65-D6189AC3507A}" destId="{4BA74602-F7B5-4F62-B140-64CB08B588AF}" srcOrd="3" destOrd="0" presId="urn:microsoft.com/office/officeart/2005/8/layout/vList5"/>
    <dgm:cxn modelId="{0E352052-408E-4EDD-A587-8926E9E91173}" type="presParOf" srcId="{D1E5AC68-43F2-402C-AF65-D6189AC3507A}" destId="{E5A04165-83F2-4A7C-841D-6FA8F10745C2}" srcOrd="4" destOrd="0" presId="urn:microsoft.com/office/officeart/2005/8/layout/vList5"/>
    <dgm:cxn modelId="{960471B7-5A8C-43FD-A249-F140BAC80141}" type="presParOf" srcId="{E5A04165-83F2-4A7C-841D-6FA8F10745C2}" destId="{14B3D58F-5FEF-499E-9CD7-85C33A6F615A}" srcOrd="0" destOrd="0" presId="urn:microsoft.com/office/officeart/2005/8/layout/vList5"/>
    <dgm:cxn modelId="{685F9490-6A56-4F89-AD23-B7982147F4A9}" type="presParOf" srcId="{E5A04165-83F2-4A7C-841D-6FA8F10745C2}" destId="{E61AEFD0-60D1-4929-B1C6-36C7CC0E829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FE5AB-69A8-4DF5-93A9-4CE3D8B3853D}">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a:t>Motivation</a:t>
          </a:r>
          <a:endParaRPr lang="en-US" sz="2200" kern="1200"/>
        </a:p>
        <a:p>
          <a:pPr marL="228600" lvl="1" indent="-228600" algn="l" defTabSz="977900">
            <a:lnSpc>
              <a:spcPct val="90000"/>
            </a:lnSpc>
            <a:spcBef>
              <a:spcPct val="0"/>
            </a:spcBef>
            <a:spcAft>
              <a:spcPct val="15000"/>
            </a:spcAft>
            <a:buChar char="•"/>
          </a:pPr>
          <a:r>
            <a:rPr lang="en-US" sz="2200" b="0" i="0" kern="1200"/>
            <a:t>Link</a:t>
          </a:r>
          <a:endParaRPr lang="en-US" sz="2200" kern="1200"/>
        </a:p>
      </dsp:txBody>
      <dsp:txXfrm rot="-5400000">
        <a:off x="3785616" y="295201"/>
        <a:ext cx="6647092" cy="1532257"/>
      </dsp:txXfrm>
    </dsp:sp>
    <dsp:sp modelId="{4B97711E-5315-46E5-93BA-E68C19D399EC}">
      <dsp:nvSpPr>
        <dsp:cNvPr id="0" name=""/>
        <dsp:cNvSpPr/>
      </dsp:nvSpPr>
      <dsp:spPr>
        <a:xfrm>
          <a:off x="0" y="53"/>
          <a:ext cx="3785616" cy="21225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0" i="0" kern="1200"/>
            <a:t>Intro</a:t>
          </a:r>
          <a:endParaRPr lang="en-US" sz="4700" kern="1200"/>
        </a:p>
      </dsp:txBody>
      <dsp:txXfrm>
        <a:off x="103614" y="103667"/>
        <a:ext cx="3578388" cy="1915324"/>
      </dsp:txXfrm>
    </dsp:sp>
    <dsp:sp modelId="{BDE0C603-C622-42CB-A797-7CAFCA3967D6}">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a:t>Site vs State Model</a:t>
          </a:r>
          <a:endParaRPr lang="en-US" sz="2200" kern="1200"/>
        </a:p>
        <a:p>
          <a:pPr marL="228600" lvl="1" indent="-228600" algn="l" defTabSz="977900">
            <a:lnSpc>
              <a:spcPct val="90000"/>
            </a:lnSpc>
            <a:spcBef>
              <a:spcPct val="0"/>
            </a:spcBef>
            <a:spcAft>
              <a:spcPct val="15000"/>
            </a:spcAft>
            <a:buChar char="•"/>
          </a:pPr>
          <a:r>
            <a:rPr lang="en-US" sz="2200" b="0" i="0" kern="1200" dirty="0"/>
            <a:t>Site model: Manual</a:t>
          </a:r>
          <a:endParaRPr lang="en-US" sz="2200" kern="1200" dirty="0"/>
        </a:p>
        <a:p>
          <a:pPr marL="228600" lvl="1" indent="-228600" algn="l" defTabSz="977900">
            <a:lnSpc>
              <a:spcPct val="90000"/>
            </a:lnSpc>
            <a:spcBef>
              <a:spcPct val="0"/>
            </a:spcBef>
            <a:spcAft>
              <a:spcPct val="15000"/>
            </a:spcAft>
            <a:buChar char="•"/>
          </a:pPr>
          <a:r>
            <a:rPr lang="en-US" sz="2200" b="0" i="0" kern="1200"/>
            <a:t>Site model: Auto reaction mechanism generation</a:t>
          </a:r>
          <a:endParaRPr lang="en-US" sz="2200" kern="1200"/>
        </a:p>
        <a:p>
          <a:pPr marL="228600" lvl="1" indent="-228600" algn="l" defTabSz="977900">
            <a:lnSpc>
              <a:spcPct val="90000"/>
            </a:lnSpc>
            <a:spcBef>
              <a:spcPct val="0"/>
            </a:spcBef>
            <a:spcAft>
              <a:spcPct val="15000"/>
            </a:spcAft>
            <a:buChar char="•"/>
          </a:pPr>
          <a:r>
            <a:rPr lang="en-US" sz="2200" b="0" i="0" kern="1200"/>
            <a:t>State model: Manual</a:t>
          </a:r>
          <a:endParaRPr lang="en-US" sz="2200" kern="1200"/>
        </a:p>
      </dsp:txBody>
      <dsp:txXfrm rot="-5400000">
        <a:off x="3785616" y="2523880"/>
        <a:ext cx="6647092" cy="1532257"/>
      </dsp:txXfrm>
    </dsp:sp>
    <dsp:sp modelId="{BA6E140C-60E5-4FFA-948B-180ADE30BF61}">
      <dsp:nvSpPr>
        <dsp:cNvPr id="0" name=""/>
        <dsp:cNvSpPr/>
      </dsp:nvSpPr>
      <dsp:spPr>
        <a:xfrm>
          <a:off x="0" y="2228732"/>
          <a:ext cx="3785616" cy="21225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0" i="0" kern="1200"/>
            <a:t>Reaction Mechanism</a:t>
          </a:r>
          <a:endParaRPr lang="en-US" sz="4700" kern="1200"/>
        </a:p>
      </dsp:txBody>
      <dsp:txXfrm>
        <a:off x="103614" y="2332346"/>
        <a:ext cx="3578388" cy="191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65BCF-3D58-4D3A-BA4F-005B17C7C52E}">
      <dsp:nvSpPr>
        <dsp:cNvPr id="0" name=""/>
        <dsp:cNvSpPr/>
      </dsp:nvSpPr>
      <dsp:spPr>
        <a:xfrm rot="5400000">
          <a:off x="4421397" y="-423473"/>
          <a:ext cx="1698041" cy="29696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Statistical thermodynamics overview</a:t>
          </a:r>
          <a:endParaRPr lang="en-US" sz="1400" kern="1200" dirty="0"/>
        </a:p>
        <a:p>
          <a:pPr marL="114300" lvl="1" indent="-114300" algn="l" defTabSz="622300">
            <a:lnSpc>
              <a:spcPct val="90000"/>
            </a:lnSpc>
            <a:spcBef>
              <a:spcPct val="0"/>
            </a:spcBef>
            <a:spcAft>
              <a:spcPct val="15000"/>
            </a:spcAft>
            <a:buChar char="•"/>
          </a:pPr>
          <a:r>
            <a:rPr lang="en-US" sz="1400" b="0" i="0" kern="1200" dirty="0"/>
            <a:t>DFT to Macro Thermochemical Properties</a:t>
          </a:r>
          <a:endParaRPr lang="en-US" sz="1400" kern="1200" dirty="0"/>
        </a:p>
        <a:p>
          <a:pPr marL="114300" lvl="1" indent="-114300" algn="l" defTabSz="622300">
            <a:lnSpc>
              <a:spcPct val="90000"/>
            </a:lnSpc>
            <a:spcBef>
              <a:spcPct val="0"/>
            </a:spcBef>
            <a:spcAft>
              <a:spcPct val="15000"/>
            </a:spcAft>
            <a:buChar char="•"/>
          </a:pPr>
          <a:r>
            <a:rPr lang="en-US" sz="1400" b="0" i="0" kern="1200" dirty="0"/>
            <a:t>Transition state theory (TST)</a:t>
          </a:r>
          <a:endParaRPr lang="en-US" sz="1400" kern="1200" dirty="0"/>
        </a:p>
        <a:p>
          <a:pPr marL="228600" lvl="2" indent="-114300" algn="l" defTabSz="622300">
            <a:lnSpc>
              <a:spcPct val="90000"/>
            </a:lnSpc>
            <a:spcBef>
              <a:spcPct val="0"/>
            </a:spcBef>
            <a:spcAft>
              <a:spcPct val="15000"/>
            </a:spcAft>
            <a:buChar char="•"/>
          </a:pPr>
          <a:r>
            <a:rPr lang="en-US" sz="1400" b="0" i="0" kern="1200" dirty="0"/>
            <a:t>Reaction barriers</a:t>
          </a:r>
          <a:endParaRPr lang="en-US" sz="1400" kern="1200" dirty="0"/>
        </a:p>
        <a:p>
          <a:pPr marL="228600" lvl="2" indent="-114300" algn="l" defTabSz="622300">
            <a:lnSpc>
              <a:spcPct val="90000"/>
            </a:lnSpc>
            <a:spcBef>
              <a:spcPct val="0"/>
            </a:spcBef>
            <a:spcAft>
              <a:spcPct val="15000"/>
            </a:spcAft>
            <a:buChar char="•"/>
          </a:pPr>
          <a:r>
            <a:rPr lang="en-US" sz="1400" b="0" i="0" kern="1200" dirty="0"/>
            <a:t>Pre-exponential factors</a:t>
          </a:r>
          <a:endParaRPr lang="en-US" sz="1400" kern="1200" dirty="0"/>
        </a:p>
      </dsp:txBody>
      <dsp:txXfrm rot="-5400000">
        <a:off x="3785615" y="295201"/>
        <a:ext cx="2886713" cy="1532257"/>
      </dsp:txXfrm>
    </dsp:sp>
    <dsp:sp modelId="{164D94EC-B352-467B-A5B9-037F61A820B1}">
      <dsp:nvSpPr>
        <dsp:cNvPr id="0" name=""/>
        <dsp:cNvSpPr/>
      </dsp:nvSpPr>
      <dsp:spPr>
        <a:xfrm>
          <a:off x="0" y="53"/>
          <a:ext cx="3785616" cy="21225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Thermochemistry &amp; Kinetics</a:t>
          </a:r>
          <a:endParaRPr lang="en-US" sz="3200" kern="1200"/>
        </a:p>
      </dsp:txBody>
      <dsp:txXfrm>
        <a:off x="103614" y="103667"/>
        <a:ext cx="3578388" cy="1915324"/>
      </dsp:txXfrm>
    </dsp:sp>
    <dsp:sp modelId="{ACAEF859-37FF-4F3D-B725-341D5DDE5DDB}">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a:t>Overview</a:t>
          </a:r>
          <a:endParaRPr lang="en-US" sz="1400" kern="1200"/>
        </a:p>
        <a:p>
          <a:pPr marL="114300" lvl="1" indent="-114300" algn="l" defTabSz="622300">
            <a:lnSpc>
              <a:spcPct val="90000"/>
            </a:lnSpc>
            <a:spcBef>
              <a:spcPct val="0"/>
            </a:spcBef>
            <a:spcAft>
              <a:spcPct val="15000"/>
            </a:spcAft>
            <a:buChar char="•"/>
          </a:pPr>
          <a:r>
            <a:rPr lang="en-US" sz="1400" b="0" i="0" kern="1200"/>
            <a:t>Code demonstration</a:t>
          </a:r>
          <a:endParaRPr lang="en-US" sz="1400" kern="1200"/>
        </a:p>
      </dsp:txBody>
      <dsp:txXfrm rot="-5400000">
        <a:off x="3785616" y="2523880"/>
        <a:ext cx="6647092" cy="1532257"/>
      </dsp:txXfrm>
    </dsp:sp>
    <dsp:sp modelId="{F78F13E8-448D-4792-B476-03FC7997ACC5}">
      <dsp:nvSpPr>
        <dsp:cNvPr id="0" name=""/>
        <dsp:cNvSpPr/>
      </dsp:nvSpPr>
      <dsp:spPr>
        <a:xfrm>
          <a:off x="0" y="2228732"/>
          <a:ext cx="3785616" cy="21225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Python Multiscale Thermodynamic Toolbox (pMuTT)</a:t>
          </a:r>
        </a:p>
      </dsp:txBody>
      <dsp:txXfrm>
        <a:off x="103614" y="2332346"/>
        <a:ext cx="3578388" cy="191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2475B-73B2-4523-AF5D-AB544D2E37E0}">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Group additivity</a:t>
          </a:r>
          <a:endParaRPr lang="en-US" sz="1700" kern="1200"/>
        </a:p>
        <a:p>
          <a:pPr marL="171450" lvl="1" indent="-171450" algn="l" defTabSz="755650">
            <a:lnSpc>
              <a:spcPct val="90000"/>
            </a:lnSpc>
            <a:spcBef>
              <a:spcPct val="0"/>
            </a:spcBef>
            <a:spcAft>
              <a:spcPct val="15000"/>
            </a:spcAft>
            <a:buChar char="•"/>
          </a:pPr>
          <a:r>
            <a:rPr lang="en-US" sz="1700" b="0" i="0" kern="1200" dirty="0"/>
            <a:t>Bronsted-Evans-Polyani (BEP) Relationships</a:t>
          </a:r>
          <a:endParaRPr lang="en-US" sz="1700" kern="1200" dirty="0"/>
        </a:p>
        <a:p>
          <a:pPr marL="171450" lvl="1" indent="-171450" algn="l" defTabSz="755650">
            <a:lnSpc>
              <a:spcPct val="90000"/>
            </a:lnSpc>
            <a:spcBef>
              <a:spcPct val="0"/>
            </a:spcBef>
            <a:spcAft>
              <a:spcPct val="15000"/>
            </a:spcAft>
            <a:buChar char="•"/>
          </a:pPr>
          <a:r>
            <a:rPr lang="en-US" sz="1700" b="0" i="0" kern="1200"/>
            <a:t>Linear Scaling Relationships (LSR)</a:t>
          </a:r>
          <a:endParaRPr lang="en-US" sz="1700" kern="1200"/>
        </a:p>
      </dsp:txBody>
      <dsp:txXfrm rot="-5400000">
        <a:off x="3785616" y="197117"/>
        <a:ext cx="6675221" cy="1012303"/>
      </dsp:txXfrm>
    </dsp:sp>
    <dsp:sp modelId="{59B85767-6AFC-4666-A895-CD7BAD895694}">
      <dsp:nvSpPr>
        <dsp:cNvPr id="0" name=""/>
        <dsp:cNvSpPr/>
      </dsp:nvSpPr>
      <dsp:spPr>
        <a:xfrm>
          <a:off x="0" y="2124"/>
          <a:ext cx="3785616"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Semi-Empirical Methods</a:t>
          </a:r>
          <a:endParaRPr lang="en-US" sz="3100" kern="1200"/>
        </a:p>
      </dsp:txBody>
      <dsp:txXfrm>
        <a:off x="68454" y="70578"/>
        <a:ext cx="3648708" cy="1265378"/>
      </dsp:txXfrm>
    </dsp:sp>
    <dsp:sp modelId="{F35C74FD-FF5B-434B-BD1D-64B126BC9BA7}">
      <dsp:nvSpPr>
        <dsp:cNvPr id="0" name=""/>
        <dsp:cNvSpPr/>
      </dsp:nvSpPr>
      <dsp:spPr>
        <a:xfrm rot="5400000">
          <a:off x="6589693" y="-1189323"/>
          <a:ext cx="1121829" cy="6729984"/>
        </a:xfrm>
        <a:prstGeom prst="round2SameRect">
          <a:avLst/>
        </a:prstGeom>
        <a:solidFill>
          <a:srgbClr val="E8EFD0"/>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Code demonstration</a:t>
          </a:r>
          <a:endParaRPr lang="en-US" sz="1700" kern="1200"/>
        </a:p>
      </dsp:txBody>
      <dsp:txXfrm rot="-5400000">
        <a:off x="3785616" y="1669517"/>
        <a:ext cx="6675221" cy="1012303"/>
      </dsp:txXfrm>
    </dsp:sp>
    <dsp:sp modelId="{79656575-FAD9-4385-9F9E-88E7DE3D3899}">
      <dsp:nvSpPr>
        <dsp:cNvPr id="0" name=""/>
        <dsp:cNvSpPr/>
      </dsp:nvSpPr>
      <dsp:spPr>
        <a:xfrm>
          <a:off x="0" y="1474525"/>
          <a:ext cx="3785616"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Python Group Additivity (pGrAdd)</a:t>
          </a:r>
          <a:endParaRPr lang="en-US" sz="3100" kern="1200"/>
        </a:p>
      </dsp:txBody>
      <dsp:txXfrm>
        <a:off x="68454" y="1542979"/>
        <a:ext cx="3648708" cy="1265378"/>
      </dsp:txXfrm>
    </dsp:sp>
    <dsp:sp modelId="{4B8DAE11-46B0-40AC-9A6D-ED3FF7C97AFC}">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DFT</a:t>
          </a:r>
          <a:r>
            <a:rPr lang="en-US" sz="1700" b="0" i="0" kern="1200">
              <a:sym typeface="Wingdings" panose="05000000000000000000" pitchFamily="2" charset="2"/>
            </a:rPr>
            <a:t></a:t>
          </a:r>
          <a:r>
            <a:rPr lang="en-US" sz="1700" b="0" i="0" kern="1200"/>
            <a:t>pMuTT</a:t>
          </a:r>
          <a:r>
            <a:rPr lang="en-US" sz="1700" b="0" i="0" kern="1200">
              <a:sym typeface="Wingdings" panose="05000000000000000000" pitchFamily="2" charset="2"/>
            </a:rPr>
            <a:t></a:t>
          </a:r>
          <a:r>
            <a:rPr lang="en-US" sz="1700" b="0" i="0" kern="1200"/>
            <a:t>openMKM</a:t>
          </a:r>
          <a:endParaRPr lang="en-US" sz="1700" kern="1200"/>
        </a:p>
        <a:p>
          <a:pPr marL="171450" lvl="1" indent="-171450" algn="l" defTabSz="755650">
            <a:lnSpc>
              <a:spcPct val="90000"/>
            </a:lnSpc>
            <a:spcBef>
              <a:spcPct val="0"/>
            </a:spcBef>
            <a:spcAft>
              <a:spcPct val="15000"/>
            </a:spcAft>
            <a:buChar char="•"/>
          </a:pPr>
          <a:r>
            <a:rPr lang="en-US" sz="1700" b="0" i="0" kern="1200"/>
            <a:t>Group addivity</a:t>
          </a:r>
          <a:endParaRPr lang="en-US" sz="1700" kern="1200"/>
        </a:p>
        <a:p>
          <a:pPr marL="171450" lvl="1" indent="-171450" algn="l" defTabSz="755650">
            <a:lnSpc>
              <a:spcPct val="90000"/>
            </a:lnSpc>
            <a:spcBef>
              <a:spcPct val="0"/>
            </a:spcBef>
            <a:spcAft>
              <a:spcPct val="15000"/>
            </a:spcAft>
            <a:buChar char="•"/>
          </a:pPr>
          <a:r>
            <a:rPr lang="en-US" sz="1700" b="0" i="0" kern="1200"/>
            <a:t>Interesting applications (Error propagation &amp; Dynamic catalysis)</a:t>
          </a:r>
          <a:endParaRPr lang="en-US" sz="1700" kern="1200"/>
        </a:p>
      </dsp:txBody>
      <dsp:txXfrm rot="-5400000">
        <a:off x="3785616" y="3141918"/>
        <a:ext cx="6675221" cy="1012303"/>
      </dsp:txXfrm>
    </dsp:sp>
    <dsp:sp modelId="{C2049578-AF3F-44C8-A96D-0D94AA275941}">
      <dsp:nvSpPr>
        <dsp:cNvPr id="0" name=""/>
        <dsp:cNvSpPr/>
      </dsp:nvSpPr>
      <dsp:spPr>
        <a:xfrm>
          <a:off x="0" y="2946926"/>
          <a:ext cx="3785616"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b="0" i="0" kern="1200"/>
            <a:t>Python Code Examples</a:t>
          </a:r>
          <a:endParaRPr lang="en-US" sz="31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FB7FB-EAA5-405F-A90D-02323CB6B377}">
      <dsp:nvSpPr>
        <dsp:cNvPr id="0" name=""/>
        <dsp:cNvSpPr/>
      </dsp:nvSpPr>
      <dsp:spPr>
        <a:xfrm>
          <a:off x="0" y="30631"/>
          <a:ext cx="10515600"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Site model</a:t>
          </a:r>
          <a:endParaRPr lang="en-US" sz="2300" kern="1200"/>
        </a:p>
      </dsp:txBody>
      <dsp:txXfrm>
        <a:off x="26273" y="56904"/>
        <a:ext cx="10463054" cy="485654"/>
      </dsp:txXfrm>
    </dsp:sp>
    <dsp:sp modelId="{1ED88240-805E-46A1-A3DE-BCFF638A8F72}">
      <dsp:nvSpPr>
        <dsp:cNvPr id="0" name=""/>
        <dsp:cNvSpPr/>
      </dsp:nvSpPr>
      <dsp:spPr>
        <a:xfrm>
          <a:off x="0" y="568831"/>
          <a:ext cx="10515600" cy="1761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Active sites/Site density</a:t>
          </a:r>
          <a:endParaRPr lang="en-US" sz="1800" kern="1200"/>
        </a:p>
        <a:p>
          <a:pPr marL="171450" lvl="1" indent="-171450" algn="l" defTabSz="800100">
            <a:lnSpc>
              <a:spcPct val="90000"/>
            </a:lnSpc>
            <a:spcBef>
              <a:spcPct val="0"/>
            </a:spcBef>
            <a:spcAft>
              <a:spcPct val="20000"/>
            </a:spcAft>
            <a:buChar char="•"/>
          </a:pPr>
          <a:r>
            <a:rPr lang="en-US" sz="1800" b="0" i="0" kern="1200"/>
            <a:t>Exclusion principle</a:t>
          </a:r>
          <a:endParaRPr lang="en-US" sz="1800" kern="1200"/>
        </a:p>
        <a:p>
          <a:pPr marL="171450" lvl="1" indent="-171450" algn="l" defTabSz="800100">
            <a:lnSpc>
              <a:spcPct val="90000"/>
            </a:lnSpc>
            <a:spcBef>
              <a:spcPct val="0"/>
            </a:spcBef>
            <a:spcAft>
              <a:spcPct val="20000"/>
            </a:spcAft>
            <a:buChar char="•"/>
          </a:pPr>
          <a:r>
            <a:rPr lang="en-US" sz="1800" b="0" i="0" kern="1200"/>
            <a:t>Lateral interactions</a:t>
          </a:r>
          <a:endParaRPr lang="en-US" sz="1800" kern="1200"/>
        </a:p>
        <a:p>
          <a:pPr marL="171450" lvl="1" indent="-171450" algn="l" defTabSz="800100">
            <a:lnSpc>
              <a:spcPct val="90000"/>
            </a:lnSpc>
            <a:spcBef>
              <a:spcPct val="0"/>
            </a:spcBef>
            <a:spcAft>
              <a:spcPct val="20000"/>
            </a:spcAft>
            <a:buChar char="•"/>
          </a:pPr>
          <a:r>
            <a:rPr lang="en-US" sz="1800" b="0" i="0" kern="1200"/>
            <a:t>Exhaustive elementary reactions</a:t>
          </a:r>
          <a:endParaRPr lang="en-US" sz="1800" kern="1200"/>
        </a:p>
        <a:p>
          <a:pPr marL="171450" lvl="1" indent="-171450" algn="l" defTabSz="800100">
            <a:lnSpc>
              <a:spcPct val="90000"/>
            </a:lnSpc>
            <a:spcBef>
              <a:spcPct val="0"/>
            </a:spcBef>
            <a:spcAft>
              <a:spcPct val="20000"/>
            </a:spcAft>
            <a:buChar char="•"/>
          </a:pPr>
          <a:r>
            <a:rPr lang="en-US" sz="1800" b="0" i="0" kern="1200"/>
            <a:t>Mean-field</a:t>
          </a:r>
          <a:endParaRPr lang="en-US" sz="1800" kern="1200"/>
        </a:p>
        <a:p>
          <a:pPr marL="171450" lvl="1" indent="-171450" algn="l" defTabSz="800100">
            <a:lnSpc>
              <a:spcPct val="90000"/>
            </a:lnSpc>
            <a:spcBef>
              <a:spcPct val="0"/>
            </a:spcBef>
            <a:spcAft>
              <a:spcPct val="20000"/>
            </a:spcAft>
            <a:buChar char="•"/>
          </a:pPr>
          <a:r>
            <a:rPr lang="en-US" sz="1800" b="0" i="0" kern="1200"/>
            <a:t>Ideal for typical heterogeneous catalysis</a:t>
          </a:r>
          <a:endParaRPr lang="en-US" sz="1800" kern="1200"/>
        </a:p>
      </dsp:txBody>
      <dsp:txXfrm>
        <a:off x="0" y="568831"/>
        <a:ext cx="10515600" cy="1761570"/>
      </dsp:txXfrm>
    </dsp:sp>
    <dsp:sp modelId="{FD70325A-8623-46E4-87ED-727A0C2D4497}">
      <dsp:nvSpPr>
        <dsp:cNvPr id="0" name=""/>
        <dsp:cNvSpPr/>
      </dsp:nvSpPr>
      <dsp:spPr>
        <a:xfrm>
          <a:off x="0" y="2330401"/>
          <a:ext cx="10515600"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State model</a:t>
          </a:r>
          <a:endParaRPr lang="en-US" sz="2300" kern="1200"/>
        </a:p>
      </dsp:txBody>
      <dsp:txXfrm>
        <a:off x="26273" y="2356674"/>
        <a:ext cx="10463054" cy="485654"/>
      </dsp:txXfrm>
    </dsp:sp>
    <dsp:sp modelId="{0EFB9D83-BE1A-48B4-AE6F-45F32310D0CF}">
      <dsp:nvSpPr>
        <dsp:cNvPr id="0" name=""/>
        <dsp:cNvSpPr/>
      </dsp:nvSpPr>
      <dsp:spPr>
        <a:xfrm>
          <a:off x="0" y="2868601"/>
          <a:ext cx="10515600" cy="145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Active sites/Site density</a:t>
          </a:r>
          <a:endParaRPr lang="en-US" sz="1800" kern="1200"/>
        </a:p>
        <a:p>
          <a:pPr marL="171450" lvl="1" indent="-171450" algn="l" defTabSz="800100">
            <a:lnSpc>
              <a:spcPct val="90000"/>
            </a:lnSpc>
            <a:spcBef>
              <a:spcPct val="0"/>
            </a:spcBef>
            <a:spcAft>
              <a:spcPct val="20000"/>
            </a:spcAft>
            <a:buChar char="•"/>
          </a:pPr>
          <a:r>
            <a:rPr lang="en-US" sz="1800" b="0" i="0" kern="1200"/>
            <a:t>States vs sites</a:t>
          </a:r>
          <a:endParaRPr lang="en-US" sz="1800" kern="1200"/>
        </a:p>
        <a:p>
          <a:pPr marL="171450" lvl="1" indent="-171450" algn="l" defTabSz="800100">
            <a:lnSpc>
              <a:spcPct val="90000"/>
            </a:lnSpc>
            <a:spcBef>
              <a:spcPct val="0"/>
            </a:spcBef>
            <a:spcAft>
              <a:spcPct val="20000"/>
            </a:spcAft>
            <a:buChar char="•"/>
          </a:pPr>
          <a:r>
            <a:rPr lang="en-US" sz="1800" b="0" i="0" kern="1200"/>
            <a:t>No interactions</a:t>
          </a:r>
          <a:endParaRPr lang="en-US" sz="1800" kern="1200"/>
        </a:p>
        <a:p>
          <a:pPr marL="171450" lvl="1" indent="-171450" algn="l" defTabSz="800100">
            <a:lnSpc>
              <a:spcPct val="90000"/>
            </a:lnSpc>
            <a:spcBef>
              <a:spcPct val="0"/>
            </a:spcBef>
            <a:spcAft>
              <a:spcPct val="20000"/>
            </a:spcAft>
            <a:buChar char="•"/>
          </a:pPr>
          <a:r>
            <a:rPr lang="en-US" sz="1800" b="0" i="0" kern="1200"/>
            <a:t>States defined manually</a:t>
          </a:r>
          <a:endParaRPr lang="en-US" sz="1800" kern="1200"/>
        </a:p>
        <a:p>
          <a:pPr marL="171450" lvl="1" indent="-171450" algn="l" defTabSz="800100">
            <a:lnSpc>
              <a:spcPct val="90000"/>
            </a:lnSpc>
            <a:spcBef>
              <a:spcPct val="0"/>
            </a:spcBef>
            <a:spcAft>
              <a:spcPct val="20000"/>
            </a:spcAft>
            <a:buChar char="•"/>
          </a:pPr>
          <a:r>
            <a:rPr lang="en-US" sz="1800" b="0" i="0" kern="1200"/>
            <a:t>Ideal for single atom and Zeolites</a:t>
          </a:r>
          <a:endParaRPr lang="en-US" sz="1800" kern="1200"/>
        </a:p>
      </dsp:txBody>
      <dsp:txXfrm>
        <a:off x="0" y="2868601"/>
        <a:ext cx="10515600" cy="1452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B8EA0-A617-435B-AF95-482849FD532C}">
      <dsp:nvSpPr>
        <dsp:cNvPr id="0" name=""/>
        <dsp:cNvSpPr/>
      </dsp:nvSpPr>
      <dsp:spPr>
        <a:xfrm rot="5400000">
          <a:off x="-347384" y="349707"/>
          <a:ext cx="2315897" cy="162112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Simple reaction mechanism</a:t>
          </a:r>
          <a:endParaRPr lang="en-US" sz="1800" kern="1200"/>
        </a:p>
      </dsp:txBody>
      <dsp:txXfrm rot="-5400000">
        <a:off x="1" y="812886"/>
        <a:ext cx="1621128" cy="694769"/>
      </dsp:txXfrm>
    </dsp:sp>
    <dsp:sp modelId="{55AF9DFA-2FBA-4943-BD72-3A47F1B70900}">
      <dsp:nvSpPr>
        <dsp:cNvPr id="0" name=""/>
        <dsp:cNvSpPr/>
      </dsp:nvSpPr>
      <dsp:spPr>
        <a:xfrm rot="5400000">
          <a:off x="5315697" y="-3692246"/>
          <a:ext cx="1505333" cy="889447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a:t>1-2 Site types (Terrace vs step, Pt(111) &amp; Pt(211))</a:t>
          </a:r>
          <a:endParaRPr lang="en-US" sz="2900" kern="1200"/>
        </a:p>
        <a:p>
          <a:pPr marL="285750" lvl="1" indent="-285750" algn="l" defTabSz="1289050">
            <a:lnSpc>
              <a:spcPct val="90000"/>
            </a:lnSpc>
            <a:spcBef>
              <a:spcPct val="0"/>
            </a:spcBef>
            <a:spcAft>
              <a:spcPct val="15000"/>
            </a:spcAft>
            <a:buChar char="•"/>
          </a:pPr>
          <a:r>
            <a:rPr lang="en-US" sz="2900" b="0" i="0" kern="1200"/>
            <a:t>Small molecules (CH4, NH3)</a:t>
          </a:r>
          <a:endParaRPr lang="en-US" sz="2900" kern="1200"/>
        </a:p>
        <a:p>
          <a:pPr marL="285750" lvl="1" indent="-285750" algn="l" defTabSz="1289050">
            <a:lnSpc>
              <a:spcPct val="90000"/>
            </a:lnSpc>
            <a:spcBef>
              <a:spcPct val="0"/>
            </a:spcBef>
            <a:spcAft>
              <a:spcPct val="15000"/>
            </a:spcAft>
            <a:buChar char="•"/>
          </a:pPr>
          <a:r>
            <a:rPr lang="en-US" sz="2900" b="0" i="0" kern="1200"/>
            <a:t>Manually generate all elementary reactions</a:t>
          </a:r>
          <a:endParaRPr lang="en-US" sz="2900" kern="1200"/>
        </a:p>
      </dsp:txBody>
      <dsp:txXfrm rot="-5400000">
        <a:off x="1621128" y="75807"/>
        <a:ext cx="8820987" cy="1358365"/>
      </dsp:txXfrm>
    </dsp:sp>
    <dsp:sp modelId="{E46C80EA-82CE-467A-8E18-518C54CC7CDE}">
      <dsp:nvSpPr>
        <dsp:cNvPr id="0" name=""/>
        <dsp:cNvSpPr/>
      </dsp:nvSpPr>
      <dsp:spPr>
        <a:xfrm rot="5400000">
          <a:off x="-347384" y="2380502"/>
          <a:ext cx="2315897" cy="162112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Large reaction mechanism</a:t>
          </a:r>
          <a:endParaRPr lang="en-US" sz="1800" kern="1200"/>
        </a:p>
      </dsp:txBody>
      <dsp:txXfrm rot="-5400000">
        <a:off x="1" y="2843681"/>
        <a:ext cx="1621128" cy="694769"/>
      </dsp:txXfrm>
    </dsp:sp>
    <dsp:sp modelId="{81B07E67-550F-4C61-80B6-536E6B0569C5}">
      <dsp:nvSpPr>
        <dsp:cNvPr id="0" name=""/>
        <dsp:cNvSpPr/>
      </dsp:nvSpPr>
      <dsp:spPr>
        <a:xfrm rot="5400000">
          <a:off x="5315697" y="-1661451"/>
          <a:ext cx="1505333" cy="889447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a:t>&gt;2 Site types</a:t>
          </a:r>
          <a:endParaRPr lang="en-US" sz="2900" kern="1200"/>
        </a:p>
        <a:p>
          <a:pPr marL="285750" lvl="1" indent="-285750" algn="l" defTabSz="1289050">
            <a:lnSpc>
              <a:spcPct val="90000"/>
            </a:lnSpc>
            <a:spcBef>
              <a:spcPct val="0"/>
            </a:spcBef>
            <a:spcAft>
              <a:spcPct val="15000"/>
            </a:spcAft>
            <a:buChar char="•"/>
          </a:pPr>
          <a:r>
            <a:rPr lang="en-US" sz="2900" b="0" i="0" kern="1200"/>
            <a:t>Large molecules</a:t>
          </a:r>
          <a:endParaRPr lang="en-US" sz="2900" kern="1200"/>
        </a:p>
        <a:p>
          <a:pPr marL="285750" lvl="1" indent="-285750" algn="l" defTabSz="1289050">
            <a:lnSpc>
              <a:spcPct val="90000"/>
            </a:lnSpc>
            <a:spcBef>
              <a:spcPct val="0"/>
            </a:spcBef>
            <a:spcAft>
              <a:spcPct val="15000"/>
            </a:spcAft>
            <a:buChar char="•"/>
          </a:pPr>
          <a:r>
            <a:rPr lang="en-US" sz="2900" b="0" i="0" kern="1200"/>
            <a:t>Automatic reaction mechanism generator (RING)</a:t>
          </a:r>
          <a:endParaRPr lang="en-US" sz="2900" kern="1200"/>
        </a:p>
      </dsp:txBody>
      <dsp:txXfrm rot="-5400000">
        <a:off x="1621128" y="2106602"/>
        <a:ext cx="8820987" cy="13583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7A6C-F77A-4F7E-BB9B-D57C777A6736}">
      <dsp:nvSpPr>
        <dsp:cNvPr id="0" name=""/>
        <dsp:cNvSpPr/>
      </dsp:nvSpPr>
      <dsp:spPr>
        <a:xfrm>
          <a:off x="0" y="4663"/>
          <a:ext cx="10515600"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Ammonia: 2 Ru active sites (Terrace &amp; Step)</a:t>
          </a:r>
          <a:endParaRPr lang="en-US" sz="2700" kern="1200" dirty="0"/>
        </a:p>
      </dsp:txBody>
      <dsp:txXfrm>
        <a:off x="30842" y="35505"/>
        <a:ext cx="10453916" cy="5701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E418E-4B62-4A7F-A99B-7E49784DB358}">
      <dsp:nvSpPr>
        <dsp:cNvPr id="0" name=""/>
        <dsp:cNvSpPr/>
      </dsp:nvSpPr>
      <dsp:spPr>
        <a:xfrm>
          <a:off x="0" y="2124"/>
          <a:ext cx="10505339"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i="0" kern="1200"/>
            <a:t>The collective body of statistical mechanics is based on two main postulates:</a:t>
          </a:r>
          <a:endParaRPr lang="en-US" sz="3000" kern="1200"/>
        </a:p>
      </dsp:txBody>
      <dsp:txXfrm>
        <a:off x="68454" y="70578"/>
        <a:ext cx="10368431" cy="1265378"/>
      </dsp:txXfrm>
    </dsp:sp>
    <dsp:sp modelId="{173E50DE-FA03-4EDB-B4FF-FB57FF449C15}">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All microstates of the system of volume V that have the same energy and the same number of particles are equally probable</a:t>
          </a:r>
          <a:endParaRPr lang="en-US" sz="1400" kern="1200" dirty="0"/>
        </a:p>
      </dsp:txBody>
      <dsp:txXfrm rot="-5400000">
        <a:off x="3785616" y="1669517"/>
        <a:ext cx="6675221" cy="1012303"/>
      </dsp:txXfrm>
    </dsp:sp>
    <dsp:sp modelId="{9DC6623C-1A90-43F8-9827-BD68EA58A3AE}">
      <dsp:nvSpPr>
        <dsp:cNvPr id="0" name=""/>
        <dsp:cNvSpPr/>
      </dsp:nvSpPr>
      <dsp:spPr>
        <a:xfrm>
          <a:off x="0" y="1474525"/>
          <a:ext cx="3785616"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it-IT" sz="3000" b="0" i="0" kern="1200" dirty="0"/>
            <a:t>Equal a priori probability postulate</a:t>
          </a:r>
          <a:endParaRPr lang="en-US" sz="3000" kern="1200" dirty="0"/>
        </a:p>
      </dsp:txBody>
      <dsp:txXfrm>
        <a:off x="68454" y="1542979"/>
        <a:ext cx="3648708" cy="1265378"/>
      </dsp:txXfrm>
    </dsp:sp>
    <dsp:sp modelId="{E61AEFD0-60D1-4929-B1C6-36C7CC0E829F}">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The (long) time average of any mechanical property in a macroscopic system is equal to the average value of that property over all the microscopic states of the system, each weighted with its probability of occurrence, provided that the microscopic states replicate the thermodynamic state and environment of the actual system</a:t>
          </a:r>
          <a:endParaRPr lang="en-US" sz="1400" kern="1200" dirty="0"/>
        </a:p>
      </dsp:txBody>
      <dsp:txXfrm rot="-5400000">
        <a:off x="3785616" y="3141918"/>
        <a:ext cx="6675221" cy="1012303"/>
      </dsp:txXfrm>
    </dsp:sp>
    <dsp:sp modelId="{14B3D58F-5FEF-499E-9CD7-85C33A6F615A}">
      <dsp:nvSpPr>
        <dsp:cNvPr id="0" name=""/>
        <dsp:cNvSpPr/>
      </dsp:nvSpPr>
      <dsp:spPr>
        <a:xfrm>
          <a:off x="0" y="2946926"/>
          <a:ext cx="3785616" cy="14022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i="0" kern="1200" dirty="0"/>
            <a:t>Ergodic hypothesis</a:t>
          </a:r>
          <a:endParaRPr lang="en-US" sz="3000" kern="1200" dirty="0"/>
        </a:p>
      </dsp:txBody>
      <dsp:txXfrm>
        <a:off x="68454"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0EB3CC-CD1A-F943-BB24-F460B87270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F23E18BF-0B0D-D847-A51A-768C2365F1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5B06A2-A2C1-9540-8D6C-BA50AA649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7FCD56-E557-134B-AA4B-515F8FD307E7}" type="slidenum">
              <a:rPr lang="en-US" smtClean="0"/>
              <a:t>‹#›</a:t>
            </a:fld>
            <a:endParaRPr lang="en-US"/>
          </a:p>
        </p:txBody>
      </p:sp>
    </p:spTree>
    <p:extLst>
      <p:ext uri="{BB962C8B-B14F-4D97-AF65-F5344CB8AC3E}">
        <p14:creationId xmlns:p14="http://schemas.microsoft.com/office/powerpoint/2010/main" val="134691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D57C1-B7DC-7741-9657-C0D8889FBF91}"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F7BCC-8F41-AF4E-BD5A-9E88258F24FD}" type="slidenum">
              <a:rPr lang="en-US" smtClean="0"/>
              <a:t>‹#›</a:t>
            </a:fld>
            <a:endParaRPr lang="en-US"/>
          </a:p>
        </p:txBody>
      </p:sp>
    </p:spTree>
    <p:extLst>
      <p:ext uri="{BB962C8B-B14F-4D97-AF65-F5344CB8AC3E}">
        <p14:creationId xmlns:p14="http://schemas.microsoft.com/office/powerpoint/2010/main" val="286971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5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3</a:t>
            </a:fld>
            <a:endParaRPr lang="en-US"/>
          </a:p>
        </p:txBody>
      </p:sp>
    </p:spTree>
    <p:extLst>
      <p:ext uri="{BB962C8B-B14F-4D97-AF65-F5344CB8AC3E}">
        <p14:creationId xmlns:p14="http://schemas.microsoft.com/office/powerpoint/2010/main" val="1143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8</a:t>
            </a:fld>
            <a:endParaRPr lang="en-US"/>
          </a:p>
        </p:txBody>
      </p:sp>
    </p:spTree>
    <p:extLst>
      <p:ext uri="{BB962C8B-B14F-4D97-AF65-F5344CB8AC3E}">
        <p14:creationId xmlns:p14="http://schemas.microsoft.com/office/powerpoint/2010/main" val="148091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10</a:t>
            </a:fld>
            <a:endParaRPr lang="en-US"/>
          </a:p>
        </p:txBody>
      </p:sp>
    </p:spTree>
    <p:extLst>
      <p:ext uri="{BB962C8B-B14F-4D97-AF65-F5344CB8AC3E}">
        <p14:creationId xmlns:p14="http://schemas.microsoft.com/office/powerpoint/2010/main" val="9431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15</a:t>
            </a:fld>
            <a:endParaRPr lang="en-US"/>
          </a:p>
        </p:txBody>
      </p:sp>
    </p:spTree>
    <p:extLst>
      <p:ext uri="{BB962C8B-B14F-4D97-AF65-F5344CB8AC3E}">
        <p14:creationId xmlns:p14="http://schemas.microsoft.com/office/powerpoint/2010/main" val="301129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17</a:t>
            </a:fld>
            <a:endParaRPr lang="en-US"/>
          </a:p>
        </p:txBody>
      </p:sp>
    </p:spTree>
    <p:extLst>
      <p:ext uri="{BB962C8B-B14F-4D97-AF65-F5344CB8AC3E}">
        <p14:creationId xmlns:p14="http://schemas.microsoft.com/office/powerpoint/2010/main" val="427439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23</a:t>
            </a:fld>
            <a:endParaRPr lang="en-US"/>
          </a:p>
        </p:txBody>
      </p:sp>
    </p:spTree>
    <p:extLst>
      <p:ext uri="{BB962C8B-B14F-4D97-AF65-F5344CB8AC3E}">
        <p14:creationId xmlns:p14="http://schemas.microsoft.com/office/powerpoint/2010/main" val="78911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24</a:t>
            </a:fld>
            <a:endParaRPr lang="en-US"/>
          </a:p>
        </p:txBody>
      </p:sp>
    </p:spTree>
    <p:extLst>
      <p:ext uri="{BB962C8B-B14F-4D97-AF65-F5344CB8AC3E}">
        <p14:creationId xmlns:p14="http://schemas.microsoft.com/office/powerpoint/2010/main" val="1132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CF7BCC-8F41-AF4E-BD5A-9E88258F24FD}" type="slidenum">
              <a:rPr lang="en-US" smtClean="0"/>
              <a:t>25</a:t>
            </a:fld>
            <a:endParaRPr lang="en-US"/>
          </a:p>
        </p:txBody>
      </p:sp>
    </p:spTree>
    <p:extLst>
      <p:ext uri="{BB962C8B-B14F-4D97-AF65-F5344CB8AC3E}">
        <p14:creationId xmlns:p14="http://schemas.microsoft.com/office/powerpoint/2010/main" val="94256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735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6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533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787783" y="120651"/>
            <a:ext cx="623043" cy="365125"/>
          </a:xfrm>
          <a:prstGeom prst="rect">
            <a:avLst/>
          </a:prstGeom>
        </p:spPr>
        <p:txBody>
          <a:bodyPr/>
          <a:lstStyle>
            <a:lvl1pPr>
              <a:defRPr b="1">
                <a:solidFill>
                  <a:schemeClr val="bg1"/>
                </a:solidFill>
              </a:defRPr>
            </a:lvl1pPr>
          </a:lstStyle>
          <a:p>
            <a:fld id="{5B2240A3-C24A-4FEF-8EE8-0E7B974E8FBA}" type="slidenum">
              <a:rPr lang="en-US" smtClean="0">
                <a:solidFill>
                  <a:prstClr val="white"/>
                </a:solidFill>
              </a:rPr>
              <a:pPr/>
              <a:t>‹#›</a:t>
            </a:fld>
            <a:endParaRPr lang="en-US">
              <a:solidFill>
                <a:prstClr val="white"/>
              </a:solidFill>
            </a:endParaRPr>
          </a:p>
        </p:txBody>
      </p:sp>
      <p:sp>
        <p:nvSpPr>
          <p:cNvPr id="8" name="Title Placeholder 1"/>
          <p:cNvSpPr>
            <a:spLocks noGrp="1"/>
          </p:cNvSpPr>
          <p:nvPr>
            <p:ph type="title"/>
          </p:nvPr>
        </p:nvSpPr>
        <p:spPr>
          <a:xfrm>
            <a:off x="609600" y="609600"/>
            <a:ext cx="10972800" cy="6858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88D76404-8700-4D24-AFD8-2A4EA95EEBEC}"/>
              </a:ext>
            </a:extLst>
          </p:cNvPr>
          <p:cNvSpPr>
            <a:spLocks noGrp="1"/>
          </p:cNvSpPr>
          <p:nvPr>
            <p:ph type="body" sz="quarter" idx="13"/>
          </p:nvPr>
        </p:nvSpPr>
        <p:spPr>
          <a:xfrm>
            <a:off x="0" y="6327776"/>
            <a:ext cx="12192000" cy="530225"/>
          </a:xfrm>
        </p:spPr>
        <p:txBody>
          <a:bodyPr>
            <a:normAutofit/>
          </a:bodyPr>
          <a:lstStyle>
            <a:lvl1pPr marL="0" indent="0">
              <a:buNone/>
              <a:defRPr sz="1400"/>
            </a:lvl1pPr>
          </a:lstStyle>
          <a:p>
            <a:pPr lvl="0"/>
            <a:endParaRPr lang="en-JM" dirty="0"/>
          </a:p>
        </p:txBody>
      </p:sp>
    </p:spTree>
    <p:extLst>
      <p:ext uri="{BB962C8B-B14F-4D97-AF65-F5344CB8AC3E}">
        <p14:creationId xmlns:p14="http://schemas.microsoft.com/office/powerpoint/2010/main" val="379022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969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FA3"/>
              </a:buClr>
              <a:buSzPts val="2400"/>
              <a:buNone/>
              <a:defRPr sz="2400">
                <a:solidFill>
                  <a:srgbClr val="888FA3"/>
                </a:solidFill>
              </a:defRPr>
            </a:lvl1pPr>
            <a:lvl2pPr marL="914400" lvl="1" indent="-228600" algn="l">
              <a:lnSpc>
                <a:spcPct val="90000"/>
              </a:lnSpc>
              <a:spcBef>
                <a:spcPts val="500"/>
              </a:spcBef>
              <a:spcAft>
                <a:spcPts val="0"/>
              </a:spcAft>
              <a:buClr>
                <a:srgbClr val="888FA3"/>
              </a:buClr>
              <a:buSzPts val="2000"/>
              <a:buNone/>
              <a:defRPr sz="2000">
                <a:solidFill>
                  <a:srgbClr val="888FA3"/>
                </a:solidFill>
              </a:defRPr>
            </a:lvl2pPr>
            <a:lvl3pPr marL="1371600" lvl="2" indent="-228600" algn="l">
              <a:lnSpc>
                <a:spcPct val="90000"/>
              </a:lnSpc>
              <a:spcBef>
                <a:spcPts val="500"/>
              </a:spcBef>
              <a:spcAft>
                <a:spcPts val="0"/>
              </a:spcAft>
              <a:buClr>
                <a:srgbClr val="888FA3"/>
              </a:buClr>
              <a:buSzPts val="1800"/>
              <a:buNone/>
              <a:defRPr sz="1800">
                <a:solidFill>
                  <a:srgbClr val="888FA3"/>
                </a:solidFill>
              </a:defRPr>
            </a:lvl3pPr>
            <a:lvl4pPr marL="1828800" lvl="3" indent="-228600" algn="l">
              <a:lnSpc>
                <a:spcPct val="90000"/>
              </a:lnSpc>
              <a:spcBef>
                <a:spcPts val="500"/>
              </a:spcBef>
              <a:spcAft>
                <a:spcPts val="0"/>
              </a:spcAft>
              <a:buClr>
                <a:srgbClr val="888FA3"/>
              </a:buClr>
              <a:buSzPts val="1600"/>
              <a:buNone/>
              <a:defRPr sz="1600">
                <a:solidFill>
                  <a:srgbClr val="888FA3"/>
                </a:solidFill>
              </a:defRPr>
            </a:lvl4pPr>
            <a:lvl5pPr marL="2286000" lvl="4" indent="-228600" algn="l">
              <a:lnSpc>
                <a:spcPct val="90000"/>
              </a:lnSpc>
              <a:spcBef>
                <a:spcPts val="500"/>
              </a:spcBef>
              <a:spcAft>
                <a:spcPts val="0"/>
              </a:spcAft>
              <a:buClr>
                <a:srgbClr val="888FA3"/>
              </a:buClr>
              <a:buSzPts val="1600"/>
              <a:buNone/>
              <a:defRPr sz="1600">
                <a:solidFill>
                  <a:srgbClr val="888FA3"/>
                </a:solidFill>
              </a:defRPr>
            </a:lvl5pPr>
            <a:lvl6pPr marL="2743200" lvl="5" indent="-228600" algn="l">
              <a:lnSpc>
                <a:spcPct val="90000"/>
              </a:lnSpc>
              <a:spcBef>
                <a:spcPts val="500"/>
              </a:spcBef>
              <a:spcAft>
                <a:spcPts val="0"/>
              </a:spcAft>
              <a:buClr>
                <a:srgbClr val="888FA3"/>
              </a:buClr>
              <a:buSzPts val="1600"/>
              <a:buNone/>
              <a:defRPr sz="1600">
                <a:solidFill>
                  <a:srgbClr val="888FA3"/>
                </a:solidFill>
              </a:defRPr>
            </a:lvl6pPr>
            <a:lvl7pPr marL="3200400" lvl="6" indent="-228600" algn="l">
              <a:lnSpc>
                <a:spcPct val="90000"/>
              </a:lnSpc>
              <a:spcBef>
                <a:spcPts val="500"/>
              </a:spcBef>
              <a:spcAft>
                <a:spcPts val="0"/>
              </a:spcAft>
              <a:buClr>
                <a:srgbClr val="888FA3"/>
              </a:buClr>
              <a:buSzPts val="1600"/>
              <a:buNone/>
              <a:defRPr sz="1600">
                <a:solidFill>
                  <a:srgbClr val="888FA3"/>
                </a:solidFill>
              </a:defRPr>
            </a:lvl7pPr>
            <a:lvl8pPr marL="3657600" lvl="7" indent="-228600" algn="l">
              <a:lnSpc>
                <a:spcPct val="90000"/>
              </a:lnSpc>
              <a:spcBef>
                <a:spcPts val="500"/>
              </a:spcBef>
              <a:spcAft>
                <a:spcPts val="0"/>
              </a:spcAft>
              <a:buClr>
                <a:srgbClr val="888FA3"/>
              </a:buClr>
              <a:buSzPts val="1600"/>
              <a:buNone/>
              <a:defRPr sz="1600">
                <a:solidFill>
                  <a:srgbClr val="888FA3"/>
                </a:solidFill>
              </a:defRPr>
            </a:lvl8pPr>
            <a:lvl9pPr marL="4114800" lvl="8" indent="-228600" algn="l">
              <a:lnSpc>
                <a:spcPct val="90000"/>
              </a:lnSpc>
              <a:spcBef>
                <a:spcPts val="500"/>
              </a:spcBef>
              <a:spcAft>
                <a:spcPts val="0"/>
              </a:spcAft>
              <a:buClr>
                <a:srgbClr val="888FA3"/>
              </a:buClr>
              <a:buSzPts val="1600"/>
              <a:buNone/>
              <a:defRPr sz="1600">
                <a:solidFill>
                  <a:srgbClr val="888FA3"/>
                </a:solidFill>
              </a:defRPr>
            </a:lvl9pPr>
          </a:lstStyle>
          <a:p>
            <a:endParaRPr/>
          </a:p>
        </p:txBody>
      </p:sp>
      <p:sp>
        <p:nvSpPr>
          <p:cNvPr id="30" name="Google Shape;30;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338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088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6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4552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1225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6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0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6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6"/>
          <p:cNvSpPr>
            <a:spLocks noGrp="1"/>
          </p:cNvSpPr>
          <p:nvPr>
            <p:ph type="pic" idx="2"/>
          </p:nvPr>
        </p:nvSpPr>
        <p:spPr>
          <a:xfrm>
            <a:off x="5183188" y="987425"/>
            <a:ext cx="6172200" cy="4873625"/>
          </a:xfrm>
          <a:prstGeom prst="rect">
            <a:avLst/>
          </a:prstGeom>
          <a:noFill/>
          <a:ln>
            <a:noFill/>
          </a:ln>
        </p:spPr>
      </p:sp>
      <p:sp>
        <p:nvSpPr>
          <p:cNvPr id="64" name="Google Shape;64;p6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2368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10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FA3"/>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FA3"/>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FA3"/>
                </a:solidFill>
                <a:latin typeface="Arial"/>
                <a:ea typeface="Arial"/>
                <a:cs typeface="Arial"/>
                <a:sym typeface="Arial"/>
              </a:defRPr>
            </a:lvl1pPr>
            <a:lvl2pPr marL="0" marR="0" lvl="1" indent="0" algn="r" rtl="0">
              <a:spcBef>
                <a:spcPts val="0"/>
              </a:spcBef>
              <a:buNone/>
              <a:defRPr sz="1200" b="0" i="0" u="none" strike="noStrike" cap="none">
                <a:solidFill>
                  <a:srgbClr val="888FA3"/>
                </a:solidFill>
                <a:latin typeface="Arial"/>
                <a:ea typeface="Arial"/>
                <a:cs typeface="Arial"/>
                <a:sym typeface="Arial"/>
              </a:defRPr>
            </a:lvl2pPr>
            <a:lvl3pPr marL="0" marR="0" lvl="2" indent="0" algn="r" rtl="0">
              <a:spcBef>
                <a:spcPts val="0"/>
              </a:spcBef>
              <a:buNone/>
              <a:defRPr sz="1200" b="0" i="0" u="none" strike="noStrike" cap="none">
                <a:solidFill>
                  <a:srgbClr val="888FA3"/>
                </a:solidFill>
                <a:latin typeface="Arial"/>
                <a:ea typeface="Arial"/>
                <a:cs typeface="Arial"/>
                <a:sym typeface="Arial"/>
              </a:defRPr>
            </a:lvl3pPr>
            <a:lvl4pPr marL="0" marR="0" lvl="3" indent="0" algn="r" rtl="0">
              <a:spcBef>
                <a:spcPts val="0"/>
              </a:spcBef>
              <a:buNone/>
              <a:defRPr sz="1200" b="0" i="0" u="none" strike="noStrike" cap="none">
                <a:solidFill>
                  <a:srgbClr val="888FA3"/>
                </a:solidFill>
                <a:latin typeface="Arial"/>
                <a:ea typeface="Arial"/>
                <a:cs typeface="Arial"/>
                <a:sym typeface="Arial"/>
              </a:defRPr>
            </a:lvl4pPr>
            <a:lvl5pPr marL="0" marR="0" lvl="4" indent="0" algn="r" rtl="0">
              <a:spcBef>
                <a:spcPts val="0"/>
              </a:spcBef>
              <a:buNone/>
              <a:defRPr sz="1200" b="0" i="0" u="none" strike="noStrike" cap="none">
                <a:solidFill>
                  <a:srgbClr val="888FA3"/>
                </a:solidFill>
                <a:latin typeface="Arial"/>
                <a:ea typeface="Arial"/>
                <a:cs typeface="Arial"/>
                <a:sym typeface="Arial"/>
              </a:defRPr>
            </a:lvl5pPr>
            <a:lvl6pPr marL="0" marR="0" lvl="5" indent="0" algn="r" rtl="0">
              <a:spcBef>
                <a:spcPts val="0"/>
              </a:spcBef>
              <a:buNone/>
              <a:defRPr sz="1200" b="0" i="0" u="none" strike="noStrike" cap="none">
                <a:solidFill>
                  <a:srgbClr val="888FA3"/>
                </a:solidFill>
                <a:latin typeface="Arial"/>
                <a:ea typeface="Arial"/>
                <a:cs typeface="Arial"/>
                <a:sym typeface="Arial"/>
              </a:defRPr>
            </a:lvl6pPr>
            <a:lvl7pPr marL="0" marR="0" lvl="6" indent="0" algn="r" rtl="0">
              <a:spcBef>
                <a:spcPts val="0"/>
              </a:spcBef>
              <a:buNone/>
              <a:defRPr sz="1200" b="0" i="0" u="none" strike="noStrike" cap="none">
                <a:solidFill>
                  <a:srgbClr val="888FA3"/>
                </a:solidFill>
                <a:latin typeface="Arial"/>
                <a:ea typeface="Arial"/>
                <a:cs typeface="Arial"/>
                <a:sym typeface="Arial"/>
              </a:defRPr>
            </a:lvl7pPr>
            <a:lvl8pPr marL="0" marR="0" lvl="7" indent="0" algn="r" rtl="0">
              <a:spcBef>
                <a:spcPts val="0"/>
              </a:spcBef>
              <a:buNone/>
              <a:defRPr sz="1200" b="0" i="0" u="none" strike="noStrike" cap="none">
                <a:solidFill>
                  <a:srgbClr val="888FA3"/>
                </a:solidFill>
                <a:latin typeface="Arial"/>
                <a:ea typeface="Arial"/>
                <a:cs typeface="Arial"/>
                <a:sym typeface="Arial"/>
              </a:defRPr>
            </a:lvl8pPr>
            <a:lvl9pPr marL="0" marR="0" lvl="8" indent="0" algn="r" rtl="0">
              <a:spcBef>
                <a:spcPts val="0"/>
              </a:spcBef>
              <a:buNone/>
              <a:defRPr sz="1200" b="0" i="0" u="none" strike="noStrike" cap="none">
                <a:solidFill>
                  <a:srgbClr val="888FA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84129918"/>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wm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9.bin"/><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4" name="TextBox 3">
            <a:extLst>
              <a:ext uri="{FF2B5EF4-FFF2-40B4-BE49-F238E27FC236}">
                <a16:creationId xmlns:a16="http://schemas.microsoft.com/office/drawing/2014/main" id="{A2B9B2C8-60B4-4EEC-8DC2-B511C82CDFE5}"/>
              </a:ext>
            </a:extLst>
          </p:cNvPr>
          <p:cNvSpPr txBox="1"/>
          <p:nvPr/>
        </p:nvSpPr>
        <p:spPr>
          <a:xfrm>
            <a:off x="116958" y="3429000"/>
            <a:ext cx="1207504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Arial"/>
                <a:ea typeface="+mn-ea"/>
                <a:cs typeface="+mn-cs"/>
              </a:rPr>
              <a:t>Virtual Kinetics Lab: </a:t>
            </a:r>
            <a:r>
              <a:rPr lang="en-US" sz="540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Reaction Software</a:t>
            </a:r>
          </a:p>
        </p:txBody>
      </p:sp>
      <p:sp>
        <p:nvSpPr>
          <p:cNvPr id="7" name="TextBox 6">
            <a:extLst>
              <a:ext uri="{FF2B5EF4-FFF2-40B4-BE49-F238E27FC236}">
                <a16:creationId xmlns:a16="http://schemas.microsoft.com/office/drawing/2014/main" id="{2BC03D9A-B098-E4BE-1DE2-09C25E67E9A5}"/>
              </a:ext>
            </a:extLst>
          </p:cNvPr>
          <p:cNvSpPr txBox="1"/>
          <p:nvPr/>
        </p:nvSpPr>
        <p:spPr>
          <a:xfrm>
            <a:off x="3048000" y="5753785"/>
            <a:ext cx="6096000" cy="646331"/>
          </a:xfrm>
          <a:prstGeom prst="rect">
            <a:avLst/>
          </a:prstGeom>
          <a:noFill/>
        </p:spPr>
        <p:txBody>
          <a:bodyPr wrap="square">
            <a:spAutoFit/>
          </a:bodyPr>
          <a:lstStyle/>
          <a:p>
            <a:pPr algn="ctr"/>
            <a:r>
              <a:rPr lang="en-US" b="1" i="0" dirty="0">
                <a:solidFill>
                  <a:schemeClr val="bg1"/>
                </a:solidFill>
                <a:effectLst/>
                <a:latin typeface="Verdana" panose="020B0604030504040204" pitchFamily="34" charset="0"/>
              </a:rPr>
              <a:t>Thermochemical and Kinetic Parameters</a:t>
            </a:r>
          </a:p>
          <a:p>
            <a:pPr algn="ctr"/>
            <a:r>
              <a:rPr lang="en-US" b="1" dirty="0">
                <a:solidFill>
                  <a:schemeClr val="bg1"/>
                </a:solidFill>
                <a:latin typeface="Verdana" panose="020B0604030504040204" pitchFamily="34" charset="0"/>
              </a:rPr>
              <a:t>Reaction Mechanism, pMuTT, pGrAdd</a:t>
            </a:r>
            <a:endParaRPr lang="en-US" dirty="0">
              <a:solidFill>
                <a:schemeClr val="bg1"/>
              </a:solidFill>
            </a:endParaRPr>
          </a:p>
        </p:txBody>
      </p:sp>
      <p:sp>
        <p:nvSpPr>
          <p:cNvPr id="2" name="TextBox 1">
            <a:extLst>
              <a:ext uri="{FF2B5EF4-FFF2-40B4-BE49-F238E27FC236}">
                <a16:creationId xmlns:a16="http://schemas.microsoft.com/office/drawing/2014/main" id="{4526D6B7-1010-EF25-91D8-AC18A07AAF14}"/>
              </a:ext>
            </a:extLst>
          </p:cNvPr>
          <p:cNvSpPr txBox="1"/>
          <p:nvPr/>
        </p:nvSpPr>
        <p:spPr>
          <a:xfrm>
            <a:off x="11870756" y="-66880"/>
            <a:ext cx="41549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170207-333C-1446-99E7-409E0E945CA1}" type="slidenum">
              <a:rPr kumimoji="0" lang="en-US" sz="1800" b="0" i="0" u="none" strike="noStrike" kern="1200" cap="none" spc="0" normalizeH="0" baseline="0" noProof="0">
                <a:ln>
                  <a:noFill/>
                </a:ln>
                <a:solidFill>
                  <a:srgbClr val="003B71"/>
                </a:solidFill>
                <a:effectLst/>
                <a:uLnTx/>
                <a:uFillTx/>
                <a:latin typeface="Times New Roman" panose="02020603050405020304" pitchFamily="18" charset="0"/>
                <a:ea typeface="+mn-ea"/>
                <a:cs typeface="Times New Roman" panose="02020603050405020304" pitchFamily="18" charset="0"/>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dirty="0">
              <a:ln>
                <a:noFill/>
              </a:ln>
              <a:solidFill>
                <a:srgbClr val="003B71"/>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a16="http://schemas.microsoft.com/office/drawing/2014/main" id="{A7809EF8-C741-839C-465A-63536FB980AB}"/>
              </a:ext>
            </a:extLst>
          </p:cNvPr>
          <p:cNvSpPr/>
          <p:nvPr/>
        </p:nvSpPr>
        <p:spPr>
          <a:xfrm>
            <a:off x="3048000" y="4253875"/>
            <a:ext cx="5904501" cy="923330"/>
          </a:xfrm>
          <a:prstGeom prst="rect">
            <a:avLst/>
          </a:prstGeom>
          <a:noFill/>
        </p:spPr>
        <p:txBody>
          <a:bodyPr wrap="none" lIns="91440" tIns="45720" rIns="91440" bIns="45720">
            <a:spAutoFit/>
          </a:bodyPr>
          <a:lstStyle/>
          <a:p>
            <a:pPr algn="ctr"/>
            <a:r>
              <a:rPr kumimoji="0" lang="en-US" sz="5400" b="1" i="0" u="none" strike="noStrike" kern="1200" cap="none" spc="0" normalizeH="0" baseline="0" noProof="0" dirty="0">
                <a:ln w="10160">
                  <a:solidFill>
                    <a:schemeClr val="bg1"/>
                  </a:solidFill>
                  <a:prstDash val="solid"/>
                </a:ln>
                <a:solidFill>
                  <a:srgbClr val="093C71"/>
                </a:solidFill>
                <a:effectLst>
                  <a:outerShdw blurRad="38100" dist="22860" dir="5400000" algn="tl" rotWithShape="0">
                    <a:srgbClr val="000000">
                      <a:alpha val="30000"/>
                    </a:srgbClr>
                  </a:outerShdw>
                </a:effectLst>
                <a:uLnTx/>
                <a:uFillTx/>
                <a:latin typeface="Arial"/>
                <a:ea typeface="+mn-ea"/>
                <a:cs typeface="+mn-cs"/>
              </a:rPr>
              <a:t>Online Workshop</a:t>
            </a:r>
            <a:endParaRPr lang="en-US" sz="5400" b="1" cap="none" spc="0" dirty="0">
              <a:ln w="10160">
                <a:solidFill>
                  <a:schemeClr val="bg1"/>
                </a:solidFill>
                <a:prstDash val="solid"/>
              </a:ln>
              <a:solidFill>
                <a:srgbClr val="093C7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959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2240A3-C24A-4FEF-8EE8-0E7B974E8FBA}" type="slidenum">
              <a:rPr lang="en-US" smtClean="0">
                <a:solidFill>
                  <a:prstClr val="white"/>
                </a:solidFill>
              </a:rPr>
              <a:pPr/>
              <a:t>10</a:t>
            </a:fld>
            <a:endParaRPr lang="en-US">
              <a:solidFill>
                <a:prstClr val="white"/>
              </a:solidFill>
            </a:endParaRPr>
          </a:p>
        </p:txBody>
      </p:sp>
      <p:grpSp>
        <p:nvGrpSpPr>
          <p:cNvPr id="27" name="Group 26"/>
          <p:cNvGrpSpPr/>
          <p:nvPr/>
        </p:nvGrpSpPr>
        <p:grpSpPr>
          <a:xfrm>
            <a:off x="330300" y="1358901"/>
            <a:ext cx="10172600" cy="5615814"/>
            <a:chOff x="177900" y="1333500"/>
            <a:chExt cx="10172600" cy="5615814"/>
          </a:xfrm>
        </p:grpSpPr>
        <p:sp>
          <p:nvSpPr>
            <p:cNvPr id="6" name="Text Box 8"/>
            <p:cNvSpPr txBox="1">
              <a:spLocks noChangeArrowheads="1"/>
            </p:cNvSpPr>
            <p:nvPr/>
          </p:nvSpPr>
          <p:spPr bwMode="auto">
            <a:xfrm>
              <a:off x="4927600" y="2890838"/>
              <a:ext cx="228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dirty="0">
                  <a:solidFill>
                    <a:srgbClr val="003300"/>
                  </a:solidFill>
                </a:rPr>
                <a:t>Reaction network</a:t>
              </a:r>
            </a:p>
          </p:txBody>
        </p:sp>
        <p:sp>
          <p:nvSpPr>
            <p:cNvPr id="7" name="Text Box 9"/>
            <p:cNvSpPr txBox="1">
              <a:spLocks noChangeArrowheads="1"/>
            </p:cNvSpPr>
            <p:nvPr/>
          </p:nvSpPr>
          <p:spPr bwMode="auto">
            <a:xfrm>
              <a:off x="7224713" y="2708275"/>
              <a:ext cx="15648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003300"/>
                  </a:solidFill>
                </a:rPr>
                <a:t>List of species</a:t>
              </a:r>
            </a:p>
            <a:p>
              <a:endParaRPr lang="en-US" sz="1400" b="1" dirty="0">
                <a:solidFill>
                  <a:srgbClr val="003300"/>
                </a:solidFill>
              </a:endParaRPr>
            </a:p>
            <a:p>
              <a:r>
                <a:rPr lang="en-US" sz="1400" b="1" dirty="0">
                  <a:solidFill>
                    <a:srgbClr val="003300"/>
                  </a:solidFill>
                </a:rPr>
                <a:t>List of reactions</a:t>
              </a:r>
            </a:p>
          </p:txBody>
        </p:sp>
        <p:sp>
          <p:nvSpPr>
            <p:cNvPr id="8" name="AutoShape 10"/>
            <p:cNvSpPr>
              <a:spLocks/>
            </p:cNvSpPr>
            <p:nvPr/>
          </p:nvSpPr>
          <p:spPr bwMode="auto">
            <a:xfrm>
              <a:off x="7097713" y="2846388"/>
              <a:ext cx="152400" cy="457200"/>
            </a:xfrm>
            <a:prstGeom prst="leftBrace">
              <a:avLst>
                <a:gd name="adj1" fmla="val 25000"/>
                <a:gd name="adj2" fmla="val 50000"/>
              </a:avLst>
            </a:prstGeom>
            <a:noFill/>
            <a:ln w="31750">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3300"/>
                </a:solidFill>
              </a:endParaRPr>
            </a:p>
          </p:txBody>
        </p:sp>
        <p:sp>
          <p:nvSpPr>
            <p:cNvPr id="9" name="Line 11"/>
            <p:cNvSpPr>
              <a:spLocks noChangeShapeType="1"/>
            </p:cNvSpPr>
            <p:nvPr/>
          </p:nvSpPr>
          <p:spPr bwMode="auto">
            <a:xfrm flipH="1">
              <a:off x="3517900" y="3438524"/>
              <a:ext cx="1447800" cy="746125"/>
            </a:xfrm>
            <a:prstGeom prst="line">
              <a:avLst/>
            </a:prstGeom>
            <a:noFill/>
            <a:ln w="50800">
              <a:solidFill>
                <a:schemeClr val="tx2">
                  <a:lumMod val="60000"/>
                  <a:lumOff val="40000"/>
                </a:schemeClr>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p:cNvSpPr txBox="1">
              <a:spLocks noChangeArrowheads="1"/>
            </p:cNvSpPr>
            <p:nvPr/>
          </p:nvSpPr>
          <p:spPr bwMode="auto">
            <a:xfrm>
              <a:off x="1955800" y="426085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3333FF"/>
                  </a:solidFill>
                </a:rPr>
                <a:t>Kinetic modeling</a:t>
              </a:r>
            </a:p>
          </p:txBody>
        </p:sp>
        <p:sp>
          <p:nvSpPr>
            <p:cNvPr id="11" name="Line 13"/>
            <p:cNvSpPr>
              <a:spLocks noChangeShapeType="1"/>
            </p:cNvSpPr>
            <p:nvPr/>
          </p:nvSpPr>
          <p:spPr bwMode="auto">
            <a:xfrm rot="16200000" flipH="1">
              <a:off x="7556500" y="3041650"/>
              <a:ext cx="762000" cy="1524000"/>
            </a:xfrm>
            <a:prstGeom prst="line">
              <a:avLst/>
            </a:prstGeom>
            <a:noFill/>
            <a:ln w="50800">
              <a:solidFill>
                <a:schemeClr val="tx2">
                  <a:lumMod val="60000"/>
                  <a:lumOff val="40000"/>
                </a:schemeClr>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4"/>
            <p:cNvSpPr txBox="1">
              <a:spLocks noChangeArrowheads="1"/>
            </p:cNvSpPr>
            <p:nvPr/>
          </p:nvSpPr>
          <p:spPr bwMode="auto">
            <a:xfrm>
              <a:off x="7759700" y="426085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3333FF"/>
                  </a:solidFill>
                </a:rPr>
                <a:t>Network analysis</a:t>
              </a:r>
            </a:p>
          </p:txBody>
        </p:sp>
        <p:sp>
          <p:nvSpPr>
            <p:cNvPr id="13" name="Line 15"/>
            <p:cNvSpPr>
              <a:spLocks noChangeShapeType="1"/>
            </p:cNvSpPr>
            <p:nvPr/>
          </p:nvSpPr>
          <p:spPr bwMode="auto">
            <a:xfrm flipH="1">
              <a:off x="6070600" y="3422650"/>
              <a:ext cx="0" cy="762000"/>
            </a:xfrm>
            <a:prstGeom prst="line">
              <a:avLst/>
            </a:prstGeom>
            <a:noFill/>
            <a:ln w="50800">
              <a:solidFill>
                <a:schemeClr val="tx2">
                  <a:lumMod val="60000"/>
                  <a:lumOff val="40000"/>
                </a:schemeClr>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6"/>
            <p:cNvSpPr txBox="1">
              <a:spLocks noChangeArrowheads="1"/>
            </p:cNvSpPr>
            <p:nvPr/>
          </p:nvSpPr>
          <p:spPr bwMode="auto">
            <a:xfrm>
              <a:off x="4648200" y="4260850"/>
              <a:ext cx="309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3333FF"/>
                  </a:solidFill>
                </a:rPr>
                <a:t>Semi-empirical analysis</a:t>
              </a:r>
            </a:p>
          </p:txBody>
        </p:sp>
        <p:sp>
          <p:nvSpPr>
            <p:cNvPr id="18" name="Text Box 21"/>
            <p:cNvSpPr txBox="1">
              <a:spLocks noChangeArrowheads="1"/>
            </p:cNvSpPr>
            <p:nvPr/>
          </p:nvSpPr>
          <p:spPr bwMode="auto">
            <a:xfrm>
              <a:off x="2473325" y="47990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0" name="Text Box 23"/>
            <p:cNvSpPr txBox="1">
              <a:spLocks noChangeArrowheads="1"/>
            </p:cNvSpPr>
            <p:nvPr/>
          </p:nvSpPr>
          <p:spPr bwMode="auto">
            <a:xfrm>
              <a:off x="177900" y="6400039"/>
              <a:ext cx="8666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aseline="30000" dirty="0"/>
                <a:t>1</a:t>
              </a:r>
              <a:r>
                <a:rPr lang="en-US" sz="1000" dirty="0"/>
                <a:t> </a:t>
              </a:r>
              <a:r>
                <a:rPr lang="en-US" sz="1000" dirty="0" err="1"/>
                <a:t>Ind.Eng.Chem.Res</a:t>
              </a:r>
              <a:r>
                <a:rPr lang="en-US" sz="1000" dirty="0"/>
                <a:t>. 1994, 33, 790; </a:t>
              </a:r>
              <a:r>
                <a:rPr lang="en-US" sz="1200" baseline="30000" dirty="0"/>
                <a:t>2</a:t>
              </a:r>
              <a:r>
                <a:rPr lang="en-US" sz="1000" dirty="0"/>
                <a:t> AIChE Journal 2006, 52, 718; </a:t>
              </a:r>
              <a:r>
                <a:rPr lang="en-US" sz="1200" baseline="30000" dirty="0"/>
                <a:t>3</a:t>
              </a:r>
              <a:r>
                <a:rPr lang="en-US" sz="1000" dirty="0"/>
                <a:t> Chemical Engineering Science 1992, 47, 2713; </a:t>
              </a:r>
              <a:r>
                <a:rPr lang="en-US" sz="1200" baseline="30000" dirty="0"/>
                <a:t>4 </a:t>
              </a:r>
              <a:r>
                <a:rPr lang="en-US" sz="1000" dirty="0" err="1"/>
                <a:t>J.Chem.Inf.Model</a:t>
              </a:r>
              <a:r>
                <a:rPr lang="en-US" sz="1000" dirty="0"/>
                <a:t>. 2003, 43, 36;</a:t>
              </a:r>
            </a:p>
            <a:p>
              <a:r>
                <a:rPr lang="en-US" sz="1200" baseline="30000" dirty="0"/>
                <a:t>5 </a:t>
              </a:r>
              <a:r>
                <a:rPr lang="en-US" sz="1000" dirty="0"/>
                <a:t>Comp. </a:t>
              </a:r>
              <a:r>
                <a:rPr lang="en-US" sz="1000" dirty="0" err="1"/>
                <a:t>Chem.Eng</a:t>
              </a:r>
              <a:r>
                <a:rPr lang="en-US" sz="1000" dirty="0"/>
                <a:t>. 2008, 32, 2455; 6 Combustion &amp; Flame, 2001, 126, 1780</a:t>
              </a:r>
            </a:p>
            <a:p>
              <a:endParaRPr lang="en-US" sz="1000" dirty="0"/>
            </a:p>
          </p:txBody>
        </p:sp>
        <p:sp>
          <p:nvSpPr>
            <p:cNvPr id="21" name="Rectangle 3"/>
            <p:cNvSpPr>
              <a:spLocks noChangeArrowheads="1"/>
            </p:cNvSpPr>
            <p:nvPr/>
          </p:nvSpPr>
          <p:spPr bwMode="auto">
            <a:xfrm>
              <a:off x="5156200" y="1333500"/>
              <a:ext cx="1828800" cy="990600"/>
            </a:xfrm>
            <a:prstGeom prst="rect">
              <a:avLst/>
            </a:prstGeom>
            <a:solidFill>
              <a:srgbClr val="008000"/>
            </a:solidFill>
            <a:ln w="31750">
              <a:noFill/>
              <a:miter lim="800000"/>
              <a:headEnd/>
              <a:tailEnd/>
            </a:ln>
            <a:effectLst/>
          </p:spPr>
          <p:txBody>
            <a:bodyPr wrap="none" anchor="ctr"/>
            <a:lstStyle/>
            <a:p>
              <a:pPr algn="ctr"/>
              <a:r>
                <a:rPr lang="en-US" sz="3200" b="1" dirty="0">
                  <a:solidFill>
                    <a:srgbClr val="FFFF00"/>
                  </a:solidFill>
                </a:rPr>
                <a:t>RING</a:t>
              </a:r>
            </a:p>
          </p:txBody>
        </p:sp>
        <p:sp>
          <p:nvSpPr>
            <p:cNvPr id="22" name="AutoShape 4"/>
            <p:cNvSpPr>
              <a:spLocks noChangeArrowheads="1"/>
            </p:cNvSpPr>
            <p:nvPr/>
          </p:nvSpPr>
          <p:spPr bwMode="auto">
            <a:xfrm>
              <a:off x="4445000" y="1976438"/>
              <a:ext cx="685800" cy="228600"/>
            </a:xfrm>
            <a:prstGeom prst="rightArrow">
              <a:avLst>
                <a:gd name="adj1" fmla="val 50000"/>
                <a:gd name="adj2" fmla="val 75000"/>
              </a:avLst>
            </a:prstGeom>
            <a:solidFill>
              <a:srgbClr val="92D050"/>
            </a:solidFill>
            <a:ln w="9525">
              <a:solidFill>
                <a:srgbClr val="92D050"/>
              </a:solidFill>
              <a:miter lim="800000"/>
              <a:headEnd/>
              <a:tailEnd/>
            </a:ln>
            <a:effectLst/>
          </p:spPr>
          <p:txBody>
            <a:bodyPr wrap="none" anchor="ctr"/>
            <a:lstStyle/>
            <a:p>
              <a:endParaRPr lang="en-US"/>
            </a:p>
          </p:txBody>
        </p:sp>
        <p:sp>
          <p:nvSpPr>
            <p:cNvPr id="23" name="Text Box 5"/>
            <p:cNvSpPr txBox="1">
              <a:spLocks noChangeArrowheads="1"/>
            </p:cNvSpPr>
            <p:nvPr/>
          </p:nvSpPr>
          <p:spPr bwMode="auto">
            <a:xfrm>
              <a:off x="2108200" y="13589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dirty="0">
                  <a:solidFill>
                    <a:srgbClr val="92D050"/>
                  </a:solidFill>
                </a:rPr>
                <a:t>Initial reactants</a:t>
              </a:r>
            </a:p>
          </p:txBody>
        </p:sp>
        <p:sp>
          <p:nvSpPr>
            <p:cNvPr id="24" name="Text Box 6"/>
            <p:cNvSpPr txBox="1">
              <a:spLocks noChangeArrowheads="1"/>
            </p:cNvSpPr>
            <p:nvPr/>
          </p:nvSpPr>
          <p:spPr bwMode="auto">
            <a:xfrm>
              <a:off x="2489200" y="1906588"/>
              <a:ext cx="190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dirty="0">
                  <a:solidFill>
                    <a:srgbClr val="92D050"/>
                  </a:solidFill>
                </a:rPr>
                <a:t>Reaction</a:t>
              </a:r>
              <a:r>
                <a:rPr lang="en-US" dirty="0">
                  <a:solidFill>
                    <a:srgbClr val="92D050"/>
                  </a:solidFill>
                </a:rPr>
                <a:t> </a:t>
              </a:r>
              <a:r>
                <a:rPr lang="en-US" b="1" dirty="0">
                  <a:solidFill>
                    <a:srgbClr val="92D050"/>
                  </a:solidFill>
                </a:rPr>
                <a:t>rules</a:t>
              </a:r>
            </a:p>
          </p:txBody>
        </p:sp>
        <p:sp>
          <p:nvSpPr>
            <p:cNvPr id="25" name="AutoShape 7"/>
            <p:cNvSpPr>
              <a:spLocks noChangeArrowheads="1"/>
            </p:cNvSpPr>
            <p:nvPr/>
          </p:nvSpPr>
          <p:spPr bwMode="auto">
            <a:xfrm>
              <a:off x="5918200" y="2336800"/>
              <a:ext cx="304800" cy="609600"/>
            </a:xfrm>
            <a:prstGeom prst="downArrow">
              <a:avLst>
                <a:gd name="adj1" fmla="val 50000"/>
                <a:gd name="adj2" fmla="val 50000"/>
              </a:avLst>
            </a:prstGeom>
            <a:solidFill>
              <a:schemeClr val="tx1"/>
            </a:solidFill>
            <a:ln w="9525">
              <a:noFill/>
              <a:miter lim="800000"/>
              <a:headEnd/>
              <a:tailEnd/>
            </a:ln>
            <a:effectLst/>
          </p:spPr>
          <p:txBody>
            <a:bodyPr wrap="none" anchor="ctr"/>
            <a:lstStyle/>
            <a:p>
              <a:endParaRPr lang="en-US"/>
            </a:p>
          </p:txBody>
        </p:sp>
        <p:sp>
          <p:nvSpPr>
            <p:cNvPr id="26" name="AutoShape 20"/>
            <p:cNvSpPr>
              <a:spLocks noChangeArrowheads="1"/>
            </p:cNvSpPr>
            <p:nvPr/>
          </p:nvSpPr>
          <p:spPr bwMode="auto">
            <a:xfrm>
              <a:off x="4470400" y="1435100"/>
              <a:ext cx="685800" cy="228600"/>
            </a:xfrm>
            <a:prstGeom prst="rightArrow">
              <a:avLst>
                <a:gd name="adj1" fmla="val 50000"/>
                <a:gd name="adj2" fmla="val 75000"/>
              </a:avLst>
            </a:prstGeom>
            <a:solidFill>
              <a:srgbClr val="92D050"/>
            </a:solidFill>
            <a:ln w="9525">
              <a:solidFill>
                <a:srgbClr val="92D050"/>
              </a:solidFill>
              <a:miter lim="800000"/>
              <a:headEnd/>
              <a:tailEnd/>
            </a:ln>
            <a:effectLst/>
          </p:spPr>
          <p:txBody>
            <a:bodyPr wrap="none" anchor="ctr"/>
            <a:lstStyle/>
            <a:p>
              <a:endParaRPr lang="en-US"/>
            </a:p>
          </p:txBody>
        </p:sp>
      </p:grpSp>
      <p:pic>
        <p:nvPicPr>
          <p:cNvPr id="4" name="Picture 3" descr="A close up of a sign&#10;&#10;Description automatically generated">
            <a:extLst>
              <a:ext uri="{FF2B5EF4-FFF2-40B4-BE49-F238E27FC236}">
                <a16:creationId xmlns:a16="http://schemas.microsoft.com/office/drawing/2014/main" id="{8E8B4998-FDDE-46FA-8E34-6E308C31DB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8201" y="4877933"/>
            <a:ext cx="1701207" cy="548640"/>
          </a:xfrm>
          <a:prstGeom prst="rect">
            <a:avLst/>
          </a:prstGeom>
        </p:spPr>
      </p:pic>
      <p:pic>
        <p:nvPicPr>
          <p:cNvPr id="15" name="Picture 14" descr="A close up of a sign&#10;&#10;Description automatically generated">
            <a:extLst>
              <a:ext uri="{FF2B5EF4-FFF2-40B4-BE49-F238E27FC236}">
                <a16:creationId xmlns:a16="http://schemas.microsoft.com/office/drawing/2014/main" id="{12ADFADF-25D4-4124-A573-C3593B3C5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3381" y="4824413"/>
            <a:ext cx="1290438" cy="664576"/>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AC08C402-8A90-45A3-98B9-53145ECBA0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8813" y="4877933"/>
            <a:ext cx="1270738" cy="557536"/>
          </a:xfrm>
          <a:prstGeom prst="rect">
            <a:avLst/>
          </a:prstGeom>
        </p:spPr>
      </p:pic>
      <p:pic>
        <p:nvPicPr>
          <p:cNvPr id="17" name="Picture 16" descr="A close up of a logo&#10;&#10;Description automatically generated">
            <a:extLst>
              <a:ext uri="{FF2B5EF4-FFF2-40B4-BE49-F238E27FC236}">
                <a16:creationId xmlns:a16="http://schemas.microsoft.com/office/drawing/2014/main" id="{27976085-A19B-4536-8A96-F5833B00DD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6480" y="4877933"/>
            <a:ext cx="1370841" cy="373554"/>
          </a:xfrm>
          <a:prstGeom prst="rect">
            <a:avLst/>
          </a:prstGeom>
        </p:spPr>
      </p:pic>
      <p:sp>
        <p:nvSpPr>
          <p:cNvPr id="33" name="Title 3">
            <a:extLst>
              <a:ext uri="{FF2B5EF4-FFF2-40B4-BE49-F238E27FC236}">
                <a16:creationId xmlns:a16="http://schemas.microsoft.com/office/drawing/2014/main" id="{6773989F-DF70-4F99-B091-022D6A028BFB}"/>
              </a:ext>
            </a:extLst>
          </p:cNvPr>
          <p:cNvSpPr txBox="1">
            <a:spLocks/>
          </p:cNvSpPr>
          <p:nvPr/>
        </p:nvSpPr>
        <p:spPr>
          <a:xfrm>
            <a:off x="14177" y="372713"/>
            <a:ext cx="12177823" cy="6858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000" b="1" kern="1200" dirty="0">
                <a:solidFill>
                  <a:schemeClr val="tx1"/>
                </a:solidFill>
                <a:latin typeface="+mj-lt"/>
                <a:ea typeface="+mj-ea"/>
                <a:cs typeface="+mj-cs"/>
              </a:defRPr>
            </a:lvl1pPr>
          </a:lstStyle>
          <a:p>
            <a:r>
              <a:rPr lang="en-US" dirty="0"/>
              <a:t>Reaction network generator can be used to construct the network</a:t>
            </a:r>
          </a:p>
        </p:txBody>
      </p:sp>
    </p:spTree>
    <p:extLst>
      <p:ext uri="{BB962C8B-B14F-4D97-AF65-F5344CB8AC3E}">
        <p14:creationId xmlns:p14="http://schemas.microsoft.com/office/powerpoint/2010/main" val="64631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0523AF-D746-A41E-16DB-CC1E7762996A}"/>
              </a:ext>
            </a:extLst>
          </p:cNvPr>
          <p:cNvSpPr>
            <a:spLocks noGrp="1"/>
          </p:cNvSpPr>
          <p:nvPr>
            <p:ph type="title"/>
          </p:nvPr>
        </p:nvSpPr>
        <p:spPr>
          <a:xfrm>
            <a:off x="752899" y="216607"/>
            <a:ext cx="10515600" cy="602042"/>
          </a:xfrm>
        </p:spPr>
        <p:txBody>
          <a:bodyPr>
            <a:normAutofit/>
          </a:bodyPr>
          <a:lstStyle/>
          <a:p>
            <a:r>
              <a:rPr lang="en-US" sz="2800" dirty="0"/>
              <a:t>Rule Input Network Generator (RING) for network generation</a:t>
            </a:r>
          </a:p>
        </p:txBody>
      </p:sp>
      <p:grpSp>
        <p:nvGrpSpPr>
          <p:cNvPr id="30" name="Group 29">
            <a:extLst>
              <a:ext uri="{FF2B5EF4-FFF2-40B4-BE49-F238E27FC236}">
                <a16:creationId xmlns:a16="http://schemas.microsoft.com/office/drawing/2014/main" id="{CE2720DB-0AAA-7FEE-9C00-0200909A7055}"/>
              </a:ext>
            </a:extLst>
          </p:cNvPr>
          <p:cNvGrpSpPr/>
          <p:nvPr/>
        </p:nvGrpSpPr>
        <p:grpSpPr>
          <a:xfrm>
            <a:off x="1035789" y="1074996"/>
            <a:ext cx="9287706" cy="4956842"/>
            <a:chOff x="0" y="914400"/>
            <a:chExt cx="9287706" cy="4956842"/>
          </a:xfrm>
        </p:grpSpPr>
        <p:sp>
          <p:nvSpPr>
            <p:cNvPr id="31" name="Text Box 14">
              <a:extLst>
                <a:ext uri="{FF2B5EF4-FFF2-40B4-BE49-F238E27FC236}">
                  <a16:creationId xmlns:a16="http://schemas.microsoft.com/office/drawing/2014/main" id="{3376E58D-9291-559C-38FA-5B038B09580B}"/>
                </a:ext>
              </a:extLst>
            </p:cNvPr>
            <p:cNvSpPr txBox="1">
              <a:spLocks noChangeArrowheads="1"/>
            </p:cNvSpPr>
            <p:nvPr/>
          </p:nvSpPr>
          <p:spPr bwMode="auto">
            <a:xfrm>
              <a:off x="0" y="5159768"/>
              <a:ext cx="3733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rgbClr val="C00000"/>
                  </a:solidFill>
                  <a:effectLst/>
                  <a:uLnTx/>
                  <a:uFillTx/>
                  <a:latin typeface="Calibri"/>
                  <a:ea typeface="ＭＳ Ｐゴシック" pitchFamily="16" charset="-128"/>
                </a:rPr>
                <a:t>Domain specific English-like language using SILVER*</a:t>
              </a:r>
            </a:p>
          </p:txBody>
        </p:sp>
        <p:sp>
          <p:nvSpPr>
            <p:cNvPr id="32" name="Rectangle 31">
              <a:extLst>
                <a:ext uri="{FF2B5EF4-FFF2-40B4-BE49-F238E27FC236}">
                  <a16:creationId xmlns:a16="http://schemas.microsoft.com/office/drawing/2014/main" id="{11A3ADAF-B1F7-C0DE-52D3-E8628728F744}"/>
                </a:ext>
              </a:extLst>
            </p:cNvPr>
            <p:cNvSpPr/>
            <p:nvPr/>
          </p:nvSpPr>
          <p:spPr>
            <a:xfrm>
              <a:off x="1976779" y="914400"/>
              <a:ext cx="5343101" cy="4042311"/>
            </a:xfrm>
            <a:prstGeom prst="rect">
              <a:avLst/>
            </a:prstGeom>
            <a:solidFill>
              <a:srgbClr val="4F81BD">
                <a:lumMod val="40000"/>
                <a:lumOff val="60000"/>
              </a:srgbClr>
            </a:solidFill>
            <a:ln w="25400"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3" name="Rectangle 32">
              <a:extLst>
                <a:ext uri="{FF2B5EF4-FFF2-40B4-BE49-F238E27FC236}">
                  <a16:creationId xmlns:a16="http://schemas.microsoft.com/office/drawing/2014/main" id="{62C3BD07-D4C3-4805-8ECC-1B3224E926C9}"/>
                </a:ext>
              </a:extLst>
            </p:cNvPr>
            <p:cNvSpPr/>
            <p:nvPr/>
          </p:nvSpPr>
          <p:spPr>
            <a:xfrm>
              <a:off x="2434760" y="2517401"/>
              <a:ext cx="1984580" cy="61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Reaction Language Compiler</a:t>
              </a: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EF6981F9-949A-C9D5-6157-CC4E0D627D70}"/>
                </a:ext>
              </a:extLst>
            </p:cNvPr>
            <p:cNvSpPr/>
            <p:nvPr/>
          </p:nvSpPr>
          <p:spPr>
            <a:xfrm>
              <a:off x="4731286" y="1309989"/>
              <a:ext cx="1984580" cy="61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Reaction Network Generator</a:t>
              </a: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a:extLst>
                <a:ext uri="{FF2B5EF4-FFF2-40B4-BE49-F238E27FC236}">
                  <a16:creationId xmlns:a16="http://schemas.microsoft.com/office/drawing/2014/main" id="{59624D77-83F7-7501-9E03-17E2467ED4CD}"/>
                </a:ext>
              </a:extLst>
            </p:cNvPr>
            <p:cNvSpPr/>
            <p:nvPr/>
          </p:nvSpPr>
          <p:spPr>
            <a:xfrm>
              <a:off x="4731286" y="3994114"/>
              <a:ext cx="1984580" cy="61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Post-processing module</a:t>
              </a: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9E950799-F409-E0DA-8750-ECD32CAF7F61}"/>
                </a:ext>
              </a:extLst>
            </p:cNvPr>
            <p:cNvSpPr txBox="1"/>
            <p:nvPr/>
          </p:nvSpPr>
          <p:spPr>
            <a:xfrm>
              <a:off x="5679275" y="2566763"/>
              <a:ext cx="1373940"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Reaction</a:t>
              </a:r>
              <a:br>
                <a:rPr kumimoji="0" lang="en-US" sz="1600" b="1" i="0" u="none" strike="noStrike" kern="0" cap="none" spc="0" normalizeH="0" baseline="0" noProof="0" dirty="0">
                  <a:ln>
                    <a:noFill/>
                  </a:ln>
                  <a:solidFill>
                    <a:prstClr val="black"/>
                  </a:solidFill>
                  <a:effectLst/>
                  <a:uLnTx/>
                  <a:uFillTx/>
                  <a:latin typeface="Calibri"/>
                </a:rPr>
              </a:br>
              <a:r>
                <a:rPr kumimoji="0" lang="en-US" sz="1600" b="1" i="0" u="none" strike="noStrike" kern="0" cap="none" spc="0" normalizeH="0" baseline="0" noProof="0" dirty="0">
                  <a:ln>
                    <a:noFill/>
                  </a:ln>
                  <a:solidFill>
                    <a:prstClr val="black"/>
                  </a:solidFill>
                  <a:effectLst/>
                  <a:uLnTx/>
                  <a:uFillTx/>
                  <a:latin typeface="Calibri"/>
                </a:rPr>
                <a:t>Network</a:t>
              </a:r>
              <a:endParaRPr kumimoji="0" lang="en-IN" sz="1600" b="1" i="0" u="none" strike="noStrike" kern="0" cap="none" spc="0" normalizeH="0" baseline="0" noProof="0" dirty="0">
                <a:ln>
                  <a:noFill/>
                </a:ln>
                <a:solidFill>
                  <a:prstClr val="black"/>
                </a:solidFill>
                <a:effectLst/>
                <a:uLnTx/>
                <a:uFillTx/>
                <a:latin typeface="Calibri"/>
              </a:endParaRPr>
            </a:p>
          </p:txBody>
        </p:sp>
        <p:sp>
          <p:nvSpPr>
            <p:cNvPr id="37" name="TextBox 36">
              <a:extLst>
                <a:ext uri="{FF2B5EF4-FFF2-40B4-BE49-F238E27FC236}">
                  <a16:creationId xmlns:a16="http://schemas.microsoft.com/office/drawing/2014/main" id="{6003CC46-AB2F-C0AB-FE1A-40617B2CD33C}"/>
                </a:ext>
              </a:extLst>
            </p:cNvPr>
            <p:cNvSpPr txBox="1"/>
            <p:nvPr/>
          </p:nvSpPr>
          <p:spPr>
            <a:xfrm>
              <a:off x="3204686" y="1073252"/>
              <a:ext cx="167926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Reactants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Reaction Rules</a:t>
              </a:r>
              <a:endParaRPr kumimoji="0" lang="en-IN" sz="1600" b="1" i="0" u="none" strike="noStrike" kern="0" cap="none" spc="0" normalizeH="0" baseline="0" noProof="0" dirty="0">
                <a:ln>
                  <a:noFill/>
                </a:ln>
                <a:solidFill>
                  <a:prstClr val="black"/>
                </a:solidFill>
                <a:effectLst/>
                <a:uLnTx/>
                <a:uFillTx/>
                <a:latin typeface="Calibri"/>
              </a:endParaRPr>
            </a:p>
          </p:txBody>
        </p:sp>
        <p:cxnSp>
          <p:nvCxnSpPr>
            <p:cNvPr id="38" name="Straight Arrow Connector 37">
              <a:extLst>
                <a:ext uri="{FF2B5EF4-FFF2-40B4-BE49-F238E27FC236}">
                  <a16:creationId xmlns:a16="http://schemas.microsoft.com/office/drawing/2014/main" id="{9EA628F2-BEBD-F510-6654-4FCEC1FF5897}"/>
                </a:ext>
              </a:extLst>
            </p:cNvPr>
            <p:cNvCxnSpPr>
              <a:stCxn id="34" idx="3"/>
            </p:cNvCxnSpPr>
            <p:nvPr/>
          </p:nvCxnSpPr>
          <p:spPr>
            <a:xfrm>
              <a:off x="6715866" y="1615309"/>
              <a:ext cx="839630" cy="0"/>
            </a:xfrm>
            <a:prstGeom prst="straightConnector1">
              <a:avLst/>
            </a:prstGeom>
            <a:noFill/>
            <a:ln w="9525" cap="flat" cmpd="sng" algn="ctr">
              <a:solidFill>
                <a:sysClr val="windowText" lastClr="000000">
                  <a:shade val="95000"/>
                  <a:satMod val="105000"/>
                </a:sysClr>
              </a:solidFill>
              <a:prstDash val="solid"/>
              <a:tailEnd type="arrow"/>
            </a:ln>
            <a:effectLst/>
          </p:spPr>
        </p:cxnSp>
        <p:sp>
          <p:nvSpPr>
            <p:cNvPr id="39" name="TextBox 38">
              <a:extLst>
                <a:ext uri="{FF2B5EF4-FFF2-40B4-BE49-F238E27FC236}">
                  <a16:creationId xmlns:a16="http://schemas.microsoft.com/office/drawing/2014/main" id="{F1C4496F-7218-33E8-DFD9-CC5F21B393E2}"/>
                </a:ext>
              </a:extLst>
            </p:cNvPr>
            <p:cNvSpPr txBox="1"/>
            <p:nvPr/>
          </p:nvSpPr>
          <p:spPr>
            <a:xfrm>
              <a:off x="125718" y="2178232"/>
              <a:ext cx="1774731" cy="830997"/>
            </a:xfrm>
            <a:prstGeom prst="rect">
              <a:avLst/>
            </a:prstGeom>
            <a:noFill/>
          </p:spPr>
          <p:txBody>
            <a:bodyPr wrap="square" rtlCol="0">
              <a:spAutoFit/>
            </a:bodyPr>
            <a:lstStyle/>
            <a:p>
              <a:pPr marL="90488" marR="0" lvl="0" indent="-90488"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a:ln>
                    <a:noFill/>
                  </a:ln>
                  <a:solidFill>
                    <a:prstClr val="black"/>
                  </a:solidFill>
                  <a:effectLst/>
                  <a:uLnTx/>
                  <a:uFillTx/>
                  <a:latin typeface="Calibri"/>
                </a:rPr>
                <a:t>Initial reactants</a:t>
              </a:r>
            </a:p>
            <a:p>
              <a:pPr marL="90488" marR="0" lvl="0" indent="-90488"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a:ln>
                    <a:noFill/>
                  </a:ln>
                  <a:solidFill>
                    <a:prstClr val="black"/>
                  </a:solidFill>
                  <a:effectLst/>
                  <a:uLnTx/>
                  <a:uFillTx/>
                  <a:latin typeface="Calibri"/>
                </a:rPr>
                <a:t>System-specific rules</a:t>
              </a:r>
            </a:p>
          </p:txBody>
        </p:sp>
        <p:sp>
          <p:nvSpPr>
            <p:cNvPr id="40" name="TextBox 39">
              <a:extLst>
                <a:ext uri="{FF2B5EF4-FFF2-40B4-BE49-F238E27FC236}">
                  <a16:creationId xmlns:a16="http://schemas.microsoft.com/office/drawing/2014/main" id="{6BB83F6D-9EA0-05B3-3CA7-2497352D5064}"/>
                </a:ext>
              </a:extLst>
            </p:cNvPr>
            <p:cNvSpPr txBox="1"/>
            <p:nvPr/>
          </p:nvSpPr>
          <p:spPr>
            <a:xfrm>
              <a:off x="87554" y="1813814"/>
              <a:ext cx="169840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Inputs:</a:t>
              </a:r>
              <a:endParaRPr kumimoji="0" lang="en-IN" sz="1600" b="1" i="0" u="none" strike="noStrike" kern="0" cap="none" spc="0" normalizeH="0" baseline="0" noProof="0" dirty="0">
                <a:ln>
                  <a:noFill/>
                </a:ln>
                <a:solidFill>
                  <a:prstClr val="black"/>
                </a:solidFill>
                <a:effectLst/>
                <a:uLnTx/>
                <a:uFillTx/>
                <a:latin typeface="Calibri"/>
              </a:endParaRPr>
            </a:p>
          </p:txBody>
        </p:sp>
        <p:sp>
          <p:nvSpPr>
            <p:cNvPr id="41" name="Text Box 8">
              <a:extLst>
                <a:ext uri="{FF2B5EF4-FFF2-40B4-BE49-F238E27FC236}">
                  <a16:creationId xmlns:a16="http://schemas.microsoft.com/office/drawing/2014/main" id="{BA7DE54E-09ED-D286-317E-5F3785C297BA}"/>
                </a:ext>
              </a:extLst>
            </p:cNvPr>
            <p:cNvSpPr txBox="1">
              <a:spLocks noChangeArrowheads="1"/>
            </p:cNvSpPr>
            <p:nvPr/>
          </p:nvSpPr>
          <p:spPr bwMode="auto">
            <a:xfrm>
              <a:off x="7555496" y="1373215"/>
              <a:ext cx="16764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55000"/>
                </a:lnSpc>
                <a:spcBef>
                  <a:spcPct val="5000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ea typeface="ＭＳ Ｐゴシック" pitchFamily="16" charset="-128"/>
                </a:rPr>
                <a:t>Reaction list</a:t>
              </a:r>
            </a:p>
            <a:p>
              <a:pPr marL="0" marR="0" lvl="0" indent="0" defTabSz="914400" eaLnBrk="0" fontAlgn="auto" latinLnBrk="0" hangingPunct="0">
                <a:lnSpc>
                  <a:spcPct val="55000"/>
                </a:lnSpc>
                <a:spcBef>
                  <a:spcPct val="5000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ea typeface="ＭＳ Ｐゴシック" pitchFamily="16" charset="-128"/>
                </a:rPr>
                <a:t>Species list</a:t>
              </a:r>
            </a:p>
          </p:txBody>
        </p:sp>
        <p:sp>
          <p:nvSpPr>
            <p:cNvPr id="42" name="Line 11">
              <a:extLst>
                <a:ext uri="{FF2B5EF4-FFF2-40B4-BE49-F238E27FC236}">
                  <a16:creationId xmlns:a16="http://schemas.microsoft.com/office/drawing/2014/main" id="{73BE2226-C079-2922-8699-99FAB22E07D8}"/>
                </a:ext>
              </a:extLst>
            </p:cNvPr>
            <p:cNvSpPr>
              <a:spLocks noChangeShapeType="1"/>
            </p:cNvSpPr>
            <p:nvPr/>
          </p:nvSpPr>
          <p:spPr bwMode="auto">
            <a:xfrm>
              <a:off x="1444160" y="2833734"/>
              <a:ext cx="990600" cy="0"/>
            </a:xfrm>
            <a:prstGeom prst="line">
              <a:avLst/>
            </a:prstGeom>
            <a:noFill/>
            <a:ln w="19050">
              <a:solidFill>
                <a:sysClr val="windowText" lastClr="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cxnSp>
          <p:nvCxnSpPr>
            <p:cNvPr id="43" name="AutoShape 22">
              <a:extLst>
                <a:ext uri="{FF2B5EF4-FFF2-40B4-BE49-F238E27FC236}">
                  <a16:creationId xmlns:a16="http://schemas.microsoft.com/office/drawing/2014/main" id="{A1BDF21F-2523-5C11-DDC2-740A1C301742}"/>
                </a:ext>
              </a:extLst>
            </p:cNvPr>
            <p:cNvCxnSpPr>
              <a:cxnSpLocks noChangeShapeType="1"/>
              <a:stCxn id="33" idx="0"/>
              <a:endCxn id="34" idx="1"/>
            </p:cNvCxnSpPr>
            <p:nvPr/>
          </p:nvCxnSpPr>
          <p:spPr bwMode="auto">
            <a:xfrm rot="5400000" flipH="1" flipV="1">
              <a:off x="3628122" y="1414237"/>
              <a:ext cx="902092" cy="1304236"/>
            </a:xfrm>
            <a:prstGeom prst="bentConnector2">
              <a:avLst/>
            </a:prstGeom>
            <a:noFill/>
            <a:ln w="19050">
              <a:solidFill>
                <a:sysClr val="windowText" lastClr="00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21">
              <a:extLst>
                <a:ext uri="{FF2B5EF4-FFF2-40B4-BE49-F238E27FC236}">
                  <a16:creationId xmlns:a16="http://schemas.microsoft.com/office/drawing/2014/main" id="{ADA6CE27-B290-E189-9DA1-8A3805B3BBE0}"/>
                </a:ext>
              </a:extLst>
            </p:cNvPr>
            <p:cNvCxnSpPr>
              <a:cxnSpLocks noChangeShapeType="1"/>
              <a:endCxn id="35" idx="1"/>
            </p:cNvCxnSpPr>
            <p:nvPr/>
          </p:nvCxnSpPr>
          <p:spPr bwMode="auto">
            <a:xfrm>
              <a:off x="3427050" y="3128041"/>
              <a:ext cx="1304236" cy="1171393"/>
            </a:xfrm>
            <a:prstGeom prst="bentConnector3">
              <a:avLst>
                <a:gd name="adj1" fmla="val 212"/>
              </a:avLst>
            </a:prstGeom>
            <a:noFill/>
            <a:ln w="19050">
              <a:solidFill>
                <a:sysClr val="windowText" lastClr="00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23">
              <a:extLst>
                <a:ext uri="{FF2B5EF4-FFF2-40B4-BE49-F238E27FC236}">
                  <a16:creationId xmlns:a16="http://schemas.microsoft.com/office/drawing/2014/main" id="{46F46008-61D0-12AE-7370-BF45EA081654}"/>
                </a:ext>
              </a:extLst>
            </p:cNvPr>
            <p:cNvCxnSpPr>
              <a:cxnSpLocks noChangeShapeType="1"/>
              <a:stCxn id="34" idx="2"/>
              <a:endCxn id="35" idx="0"/>
            </p:cNvCxnSpPr>
            <p:nvPr/>
          </p:nvCxnSpPr>
          <p:spPr bwMode="auto">
            <a:xfrm>
              <a:off x="5723576" y="1920629"/>
              <a:ext cx="0" cy="2073485"/>
            </a:xfrm>
            <a:prstGeom prst="straightConnector1">
              <a:avLst/>
            </a:prstGeom>
            <a:noFill/>
            <a:ln w="19050">
              <a:solidFill>
                <a:sysClr val="windowText" lastClr="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Freeform 25">
              <a:extLst>
                <a:ext uri="{FF2B5EF4-FFF2-40B4-BE49-F238E27FC236}">
                  <a16:creationId xmlns:a16="http://schemas.microsoft.com/office/drawing/2014/main" id="{43D34751-ACD8-29FC-DCC5-5D5237C0FAEA}"/>
                </a:ext>
              </a:extLst>
            </p:cNvPr>
            <p:cNvSpPr>
              <a:spLocks/>
            </p:cNvSpPr>
            <p:nvPr/>
          </p:nvSpPr>
          <p:spPr bwMode="auto">
            <a:xfrm>
              <a:off x="1610526" y="3331098"/>
              <a:ext cx="1212508" cy="1828669"/>
            </a:xfrm>
            <a:custGeom>
              <a:avLst/>
              <a:gdLst>
                <a:gd name="T0" fmla="*/ 0 w 336"/>
                <a:gd name="T1" fmla="*/ 432 h 432"/>
                <a:gd name="T2" fmla="*/ 192 w 336"/>
                <a:gd name="T3" fmla="*/ 288 h 432"/>
                <a:gd name="T4" fmla="*/ 336 w 336"/>
                <a:gd name="T5" fmla="*/ 0 h 432"/>
              </a:gdLst>
              <a:ahLst/>
              <a:cxnLst>
                <a:cxn ang="0">
                  <a:pos x="T0" y="T1"/>
                </a:cxn>
                <a:cxn ang="0">
                  <a:pos x="T2" y="T3"/>
                </a:cxn>
                <a:cxn ang="0">
                  <a:pos x="T4" y="T5"/>
                </a:cxn>
              </a:cxnLst>
              <a:rect l="0" t="0" r="r" b="b"/>
              <a:pathLst>
                <a:path w="336" h="432">
                  <a:moveTo>
                    <a:pt x="0" y="432"/>
                  </a:moveTo>
                  <a:cubicBezTo>
                    <a:pt x="68" y="396"/>
                    <a:pt x="136" y="360"/>
                    <a:pt x="192" y="288"/>
                  </a:cubicBezTo>
                  <a:cubicBezTo>
                    <a:pt x="248" y="216"/>
                    <a:pt x="312" y="48"/>
                    <a:pt x="336" y="0"/>
                  </a:cubicBezTo>
                </a:path>
              </a:pathLst>
            </a:custGeom>
            <a:noFill/>
            <a:ln w="25400">
              <a:solidFill>
                <a:srgbClr val="C0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ndParaRPr>
            </a:p>
          </p:txBody>
        </p:sp>
        <p:sp>
          <p:nvSpPr>
            <p:cNvPr id="47" name="Rectangle 5">
              <a:extLst>
                <a:ext uri="{FF2B5EF4-FFF2-40B4-BE49-F238E27FC236}">
                  <a16:creationId xmlns:a16="http://schemas.microsoft.com/office/drawing/2014/main" id="{615D1BA6-5912-4EAA-0DE6-31B995F12E6E}"/>
                </a:ext>
              </a:extLst>
            </p:cNvPr>
            <p:cNvSpPr>
              <a:spLocks noChangeArrowheads="1"/>
            </p:cNvSpPr>
            <p:nvPr/>
          </p:nvSpPr>
          <p:spPr bwMode="auto">
            <a:xfrm>
              <a:off x="7382706" y="2024542"/>
              <a:ext cx="1905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srgbClr val="C00000"/>
                  </a:solidFill>
                  <a:effectLst/>
                  <a:uLnTx/>
                  <a:uFillTx/>
                  <a:latin typeface="Calibri"/>
                  <a:ea typeface="ＭＳ Ｐゴシック" pitchFamily="16" charset="-128"/>
                </a:rPr>
                <a:t>Cheminformatics Graph theory        Graph transformation</a:t>
              </a:r>
            </a:p>
          </p:txBody>
        </p:sp>
        <p:sp>
          <p:nvSpPr>
            <p:cNvPr id="48" name="Freeform 26">
              <a:extLst>
                <a:ext uri="{FF2B5EF4-FFF2-40B4-BE49-F238E27FC236}">
                  <a16:creationId xmlns:a16="http://schemas.microsoft.com/office/drawing/2014/main" id="{87376C29-C8E2-9B4B-EFC5-1D947DE2E077}"/>
                </a:ext>
              </a:extLst>
            </p:cNvPr>
            <p:cNvSpPr>
              <a:spLocks/>
            </p:cNvSpPr>
            <p:nvPr/>
          </p:nvSpPr>
          <p:spPr bwMode="auto">
            <a:xfrm flipH="1">
              <a:off x="6392034" y="4714932"/>
              <a:ext cx="231851" cy="584200"/>
            </a:xfrm>
            <a:custGeom>
              <a:avLst/>
              <a:gdLst>
                <a:gd name="T0" fmla="*/ 0 w 336"/>
                <a:gd name="T1" fmla="*/ 432 h 432"/>
                <a:gd name="T2" fmla="*/ 192 w 336"/>
                <a:gd name="T3" fmla="*/ 288 h 432"/>
                <a:gd name="T4" fmla="*/ 336 w 336"/>
                <a:gd name="T5" fmla="*/ 0 h 432"/>
              </a:gdLst>
              <a:ahLst/>
              <a:cxnLst>
                <a:cxn ang="0">
                  <a:pos x="T0" y="T1"/>
                </a:cxn>
                <a:cxn ang="0">
                  <a:pos x="T2" y="T3"/>
                </a:cxn>
                <a:cxn ang="0">
                  <a:pos x="T4" y="T5"/>
                </a:cxn>
              </a:cxnLst>
              <a:rect l="0" t="0" r="r" b="b"/>
              <a:pathLst>
                <a:path w="336" h="432">
                  <a:moveTo>
                    <a:pt x="0" y="432"/>
                  </a:moveTo>
                  <a:cubicBezTo>
                    <a:pt x="68" y="396"/>
                    <a:pt x="136" y="360"/>
                    <a:pt x="192" y="288"/>
                  </a:cubicBezTo>
                  <a:cubicBezTo>
                    <a:pt x="248" y="216"/>
                    <a:pt x="312" y="48"/>
                    <a:pt x="336" y="0"/>
                  </a:cubicBezTo>
                </a:path>
              </a:pathLst>
            </a:custGeom>
            <a:noFill/>
            <a:ln w="25400">
              <a:solidFill>
                <a:srgbClr val="C0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49" name="Text Box 13">
              <a:extLst>
                <a:ext uri="{FF2B5EF4-FFF2-40B4-BE49-F238E27FC236}">
                  <a16:creationId xmlns:a16="http://schemas.microsoft.com/office/drawing/2014/main" id="{65B33B83-FCDB-2E4E-D1A5-436F1166E62B}"/>
                </a:ext>
              </a:extLst>
            </p:cNvPr>
            <p:cNvSpPr txBox="1">
              <a:spLocks noChangeArrowheads="1"/>
            </p:cNvSpPr>
            <p:nvPr/>
          </p:nvSpPr>
          <p:spPr bwMode="auto">
            <a:xfrm>
              <a:off x="6636623" y="5132578"/>
              <a:ext cx="2057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srgbClr val="C00000"/>
                  </a:solidFill>
                  <a:effectLst/>
                  <a:uLnTx/>
                  <a:uFillTx/>
                  <a:latin typeface="Calibri"/>
                  <a:ea typeface="ＭＳ Ｐゴシック" pitchFamily="16" charset="-128"/>
                </a:rPr>
                <a:t>Depth-first search Molecular hashing Subgraph extraction</a:t>
              </a:r>
            </a:p>
          </p:txBody>
        </p:sp>
        <p:sp>
          <p:nvSpPr>
            <p:cNvPr id="50" name="Freeform 16">
              <a:extLst>
                <a:ext uri="{FF2B5EF4-FFF2-40B4-BE49-F238E27FC236}">
                  <a16:creationId xmlns:a16="http://schemas.microsoft.com/office/drawing/2014/main" id="{73B1FD67-099A-6E6E-FF00-62CF8ECEC593}"/>
                </a:ext>
              </a:extLst>
            </p:cNvPr>
            <p:cNvSpPr>
              <a:spLocks/>
            </p:cNvSpPr>
            <p:nvPr/>
          </p:nvSpPr>
          <p:spPr bwMode="auto">
            <a:xfrm flipV="1">
              <a:off x="6392034" y="1920628"/>
              <a:ext cx="1004176" cy="470267"/>
            </a:xfrm>
            <a:custGeom>
              <a:avLst/>
              <a:gdLst>
                <a:gd name="T0" fmla="*/ 240 w 240"/>
                <a:gd name="T1" fmla="*/ 0 h 528"/>
                <a:gd name="T2" fmla="*/ 96 w 240"/>
                <a:gd name="T3" fmla="*/ 144 h 528"/>
                <a:gd name="T4" fmla="*/ 0 w 240"/>
                <a:gd name="T5" fmla="*/ 528 h 528"/>
              </a:gdLst>
              <a:ahLst/>
              <a:cxnLst>
                <a:cxn ang="0">
                  <a:pos x="T0" y="T1"/>
                </a:cxn>
                <a:cxn ang="0">
                  <a:pos x="T2" y="T3"/>
                </a:cxn>
                <a:cxn ang="0">
                  <a:pos x="T4" y="T5"/>
                </a:cxn>
              </a:cxnLst>
              <a:rect l="0" t="0" r="r" b="b"/>
              <a:pathLst>
                <a:path w="240" h="528">
                  <a:moveTo>
                    <a:pt x="240" y="0"/>
                  </a:moveTo>
                  <a:cubicBezTo>
                    <a:pt x="188" y="28"/>
                    <a:pt x="136" y="56"/>
                    <a:pt x="96" y="144"/>
                  </a:cubicBezTo>
                  <a:cubicBezTo>
                    <a:pt x="56" y="232"/>
                    <a:pt x="16" y="464"/>
                    <a:pt x="0" y="528"/>
                  </a:cubicBezTo>
                </a:path>
              </a:pathLst>
            </a:custGeom>
            <a:noFill/>
            <a:ln w="19050">
              <a:solidFill>
                <a:srgbClr val="C0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ndParaRPr>
            </a:p>
          </p:txBody>
        </p:sp>
        <p:sp>
          <p:nvSpPr>
            <p:cNvPr id="51" name="TextBox 50">
              <a:extLst>
                <a:ext uri="{FF2B5EF4-FFF2-40B4-BE49-F238E27FC236}">
                  <a16:creationId xmlns:a16="http://schemas.microsoft.com/office/drawing/2014/main" id="{17308F9A-4B83-0FAF-2689-5CCD2F0482D0}"/>
                </a:ext>
              </a:extLst>
            </p:cNvPr>
            <p:cNvSpPr txBox="1"/>
            <p:nvPr/>
          </p:nvSpPr>
          <p:spPr>
            <a:xfrm>
              <a:off x="3290954" y="3628986"/>
              <a:ext cx="1672635"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Post-processing</a:t>
              </a:r>
              <a:br>
                <a:rPr kumimoji="0" lang="en-US" sz="1600" b="1" i="0" u="none" strike="noStrike" kern="0" cap="none" spc="0" normalizeH="0" baseline="0" noProof="0" dirty="0">
                  <a:ln>
                    <a:noFill/>
                  </a:ln>
                  <a:solidFill>
                    <a:prstClr val="black"/>
                  </a:solidFill>
                  <a:effectLst/>
                  <a:uLnTx/>
                  <a:uFillTx/>
                  <a:latin typeface="Calibri"/>
                </a:rPr>
              </a:br>
              <a:r>
                <a:rPr kumimoji="0" lang="en-US" sz="1600" b="1" i="0" u="none" strike="noStrike" kern="0" cap="none" spc="0" normalizeH="0" baseline="0" noProof="0" dirty="0">
                  <a:ln>
                    <a:noFill/>
                  </a:ln>
                  <a:solidFill>
                    <a:prstClr val="black"/>
                  </a:solidFill>
                  <a:effectLst/>
                  <a:uLnTx/>
                  <a:uFillTx/>
                  <a:latin typeface="Calibri"/>
                </a:rPr>
                <a:t>instructions</a:t>
              </a:r>
            </a:p>
          </p:txBody>
        </p:sp>
      </p:grpSp>
    </p:spTree>
    <p:extLst>
      <p:ext uri="{BB962C8B-B14F-4D97-AF65-F5344CB8AC3E}">
        <p14:creationId xmlns:p14="http://schemas.microsoft.com/office/powerpoint/2010/main" val="393959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2"/>
          </p:nvPr>
        </p:nvSpPr>
        <p:spPr/>
        <p:txBody>
          <a:bodyPr/>
          <a:lstStyle/>
          <a:p>
            <a:fld id="{BE08413F-E0BF-4B82-9974-BA99FD928E05}" type="slidenum">
              <a:rPr lang="en-US"/>
              <a:pPr/>
              <a:t>12</a:t>
            </a:fld>
            <a:endParaRPr lang="en-US"/>
          </a:p>
        </p:txBody>
      </p:sp>
      <p:sp>
        <p:nvSpPr>
          <p:cNvPr id="2" name="TextBox 1"/>
          <p:cNvSpPr txBox="1"/>
          <p:nvPr/>
        </p:nvSpPr>
        <p:spPr>
          <a:xfrm>
            <a:off x="1752600" y="1193801"/>
            <a:ext cx="2521688" cy="369332"/>
          </a:xfrm>
          <a:prstGeom prst="rect">
            <a:avLst/>
          </a:prstGeom>
          <a:noFill/>
        </p:spPr>
        <p:txBody>
          <a:bodyPr wrap="square" rtlCol="0">
            <a:spAutoFit/>
          </a:bodyPr>
          <a:lstStyle/>
          <a:p>
            <a:pPr algn="ctr"/>
            <a:r>
              <a:rPr lang="en-US" b="1" dirty="0"/>
              <a:t>User-specification</a:t>
            </a:r>
          </a:p>
        </p:txBody>
      </p:sp>
      <p:sp>
        <p:nvSpPr>
          <p:cNvPr id="16" name="Rectangle 11"/>
          <p:cNvSpPr>
            <a:spLocks noChangeArrowheads="1"/>
          </p:cNvSpPr>
          <p:nvPr/>
        </p:nvSpPr>
        <p:spPr bwMode="auto">
          <a:xfrm>
            <a:off x="1676400" y="1651001"/>
            <a:ext cx="3429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dirty="0">
                <a:solidFill>
                  <a:srgbClr val="000099"/>
                </a:solidFill>
                <a:ea typeface="ＭＳ Ｐゴシック" pitchFamily="16" charset="-128"/>
              </a:rPr>
              <a:t>input reactant</a:t>
            </a:r>
            <a:r>
              <a:rPr lang="en-US" sz="1600" b="1" dirty="0">
                <a:ea typeface="ＭＳ Ｐゴシック" pitchFamily="16" charset="-128"/>
              </a:rPr>
              <a:t> “</a:t>
            </a:r>
            <a:r>
              <a:rPr lang="en-US" sz="1600" b="1" noProof="1">
                <a:solidFill>
                  <a:srgbClr val="C00000"/>
                </a:solidFill>
                <a:ea typeface="ＭＳ Ｐゴシック" pitchFamily="16" charset="-128"/>
              </a:rPr>
              <a:t>C=CC</a:t>
            </a:r>
            <a:r>
              <a:rPr lang="en-US" sz="1600" b="1" noProof="1">
                <a:ea typeface="ＭＳ Ｐゴシック" pitchFamily="16" charset="-128"/>
              </a:rPr>
              <a:t>”</a:t>
            </a:r>
          </a:p>
          <a:p>
            <a:r>
              <a:rPr lang="en-US" sz="1600" b="1" dirty="0">
                <a:solidFill>
                  <a:srgbClr val="000099"/>
                </a:solidFill>
                <a:ea typeface="ＭＳ Ｐゴシック" pitchFamily="16" charset="-128"/>
              </a:rPr>
              <a:t>input reactant </a:t>
            </a:r>
            <a:r>
              <a:rPr lang="en-US" sz="1600" b="1" dirty="0">
                <a:ea typeface="ＭＳ Ｐゴシック" pitchFamily="16" charset="-128"/>
              </a:rPr>
              <a:t>“</a:t>
            </a:r>
            <a:r>
              <a:rPr lang="en-US" sz="1600" b="1" dirty="0">
                <a:solidFill>
                  <a:srgbClr val="C00000"/>
                </a:solidFill>
                <a:ea typeface="ＭＳ Ｐゴシック" pitchFamily="16" charset="-128"/>
              </a:rPr>
              <a:t>[{</a:t>
            </a:r>
            <a:r>
              <a:rPr lang="en-US" sz="1600" b="1" dirty="0" err="1">
                <a:solidFill>
                  <a:srgbClr val="C00000"/>
                </a:solidFill>
                <a:ea typeface="ＭＳ Ｐゴシック" pitchFamily="16" charset="-128"/>
              </a:rPr>
              <a:t>Zeo</a:t>
            </a:r>
            <a:r>
              <a:rPr lang="en-US" sz="1600" b="1" dirty="0">
                <a:solidFill>
                  <a:srgbClr val="C00000"/>
                </a:solidFill>
                <a:ea typeface="ＭＳ Ｐゴシック" pitchFamily="16" charset="-128"/>
              </a:rPr>
              <a:t>}H]</a:t>
            </a:r>
            <a:r>
              <a:rPr lang="en-US" sz="1600" b="1" noProof="1">
                <a:solidFill>
                  <a:srgbClr val="C00000"/>
                </a:solidFill>
                <a:ea typeface="ＭＳ Ｐゴシック" pitchFamily="16" charset="-128"/>
              </a:rPr>
              <a:t> </a:t>
            </a:r>
            <a:r>
              <a:rPr lang="en-US" sz="1600" b="1" noProof="1">
                <a:ea typeface="ＭＳ Ｐゴシック" pitchFamily="16" charset="-128"/>
              </a:rPr>
              <a:t>”</a:t>
            </a:r>
          </a:p>
          <a:p>
            <a:r>
              <a:rPr lang="en-US" sz="1600" b="1" dirty="0">
                <a:solidFill>
                  <a:srgbClr val="000099"/>
                </a:solidFill>
                <a:ea typeface="ＭＳ Ｐゴシック" pitchFamily="16" charset="-128"/>
              </a:rPr>
              <a:t>input reactant</a:t>
            </a:r>
            <a:r>
              <a:rPr lang="en-US" sz="1600" b="1" dirty="0">
                <a:ea typeface="ＭＳ Ｐゴシック" pitchFamily="16" charset="-128"/>
              </a:rPr>
              <a:t> “</a:t>
            </a:r>
            <a:r>
              <a:rPr lang="en-US" sz="1600" b="1" noProof="1">
                <a:solidFill>
                  <a:srgbClr val="C00000"/>
                </a:solidFill>
                <a:ea typeface="ＭＳ Ｐゴシック" pitchFamily="16" charset="-128"/>
              </a:rPr>
              <a:t>N#N</a:t>
            </a:r>
            <a:r>
              <a:rPr lang="en-US" sz="1600" b="1" noProof="1">
                <a:ea typeface="ＭＳ Ｐゴシック" pitchFamily="16" charset="-128"/>
              </a:rPr>
              <a:t>”</a:t>
            </a:r>
            <a:endParaRPr lang="en-US" sz="1600" b="1" dirty="0">
              <a:solidFill>
                <a:srgbClr val="000099"/>
              </a:solidFill>
              <a:ea typeface="ＭＳ Ｐゴシック" pitchFamily="16" charset="-128"/>
            </a:endParaRPr>
          </a:p>
          <a:p>
            <a:endParaRPr lang="en-US" sz="1600" b="1" dirty="0">
              <a:solidFill>
                <a:srgbClr val="000099"/>
              </a:solidFill>
              <a:ea typeface="ＭＳ Ｐゴシック" pitchFamily="16" charset="-128"/>
            </a:endParaRPr>
          </a:p>
          <a:p>
            <a:r>
              <a:rPr lang="en-US" sz="1600" b="1" dirty="0">
                <a:solidFill>
                  <a:srgbClr val="000099"/>
                </a:solidFill>
                <a:ea typeface="ＭＳ Ｐゴシック" pitchFamily="16" charset="-128"/>
              </a:rPr>
              <a:t>rule</a:t>
            </a:r>
            <a:r>
              <a:rPr lang="en-US" sz="1600" b="1" dirty="0">
                <a:solidFill>
                  <a:srgbClr val="0066FF"/>
                </a:solidFill>
                <a:ea typeface="ＭＳ Ｐゴシック" pitchFamily="16" charset="-128"/>
              </a:rPr>
              <a:t> </a:t>
            </a:r>
            <a:r>
              <a:rPr lang="en-US" sz="1600" b="1" dirty="0">
                <a:ea typeface="ＭＳ Ｐゴシック" pitchFamily="16" charset="-128"/>
              </a:rPr>
              <a:t>OlefinAdsorption{</a:t>
            </a:r>
          </a:p>
          <a:p>
            <a:r>
              <a:rPr lang="en-US" sz="1600" b="1" dirty="0" err="1">
                <a:solidFill>
                  <a:srgbClr val="000099"/>
                </a:solidFill>
                <a:ea typeface="ＭＳ Ｐゴシック" pitchFamily="16" charset="-128"/>
              </a:rPr>
              <a:t>gasPhase</a:t>
            </a:r>
            <a:r>
              <a:rPr lang="en-US" sz="1600" b="1" dirty="0">
                <a:solidFill>
                  <a:srgbClr val="0066FF"/>
                </a:solidFill>
                <a:ea typeface="ＭＳ Ｐゴシック" pitchFamily="16" charset="-128"/>
              </a:rPr>
              <a:t> </a:t>
            </a:r>
            <a:r>
              <a:rPr lang="en-US" sz="1600" b="1" dirty="0">
                <a:solidFill>
                  <a:srgbClr val="000099"/>
                </a:solidFill>
                <a:ea typeface="ＭＳ Ｐゴシック" pitchFamily="16" charset="-128"/>
              </a:rPr>
              <a:t>reactant</a:t>
            </a:r>
            <a:r>
              <a:rPr lang="en-US" sz="1600" b="1" dirty="0">
                <a:ea typeface="ＭＳ Ｐゴシック" pitchFamily="16" charset="-128"/>
              </a:rPr>
              <a:t> r1{</a:t>
            </a:r>
          </a:p>
          <a:p>
            <a:r>
              <a:rPr lang="en-US" sz="1600" b="1" dirty="0">
                <a:ea typeface="ＭＳ Ｐゴシック" pitchFamily="16" charset="-128"/>
              </a:rPr>
              <a:t>    </a:t>
            </a:r>
            <a:r>
              <a:rPr lang="en-US" sz="1200" b="1" dirty="0">
                <a:ea typeface="ＭＳ Ｐゴシック" pitchFamily="16" charset="-128"/>
              </a:rPr>
              <a:t>C labeled c1 </a:t>
            </a:r>
          </a:p>
          <a:p>
            <a:r>
              <a:rPr lang="en-US" sz="1200" b="1" dirty="0">
                <a:ea typeface="ＭＳ Ｐゴシック" pitchFamily="16" charset="-128"/>
              </a:rPr>
              <a:t>     C labeled c2 double bond to c1</a:t>
            </a:r>
            <a:r>
              <a:rPr lang="en-US" sz="1600" b="1" dirty="0">
                <a:ea typeface="ＭＳ Ｐゴシック" pitchFamily="16" charset="-128"/>
              </a:rPr>
              <a:t>}</a:t>
            </a:r>
          </a:p>
          <a:p>
            <a:r>
              <a:rPr lang="en-US" sz="1600" b="1" dirty="0">
                <a:solidFill>
                  <a:srgbClr val="000099"/>
                </a:solidFill>
                <a:ea typeface="ＭＳ Ｐゴシック" pitchFamily="16" charset="-128"/>
              </a:rPr>
              <a:t>reactant</a:t>
            </a:r>
            <a:r>
              <a:rPr lang="en-US" sz="1600" b="1" dirty="0">
                <a:ea typeface="ＭＳ Ｐゴシック" pitchFamily="16" charset="-128"/>
              </a:rPr>
              <a:t> r2{</a:t>
            </a:r>
          </a:p>
          <a:p>
            <a:r>
              <a:rPr lang="en-US" sz="1600" b="1" dirty="0">
                <a:ea typeface="ＭＳ Ｐゴシック" pitchFamily="16" charset="-128"/>
              </a:rPr>
              <a:t>    </a:t>
            </a:r>
            <a:r>
              <a:rPr lang="en-US" sz="1200" b="1" dirty="0" err="1">
                <a:ea typeface="ＭＳ Ｐゴシック" pitchFamily="16" charset="-128"/>
              </a:rPr>
              <a:t>Zeo</a:t>
            </a:r>
            <a:r>
              <a:rPr lang="en-US" sz="1200" b="1" dirty="0">
                <a:ea typeface="ＭＳ Ｐゴシック" pitchFamily="16" charset="-128"/>
              </a:rPr>
              <a:t> labeled z1 {! connected to &gt;=1 C</a:t>
            </a:r>
          </a:p>
          <a:p>
            <a:r>
              <a:rPr lang="en-US" sz="1200" b="1" dirty="0">
                <a:ea typeface="ＭＳ Ｐゴシック" pitchFamily="16" charset="-128"/>
              </a:rPr>
              <a:t>     with any bond}</a:t>
            </a:r>
          </a:p>
          <a:p>
            <a:r>
              <a:rPr lang="en-US" sz="1200" b="1" dirty="0">
                <a:ea typeface="ＭＳ Ｐゴシック" pitchFamily="16" charset="-128"/>
              </a:rPr>
              <a:t>      H labeled h1 single bond to z1</a:t>
            </a:r>
            <a:r>
              <a:rPr lang="en-US" sz="1600" b="1" dirty="0">
                <a:ea typeface="ＭＳ Ｐゴシック" pitchFamily="16" charset="-128"/>
              </a:rPr>
              <a:t>} </a:t>
            </a:r>
          </a:p>
          <a:p>
            <a:endParaRPr lang="en-US" sz="1600" b="1" dirty="0">
              <a:solidFill>
                <a:srgbClr val="000099"/>
              </a:solidFill>
              <a:ea typeface="ＭＳ Ｐゴシック" pitchFamily="16" charset="-128"/>
            </a:endParaRPr>
          </a:p>
          <a:p>
            <a:r>
              <a:rPr lang="en-US" sz="1600" b="1" dirty="0">
                <a:solidFill>
                  <a:srgbClr val="000099"/>
                </a:solidFill>
                <a:ea typeface="ＭＳ Ｐゴシック" pitchFamily="16" charset="-128"/>
              </a:rPr>
              <a:t>constraints</a:t>
            </a:r>
            <a:r>
              <a:rPr lang="en-US" sz="1600" b="1" dirty="0">
                <a:ea typeface="ＭＳ Ｐゴシック" pitchFamily="16" charset="-128"/>
              </a:rPr>
              <a:t>{! r1 is cyclic</a:t>
            </a:r>
            <a:r>
              <a:rPr lang="en-US" sz="1600" b="1" dirty="0"/>
              <a:t>}</a:t>
            </a:r>
            <a:r>
              <a:rPr lang="en-US" dirty="0"/>
              <a:t> </a:t>
            </a:r>
          </a:p>
          <a:p>
            <a:endParaRPr lang="en-US" sz="1600" b="1" dirty="0">
              <a:ea typeface="ＭＳ Ｐゴシック" pitchFamily="16" charset="-128"/>
            </a:endParaRPr>
          </a:p>
          <a:p>
            <a:r>
              <a:rPr lang="en-US" sz="1600" b="1" dirty="0">
                <a:solidFill>
                  <a:srgbClr val="000099"/>
                </a:solidFill>
                <a:ea typeface="ＭＳ Ｐゴシック" pitchFamily="16" charset="-128"/>
              </a:rPr>
              <a:t>form</a:t>
            </a:r>
            <a:r>
              <a:rPr lang="en-US" sz="1600" b="1" dirty="0">
                <a:solidFill>
                  <a:srgbClr val="0066FF"/>
                </a:solidFill>
                <a:ea typeface="ＭＳ Ｐゴシック" pitchFamily="16" charset="-128"/>
              </a:rPr>
              <a:t> </a:t>
            </a:r>
            <a:r>
              <a:rPr lang="en-US" sz="1600" b="1" dirty="0">
                <a:solidFill>
                  <a:srgbClr val="000099"/>
                </a:solidFill>
                <a:ea typeface="ＭＳ Ｐゴシック" pitchFamily="16" charset="-128"/>
              </a:rPr>
              <a:t>bond</a:t>
            </a:r>
            <a:r>
              <a:rPr lang="en-US" sz="1600" b="1" dirty="0">
                <a:ea typeface="ＭＳ Ｐゴシック" pitchFamily="16" charset="-128"/>
              </a:rPr>
              <a:t> (c1,z1)</a:t>
            </a:r>
          </a:p>
          <a:p>
            <a:r>
              <a:rPr lang="en-US" sz="1600" b="1" dirty="0">
                <a:solidFill>
                  <a:srgbClr val="000099"/>
                </a:solidFill>
                <a:ea typeface="ＭＳ Ｐゴシック" pitchFamily="16" charset="-128"/>
              </a:rPr>
              <a:t>decrease</a:t>
            </a:r>
            <a:r>
              <a:rPr lang="en-US" sz="1600" b="1" dirty="0">
                <a:ea typeface="ＭＳ Ｐゴシック" pitchFamily="16" charset="-128"/>
              </a:rPr>
              <a:t> </a:t>
            </a:r>
            <a:r>
              <a:rPr lang="en-US" sz="1600" b="1" dirty="0">
                <a:solidFill>
                  <a:srgbClr val="000099"/>
                </a:solidFill>
                <a:ea typeface="ＭＳ Ｐゴシック" pitchFamily="16" charset="-128"/>
              </a:rPr>
              <a:t>bond</a:t>
            </a:r>
            <a:r>
              <a:rPr lang="en-US" sz="1600" b="1" dirty="0">
                <a:ea typeface="ＭＳ Ｐゴシック" pitchFamily="16" charset="-128"/>
              </a:rPr>
              <a:t> </a:t>
            </a:r>
            <a:r>
              <a:rPr lang="en-US" sz="1600" b="1" dirty="0">
                <a:solidFill>
                  <a:srgbClr val="000099"/>
                </a:solidFill>
                <a:ea typeface="ＭＳ Ｐゴシック" pitchFamily="16" charset="-128"/>
              </a:rPr>
              <a:t>order</a:t>
            </a:r>
            <a:r>
              <a:rPr lang="en-US" sz="1600" b="1" dirty="0">
                <a:ea typeface="ＭＳ Ｐゴシック" pitchFamily="16" charset="-128"/>
              </a:rPr>
              <a:t> (c1,c2)</a:t>
            </a:r>
          </a:p>
          <a:p>
            <a:r>
              <a:rPr lang="en-US" sz="1600" b="1" dirty="0">
                <a:solidFill>
                  <a:srgbClr val="000099"/>
                </a:solidFill>
                <a:ea typeface="ＭＳ Ｐゴシック" pitchFamily="16" charset="-128"/>
              </a:rPr>
              <a:t>form</a:t>
            </a:r>
            <a:r>
              <a:rPr lang="en-US" sz="1600" b="1" dirty="0">
                <a:solidFill>
                  <a:srgbClr val="0066FF"/>
                </a:solidFill>
                <a:ea typeface="ＭＳ Ｐゴシック" pitchFamily="16" charset="-128"/>
              </a:rPr>
              <a:t> </a:t>
            </a:r>
            <a:r>
              <a:rPr lang="en-US" sz="1600" b="1" dirty="0">
                <a:solidFill>
                  <a:srgbClr val="000099"/>
                </a:solidFill>
                <a:ea typeface="ＭＳ Ｐゴシック" pitchFamily="16" charset="-128"/>
              </a:rPr>
              <a:t>bond</a:t>
            </a:r>
            <a:r>
              <a:rPr lang="en-US" sz="1600" b="1" dirty="0">
                <a:solidFill>
                  <a:srgbClr val="0066FF"/>
                </a:solidFill>
                <a:ea typeface="ＭＳ Ｐゴシック" pitchFamily="16" charset="-128"/>
              </a:rPr>
              <a:t> </a:t>
            </a:r>
            <a:r>
              <a:rPr lang="en-US" sz="1600" b="1" dirty="0">
                <a:ea typeface="ＭＳ Ｐゴシック" pitchFamily="16" charset="-128"/>
              </a:rPr>
              <a:t>(c2,h1) </a:t>
            </a:r>
          </a:p>
          <a:p>
            <a:r>
              <a:rPr lang="en-US" sz="1600" b="1" dirty="0">
                <a:solidFill>
                  <a:srgbClr val="000099"/>
                </a:solidFill>
                <a:ea typeface="ＭＳ Ｐゴシック" pitchFamily="16" charset="-128"/>
              </a:rPr>
              <a:t>break</a:t>
            </a:r>
            <a:r>
              <a:rPr lang="en-US" sz="1600" b="1" dirty="0">
                <a:ea typeface="ＭＳ Ｐゴシック" pitchFamily="16" charset="-128"/>
              </a:rPr>
              <a:t> </a:t>
            </a:r>
            <a:r>
              <a:rPr lang="en-US" sz="1600" b="1" dirty="0">
                <a:solidFill>
                  <a:srgbClr val="000099"/>
                </a:solidFill>
                <a:ea typeface="ＭＳ Ｐゴシック" pitchFamily="16" charset="-128"/>
              </a:rPr>
              <a:t>bond</a:t>
            </a:r>
            <a:r>
              <a:rPr lang="en-US" sz="1600" b="1" dirty="0">
                <a:ea typeface="ＭＳ Ｐゴシック" pitchFamily="16" charset="-128"/>
              </a:rPr>
              <a:t> (z1,h1) }</a:t>
            </a:r>
          </a:p>
        </p:txBody>
      </p:sp>
      <p:sp>
        <p:nvSpPr>
          <p:cNvPr id="7" name="Title 3"/>
          <p:cNvSpPr txBox="1">
            <a:spLocks/>
          </p:cNvSpPr>
          <p:nvPr/>
        </p:nvSpPr>
        <p:spPr>
          <a:xfrm>
            <a:off x="1981200" y="609600"/>
            <a:ext cx="8229600" cy="685800"/>
          </a:xfrm>
          <a:prstGeom prst="rect">
            <a:avLst/>
          </a:prstGeom>
        </p:spPr>
        <p:txBody>
          <a:bodyPr>
            <a:normAutofit fontScale="97500"/>
          </a:bodyPr>
          <a:lstStyle>
            <a:lvl1pPr algn="ctr" defTabSz="685800" rtl="0" eaLnBrk="1" latinLnBrk="0" hangingPunct="1">
              <a:spcBef>
                <a:spcPct val="0"/>
              </a:spcBef>
              <a:buNone/>
              <a:defRPr lang="en-US" sz="3000" b="1" kern="1200" dirty="0">
                <a:solidFill>
                  <a:schemeClr val="tx1"/>
                </a:solidFill>
                <a:latin typeface="+mj-lt"/>
                <a:ea typeface="+mj-ea"/>
                <a:cs typeface="+mj-cs"/>
              </a:defRPr>
            </a:lvl1pPr>
          </a:lstStyle>
          <a:p>
            <a:r>
              <a:rPr lang="en-US" sz="2700" dirty="0"/>
              <a:t>RING language: rule inputs</a:t>
            </a:r>
            <a:endParaRPr lang="en-US" dirty="0"/>
          </a:p>
        </p:txBody>
      </p:sp>
      <p:sp>
        <p:nvSpPr>
          <p:cNvPr id="6" name="Rectangle 5"/>
          <p:cNvSpPr>
            <a:spLocks noChangeArrowheads="1"/>
          </p:cNvSpPr>
          <p:nvPr/>
        </p:nvSpPr>
        <p:spPr bwMode="auto">
          <a:xfrm>
            <a:off x="1676400" y="1666979"/>
            <a:ext cx="3124200" cy="792059"/>
          </a:xfrm>
          <a:prstGeom prst="rect">
            <a:avLst/>
          </a:prstGeom>
          <a:noFill/>
          <a:ln w="19050">
            <a:solidFill>
              <a:schemeClr val="tx1"/>
            </a:solidFill>
            <a:prstDash val="dash"/>
          </a:ln>
          <a:effectLst/>
        </p:spPr>
        <p:txBody>
          <a:bodyPr wrap="none" anchor="ctr"/>
          <a:lstStyle/>
          <a:p>
            <a:endParaRPr lang="en-US"/>
          </a:p>
        </p:txBody>
      </p:sp>
      <p:sp>
        <p:nvSpPr>
          <p:cNvPr id="8" name="Text Box 33"/>
          <p:cNvSpPr txBox="1">
            <a:spLocks noChangeArrowheads="1"/>
          </p:cNvSpPr>
          <p:nvPr/>
        </p:nvSpPr>
        <p:spPr bwMode="auto">
          <a:xfrm>
            <a:off x="4800600" y="1920084"/>
            <a:ext cx="99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solidFill>
                  <a:srgbClr val="C00000"/>
                </a:solidFill>
              </a:rPr>
              <a:t>REACTANTS</a:t>
            </a:r>
          </a:p>
        </p:txBody>
      </p:sp>
      <p:sp>
        <p:nvSpPr>
          <p:cNvPr id="9" name="Rectangle 8"/>
          <p:cNvSpPr>
            <a:spLocks noChangeArrowheads="1"/>
          </p:cNvSpPr>
          <p:nvPr/>
        </p:nvSpPr>
        <p:spPr bwMode="auto">
          <a:xfrm>
            <a:off x="1676400" y="2641600"/>
            <a:ext cx="3124200" cy="1965960"/>
          </a:xfrm>
          <a:prstGeom prst="rect">
            <a:avLst/>
          </a:prstGeom>
          <a:noFill/>
          <a:ln w="19050">
            <a:solidFill>
              <a:schemeClr val="tx1"/>
            </a:solidFill>
            <a:prstDash val="dash"/>
          </a:ln>
          <a:effectLst/>
        </p:spPr>
        <p:txBody>
          <a:bodyPr wrap="none" anchor="ctr"/>
          <a:lstStyle/>
          <a:p>
            <a:endParaRPr lang="en-US"/>
          </a:p>
        </p:txBody>
      </p:sp>
      <p:sp>
        <p:nvSpPr>
          <p:cNvPr id="10" name="Text Box 34"/>
          <p:cNvSpPr txBox="1">
            <a:spLocks noChangeArrowheads="1"/>
          </p:cNvSpPr>
          <p:nvPr/>
        </p:nvSpPr>
        <p:spPr bwMode="auto">
          <a:xfrm>
            <a:off x="4800600" y="339598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solidFill>
                  <a:srgbClr val="C00000"/>
                </a:solidFill>
              </a:rPr>
              <a:t>REACTION </a:t>
            </a:r>
            <a:br>
              <a:rPr lang="en-US" sz="1200" b="1" dirty="0">
                <a:solidFill>
                  <a:srgbClr val="C00000"/>
                </a:solidFill>
              </a:rPr>
            </a:br>
            <a:r>
              <a:rPr lang="en-US" sz="1200" b="1" dirty="0">
                <a:solidFill>
                  <a:srgbClr val="C00000"/>
                </a:solidFill>
              </a:rPr>
              <a:t>CENTER</a:t>
            </a:r>
          </a:p>
        </p:txBody>
      </p:sp>
      <p:graphicFrame>
        <p:nvGraphicFramePr>
          <p:cNvPr id="11" name="Object 10"/>
          <p:cNvGraphicFramePr>
            <a:graphicFrameLocks noChangeAspect="1"/>
          </p:cNvGraphicFramePr>
          <p:nvPr/>
        </p:nvGraphicFramePr>
        <p:xfrm>
          <a:off x="5791200" y="2473767"/>
          <a:ext cx="1752600" cy="1308502"/>
        </p:xfrm>
        <a:graphic>
          <a:graphicData uri="http://schemas.openxmlformats.org/presentationml/2006/ole">
            <mc:AlternateContent xmlns:mc="http://schemas.openxmlformats.org/markup-compatibility/2006">
              <mc:Choice xmlns:v="urn:schemas-microsoft-com:vml" Requires="v">
                <p:oleObj name="CS ChemDraw Drawing" r:id="rId2" imgW="1403604" imgH="1048131" progId="ChemDraw.Document.6.0">
                  <p:embed/>
                </p:oleObj>
              </mc:Choice>
              <mc:Fallback>
                <p:oleObj name="CS ChemDraw Drawing" r:id="rId2" imgW="1403604" imgH="1048131" progId="ChemDraw.Document.6.0">
                  <p:embed/>
                  <p:pic>
                    <p:nvPicPr>
                      <p:cNvPr id="11" name="Object 10"/>
                      <p:cNvPicPr/>
                      <p:nvPr/>
                    </p:nvPicPr>
                    <p:blipFill>
                      <a:blip r:embed="rId3"/>
                      <a:stretch>
                        <a:fillRect/>
                      </a:stretch>
                    </p:blipFill>
                    <p:spPr>
                      <a:xfrm>
                        <a:off x="5791200" y="2473767"/>
                        <a:ext cx="1752600" cy="1308502"/>
                      </a:xfrm>
                      <a:prstGeom prst="rect">
                        <a:avLst/>
                      </a:prstGeom>
                    </p:spPr>
                  </p:pic>
                </p:oleObj>
              </mc:Fallback>
            </mc:AlternateContent>
          </a:graphicData>
        </a:graphic>
      </p:graphicFrame>
      <p:sp>
        <p:nvSpPr>
          <p:cNvPr id="12" name="TextBox 11"/>
          <p:cNvSpPr txBox="1"/>
          <p:nvPr/>
        </p:nvSpPr>
        <p:spPr>
          <a:xfrm>
            <a:off x="6124722" y="3251200"/>
            <a:ext cx="381000" cy="605294"/>
          </a:xfrm>
          <a:prstGeom prst="rect">
            <a:avLst/>
          </a:prstGeom>
          <a:noFill/>
        </p:spPr>
        <p:txBody>
          <a:bodyPr wrap="square" rtlCol="0">
            <a:spAutoFit/>
          </a:bodyPr>
          <a:lstStyle/>
          <a:p>
            <a:r>
              <a:rPr lang="en-US" sz="2000" b="1" dirty="0">
                <a:solidFill>
                  <a:srgbClr val="FF0000"/>
                </a:solidFill>
              </a:rPr>
              <a:t>c</a:t>
            </a:r>
            <a:r>
              <a:rPr lang="en-US" sz="2000" b="1" baseline="-25000" dirty="0">
                <a:solidFill>
                  <a:srgbClr val="FF0000"/>
                </a:solidFill>
              </a:rPr>
              <a:t>1</a:t>
            </a:r>
          </a:p>
        </p:txBody>
      </p:sp>
      <p:sp>
        <p:nvSpPr>
          <p:cNvPr id="13" name="TextBox 12"/>
          <p:cNvSpPr txBox="1"/>
          <p:nvPr/>
        </p:nvSpPr>
        <p:spPr>
          <a:xfrm>
            <a:off x="6858000" y="2727908"/>
            <a:ext cx="381000" cy="605294"/>
          </a:xfrm>
          <a:prstGeom prst="rect">
            <a:avLst/>
          </a:prstGeom>
          <a:noFill/>
        </p:spPr>
        <p:txBody>
          <a:bodyPr wrap="square" rtlCol="0">
            <a:spAutoFit/>
          </a:bodyPr>
          <a:lstStyle/>
          <a:p>
            <a:r>
              <a:rPr lang="en-US" sz="2000" b="1" dirty="0">
                <a:solidFill>
                  <a:srgbClr val="FF0000"/>
                </a:solidFill>
              </a:rPr>
              <a:t>c</a:t>
            </a:r>
            <a:r>
              <a:rPr lang="en-US" sz="2000" b="1" baseline="-25000" dirty="0">
                <a:solidFill>
                  <a:srgbClr val="FF0000"/>
                </a:solidFill>
              </a:rPr>
              <a:t>2</a:t>
            </a:r>
          </a:p>
        </p:txBody>
      </p:sp>
      <p:sp>
        <p:nvSpPr>
          <p:cNvPr id="14" name="TextBox 13"/>
          <p:cNvSpPr txBox="1"/>
          <p:nvPr/>
        </p:nvSpPr>
        <p:spPr>
          <a:xfrm>
            <a:off x="6667500" y="3658844"/>
            <a:ext cx="381000" cy="605294"/>
          </a:xfrm>
          <a:prstGeom prst="rect">
            <a:avLst/>
          </a:prstGeom>
          <a:noFill/>
        </p:spPr>
        <p:txBody>
          <a:bodyPr wrap="square" rtlCol="0">
            <a:spAutoFit/>
          </a:bodyPr>
          <a:lstStyle/>
          <a:p>
            <a:r>
              <a:rPr lang="en-US" sz="2000" b="1" dirty="0">
                <a:solidFill>
                  <a:srgbClr val="FF0000"/>
                </a:solidFill>
              </a:rPr>
              <a:t>z</a:t>
            </a:r>
            <a:r>
              <a:rPr lang="en-US" sz="2000" b="1" baseline="-25000" dirty="0">
                <a:solidFill>
                  <a:srgbClr val="FF0000"/>
                </a:solidFill>
              </a:rPr>
              <a:t>1</a:t>
            </a:r>
          </a:p>
        </p:txBody>
      </p:sp>
      <p:sp>
        <p:nvSpPr>
          <p:cNvPr id="15" name="TextBox 14"/>
          <p:cNvSpPr txBox="1"/>
          <p:nvPr/>
        </p:nvSpPr>
        <p:spPr>
          <a:xfrm>
            <a:off x="7519768" y="3384490"/>
            <a:ext cx="481232" cy="400110"/>
          </a:xfrm>
          <a:prstGeom prst="rect">
            <a:avLst/>
          </a:prstGeom>
          <a:noFill/>
        </p:spPr>
        <p:txBody>
          <a:bodyPr wrap="square" rtlCol="0">
            <a:spAutoFit/>
          </a:bodyPr>
          <a:lstStyle/>
          <a:p>
            <a:r>
              <a:rPr lang="en-US" sz="2000" b="1" dirty="0">
                <a:solidFill>
                  <a:srgbClr val="FF0000"/>
                </a:solidFill>
              </a:rPr>
              <a:t>h</a:t>
            </a:r>
            <a:r>
              <a:rPr lang="en-US" sz="2000" b="1" baseline="-25000" dirty="0">
                <a:solidFill>
                  <a:srgbClr val="FF0000"/>
                </a:solidFill>
              </a:rPr>
              <a:t>1</a:t>
            </a:r>
          </a:p>
        </p:txBody>
      </p:sp>
      <p:sp>
        <p:nvSpPr>
          <p:cNvPr id="17" name="Text Box 42"/>
          <p:cNvSpPr txBox="1">
            <a:spLocks noChangeArrowheads="1"/>
          </p:cNvSpPr>
          <p:nvPr/>
        </p:nvSpPr>
        <p:spPr bwMode="auto">
          <a:xfrm>
            <a:off x="6250560" y="4058955"/>
            <a:ext cx="8338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b="1" dirty="0">
                <a:solidFill>
                  <a:srgbClr val="C00000"/>
                </a:solidFill>
              </a:rPr>
              <a:t>Reaction</a:t>
            </a:r>
          </a:p>
          <a:p>
            <a:pPr algn="ctr"/>
            <a:r>
              <a:rPr lang="en-US" sz="1200" b="1" dirty="0">
                <a:solidFill>
                  <a:srgbClr val="C00000"/>
                </a:solidFill>
              </a:rPr>
              <a:t>Center</a:t>
            </a:r>
          </a:p>
        </p:txBody>
      </p:sp>
      <p:sp>
        <p:nvSpPr>
          <p:cNvPr id="18" name="Rectangle 7"/>
          <p:cNvSpPr>
            <a:spLocks noChangeArrowheads="1"/>
          </p:cNvSpPr>
          <p:nvPr/>
        </p:nvSpPr>
        <p:spPr bwMode="auto">
          <a:xfrm>
            <a:off x="1676400" y="4787900"/>
            <a:ext cx="3124200" cy="344228"/>
          </a:xfrm>
          <a:prstGeom prst="rect">
            <a:avLst/>
          </a:prstGeom>
          <a:noFill/>
          <a:ln w="19050">
            <a:solidFill>
              <a:schemeClr val="tx1"/>
            </a:solidFill>
            <a:prstDash val="dash"/>
          </a:ln>
          <a:effectLst/>
        </p:spPr>
        <p:txBody>
          <a:bodyPr wrap="none" anchor="ctr"/>
          <a:lstStyle/>
          <a:p>
            <a:endParaRPr lang="en-US"/>
          </a:p>
        </p:txBody>
      </p:sp>
      <p:sp>
        <p:nvSpPr>
          <p:cNvPr id="19" name="Text Box 35"/>
          <p:cNvSpPr txBox="1">
            <a:spLocks noChangeArrowheads="1"/>
          </p:cNvSpPr>
          <p:nvPr/>
        </p:nvSpPr>
        <p:spPr bwMode="auto">
          <a:xfrm>
            <a:off x="4800600" y="4818064"/>
            <a:ext cx="1371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dirty="0">
                <a:solidFill>
                  <a:srgbClr val="C00000"/>
                </a:solidFill>
              </a:rPr>
              <a:t>CONSTRAINTS</a:t>
            </a:r>
          </a:p>
        </p:txBody>
      </p:sp>
      <p:sp>
        <p:nvSpPr>
          <p:cNvPr id="20" name="Rectangle 6"/>
          <p:cNvSpPr>
            <a:spLocks noChangeArrowheads="1"/>
          </p:cNvSpPr>
          <p:nvPr/>
        </p:nvSpPr>
        <p:spPr bwMode="auto">
          <a:xfrm>
            <a:off x="1676400" y="5299769"/>
            <a:ext cx="3124200" cy="1088332"/>
          </a:xfrm>
          <a:prstGeom prst="rect">
            <a:avLst/>
          </a:prstGeom>
          <a:noFill/>
          <a:ln w="19050">
            <a:solidFill>
              <a:schemeClr val="tx1"/>
            </a:solidFill>
            <a:prstDash val="dash"/>
          </a:ln>
          <a:effectLst/>
        </p:spPr>
        <p:txBody>
          <a:bodyPr wrap="none" anchor="ctr"/>
          <a:lstStyle/>
          <a:p>
            <a:endParaRPr lang="en-US"/>
          </a:p>
        </p:txBody>
      </p:sp>
      <p:sp>
        <p:nvSpPr>
          <p:cNvPr id="21" name="Text Box 36"/>
          <p:cNvSpPr txBox="1">
            <a:spLocks noChangeArrowheads="1"/>
          </p:cNvSpPr>
          <p:nvPr/>
        </p:nvSpPr>
        <p:spPr bwMode="auto">
          <a:xfrm>
            <a:off x="4800600" y="5682145"/>
            <a:ext cx="1828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dirty="0">
                <a:solidFill>
                  <a:srgbClr val="C00000"/>
                </a:solidFill>
              </a:rPr>
              <a:t>TRANSFORMATIONS</a:t>
            </a:r>
          </a:p>
        </p:txBody>
      </p:sp>
      <p:graphicFrame>
        <p:nvGraphicFramePr>
          <p:cNvPr id="22" name="Object 21"/>
          <p:cNvGraphicFramePr>
            <a:graphicFrameLocks noChangeAspect="1"/>
          </p:cNvGraphicFramePr>
          <p:nvPr/>
        </p:nvGraphicFramePr>
        <p:xfrm>
          <a:off x="9030287" y="2466833"/>
          <a:ext cx="1451825" cy="1307592"/>
        </p:xfrm>
        <a:graphic>
          <a:graphicData uri="http://schemas.openxmlformats.org/presentationml/2006/ole">
            <mc:AlternateContent xmlns:mc="http://schemas.openxmlformats.org/markup-compatibility/2006">
              <mc:Choice xmlns:v="urn:schemas-microsoft-com:vml" Requires="v">
                <p:oleObj name="CS ChemDraw Drawing" r:id="rId4" imgW="1214438" imgH="1093851" progId="ChemDraw.Document.6.0">
                  <p:embed/>
                </p:oleObj>
              </mc:Choice>
              <mc:Fallback>
                <p:oleObj name="CS ChemDraw Drawing" r:id="rId4" imgW="1214438" imgH="1093851" progId="ChemDraw.Document.6.0">
                  <p:embed/>
                  <p:pic>
                    <p:nvPicPr>
                      <p:cNvPr id="22" name="Object 21"/>
                      <p:cNvPicPr/>
                      <p:nvPr/>
                    </p:nvPicPr>
                    <p:blipFill>
                      <a:blip r:embed="rId5"/>
                      <a:stretch>
                        <a:fillRect/>
                      </a:stretch>
                    </p:blipFill>
                    <p:spPr>
                      <a:xfrm>
                        <a:off x="9030287" y="2466833"/>
                        <a:ext cx="1451825" cy="1307592"/>
                      </a:xfrm>
                      <a:prstGeom prst="rect">
                        <a:avLst/>
                      </a:prstGeom>
                    </p:spPr>
                  </p:pic>
                </p:oleObj>
              </mc:Fallback>
            </mc:AlternateContent>
          </a:graphicData>
        </a:graphic>
      </p:graphicFrame>
      <p:sp>
        <p:nvSpPr>
          <p:cNvPr id="23" name="Text Box 45"/>
          <p:cNvSpPr txBox="1">
            <a:spLocks noChangeArrowheads="1"/>
          </p:cNvSpPr>
          <p:nvPr/>
        </p:nvSpPr>
        <p:spPr bwMode="auto">
          <a:xfrm>
            <a:off x="7674663" y="2843630"/>
            <a:ext cx="13896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dirty="0">
                <a:solidFill>
                  <a:srgbClr val="C00000"/>
                </a:solidFill>
              </a:rPr>
              <a:t>Transformations</a:t>
            </a:r>
          </a:p>
        </p:txBody>
      </p:sp>
      <p:graphicFrame>
        <p:nvGraphicFramePr>
          <p:cNvPr id="24" name="Object 23"/>
          <p:cNvGraphicFramePr>
            <a:graphicFrameLocks noChangeAspect="1"/>
          </p:cNvGraphicFramePr>
          <p:nvPr/>
        </p:nvGraphicFramePr>
        <p:xfrm>
          <a:off x="7877323" y="3069250"/>
          <a:ext cx="938163" cy="192087"/>
        </p:xfrm>
        <a:graphic>
          <a:graphicData uri="http://schemas.openxmlformats.org/presentationml/2006/ole">
            <mc:AlternateContent xmlns:mc="http://schemas.openxmlformats.org/markup-compatibility/2006">
              <mc:Choice xmlns:v="urn:schemas-microsoft-com:vml" Requires="v">
                <p:oleObj name="CS ChemDraw Drawing" r:id="rId6" imgW="1170432" imgH="191452" progId="ChemDraw.Document.6.0">
                  <p:embed/>
                </p:oleObj>
              </mc:Choice>
              <mc:Fallback>
                <p:oleObj name="CS ChemDraw Drawing" r:id="rId6" imgW="1170432" imgH="191452" progId="ChemDraw.Document.6.0">
                  <p:embed/>
                  <p:pic>
                    <p:nvPicPr>
                      <p:cNvPr id="24" name="Object 23"/>
                      <p:cNvPicPr/>
                      <p:nvPr/>
                    </p:nvPicPr>
                    <p:blipFill>
                      <a:blip r:embed="rId7"/>
                      <a:stretch>
                        <a:fillRect/>
                      </a:stretch>
                    </p:blipFill>
                    <p:spPr>
                      <a:xfrm>
                        <a:off x="7877323" y="3069250"/>
                        <a:ext cx="938163" cy="192087"/>
                      </a:xfrm>
                      <a:prstGeom prst="rect">
                        <a:avLst/>
                      </a:prstGeom>
                    </p:spPr>
                  </p:pic>
                </p:oleObj>
              </mc:Fallback>
            </mc:AlternateContent>
          </a:graphicData>
        </a:graphic>
      </p:graphicFrame>
      <p:sp>
        <p:nvSpPr>
          <p:cNvPr id="25" name="Text Box 43"/>
          <p:cNvSpPr txBox="1">
            <a:spLocks noChangeArrowheads="1"/>
          </p:cNvSpPr>
          <p:nvPr/>
        </p:nvSpPr>
        <p:spPr bwMode="auto">
          <a:xfrm>
            <a:off x="9170943" y="4071654"/>
            <a:ext cx="1170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b="1" dirty="0">
                <a:solidFill>
                  <a:srgbClr val="C00000"/>
                </a:solidFill>
              </a:rPr>
              <a:t>Final </a:t>
            </a:r>
          </a:p>
          <a:p>
            <a:pPr algn="ctr"/>
            <a:r>
              <a:rPr lang="en-US" sz="1200" b="1" dirty="0">
                <a:solidFill>
                  <a:srgbClr val="C00000"/>
                </a:solidFill>
              </a:rPr>
              <a:t>configuration</a:t>
            </a:r>
          </a:p>
        </p:txBody>
      </p:sp>
    </p:spTree>
    <p:extLst>
      <p:ext uri="{BB962C8B-B14F-4D97-AF65-F5344CB8AC3E}">
        <p14:creationId xmlns:p14="http://schemas.microsoft.com/office/powerpoint/2010/main" val="335615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EC77-8906-BE09-1968-B7AC2B4FF318}"/>
              </a:ext>
            </a:extLst>
          </p:cNvPr>
          <p:cNvSpPr>
            <a:spLocks noGrp="1"/>
          </p:cNvSpPr>
          <p:nvPr>
            <p:ph type="title"/>
          </p:nvPr>
        </p:nvSpPr>
        <p:spPr/>
        <p:txBody>
          <a:bodyPr/>
          <a:lstStyle/>
          <a:p>
            <a:r>
              <a:rPr lang="en-US" dirty="0"/>
              <a:t>RING Ruleset: Typical hydrocarbon</a:t>
            </a:r>
          </a:p>
        </p:txBody>
      </p:sp>
      <p:sp>
        <p:nvSpPr>
          <p:cNvPr id="6" name="TextBox 5">
            <a:extLst>
              <a:ext uri="{FF2B5EF4-FFF2-40B4-BE49-F238E27FC236}">
                <a16:creationId xmlns:a16="http://schemas.microsoft.com/office/drawing/2014/main" id="{CB206A7D-7EF1-2799-BBB1-27444A242795}"/>
              </a:ext>
            </a:extLst>
          </p:cNvPr>
          <p:cNvSpPr txBox="1"/>
          <p:nvPr/>
        </p:nvSpPr>
        <p:spPr>
          <a:xfrm>
            <a:off x="5781453" y="1353256"/>
            <a:ext cx="4340742" cy="5324535"/>
          </a:xfrm>
          <a:prstGeom prst="rect">
            <a:avLst/>
          </a:prstGeom>
          <a:noFill/>
        </p:spPr>
        <p:txBody>
          <a:bodyPr wrap="square">
            <a:spAutoFit/>
          </a:bodyPr>
          <a:lstStyle/>
          <a:p>
            <a:r>
              <a:rPr lang="en-US" sz="1000" dirty="0"/>
              <a:t>rule </a:t>
            </a:r>
            <a:r>
              <a:rPr lang="en-US" sz="1000" dirty="0" err="1"/>
              <a:t>CCScission</a:t>
            </a:r>
            <a:r>
              <a:rPr lang="en-US" sz="1000" dirty="0"/>
              <a:t>{</a:t>
            </a:r>
          </a:p>
          <a:p>
            <a:r>
              <a:rPr lang="en-US" sz="1000" dirty="0"/>
              <a:t>	reactant r1{</a:t>
            </a:r>
          </a:p>
          <a:p>
            <a:r>
              <a:rPr lang="en-US" sz="1000" dirty="0"/>
              <a:t>	C labeled c1</a:t>
            </a:r>
          </a:p>
          <a:p>
            <a:r>
              <a:rPr lang="en-US" sz="1000" dirty="0"/>
              <a:t>	C labeled c2 single bond to c1}</a:t>
            </a:r>
          </a:p>
          <a:p>
            <a:r>
              <a:rPr lang="en-US" sz="1000" dirty="0"/>
              <a:t>	reactant r2{</a:t>
            </a:r>
          </a:p>
          <a:p>
            <a:r>
              <a:rPr lang="en-US" sz="1000" dirty="0"/>
              <a:t>	Pt labeled m1{!connected to &gt;0 $ with any bond}}</a:t>
            </a:r>
          </a:p>
          <a:p>
            <a:r>
              <a:rPr lang="en-US" sz="1000" dirty="0"/>
              <a:t>	reactant r3 duplicates r2 (m1=&gt;m2)</a:t>
            </a:r>
          </a:p>
          <a:p>
            <a:r>
              <a:rPr lang="en-US" sz="1000" dirty="0"/>
              <a:t>	break single bond(c1, c2)</a:t>
            </a:r>
          </a:p>
          <a:p>
            <a:r>
              <a:rPr lang="en-US" sz="1000" dirty="0"/>
              <a:t>	form single bond(c1, m1)</a:t>
            </a:r>
          </a:p>
          <a:p>
            <a:r>
              <a:rPr lang="en-US" sz="1000" dirty="0"/>
              <a:t>	form single bond(c2, m2)}</a:t>
            </a:r>
          </a:p>
          <a:p>
            <a:endParaRPr lang="en-US" sz="1000" dirty="0"/>
          </a:p>
          <a:p>
            <a:r>
              <a:rPr lang="en-US" sz="1000" dirty="0"/>
              <a:t>rule </a:t>
            </a:r>
            <a:r>
              <a:rPr lang="en-US" sz="1000" dirty="0" err="1"/>
              <a:t>CHScission</a:t>
            </a:r>
            <a:r>
              <a:rPr lang="en-US" sz="1000" dirty="0"/>
              <a:t>{</a:t>
            </a:r>
          </a:p>
          <a:p>
            <a:r>
              <a:rPr lang="en-US" sz="1000" dirty="0"/>
              <a:t>	reactant r1{</a:t>
            </a:r>
          </a:p>
          <a:p>
            <a:r>
              <a:rPr lang="en-US" sz="1000" dirty="0"/>
              <a:t>		C labeled c1</a:t>
            </a:r>
          </a:p>
          <a:p>
            <a:r>
              <a:rPr lang="en-US" sz="1000" dirty="0"/>
              <a:t>		H labeled h1 single bond to c1}</a:t>
            </a:r>
          </a:p>
          <a:p>
            <a:r>
              <a:rPr lang="en-US" sz="1000" dirty="0"/>
              <a:t>	reactant r2{</a:t>
            </a:r>
          </a:p>
          <a:p>
            <a:r>
              <a:rPr lang="en-US" sz="1000" dirty="0"/>
              <a:t>		Pt labeled m1{!connected to &gt;0 $ with any bond}}</a:t>
            </a:r>
          </a:p>
          <a:p>
            <a:r>
              <a:rPr lang="en-US" sz="1000" dirty="0"/>
              <a:t>	reactant r3 duplicates r2 (m1=&gt;m2)</a:t>
            </a:r>
          </a:p>
          <a:p>
            <a:r>
              <a:rPr lang="en-US" sz="1000" dirty="0"/>
              <a:t>	break single bond(c1, h1)</a:t>
            </a:r>
          </a:p>
          <a:p>
            <a:r>
              <a:rPr lang="en-US" sz="1000" dirty="0"/>
              <a:t>	form single bond(c1, m1)</a:t>
            </a:r>
          </a:p>
          <a:p>
            <a:r>
              <a:rPr lang="en-US" sz="1000" dirty="0"/>
              <a:t>	form single bond(h1, m2)</a:t>
            </a:r>
          </a:p>
          <a:p>
            <a:r>
              <a:rPr lang="en-US" sz="1000" dirty="0"/>
              <a:t>	}</a:t>
            </a:r>
          </a:p>
          <a:p>
            <a:endParaRPr lang="en-US" sz="1000" dirty="0"/>
          </a:p>
          <a:p>
            <a:r>
              <a:rPr lang="en-US" sz="1000" dirty="0"/>
              <a:t>rule </a:t>
            </a:r>
            <a:r>
              <a:rPr lang="en-US" sz="1000" dirty="0" err="1"/>
              <a:t>OHScission</a:t>
            </a:r>
            <a:r>
              <a:rPr lang="en-US" sz="1000" dirty="0"/>
              <a:t>{</a:t>
            </a:r>
          </a:p>
          <a:p>
            <a:r>
              <a:rPr lang="en-US" sz="1000" dirty="0"/>
              <a:t>	reactant r1{</a:t>
            </a:r>
          </a:p>
          <a:p>
            <a:r>
              <a:rPr lang="en-US" sz="1000" dirty="0"/>
              <a:t>		O labeled o1</a:t>
            </a:r>
          </a:p>
          <a:p>
            <a:r>
              <a:rPr lang="en-US" sz="1000" dirty="0"/>
              <a:t>		H labeled h1 single bond to o1}</a:t>
            </a:r>
          </a:p>
          <a:p>
            <a:r>
              <a:rPr lang="en-US" sz="1000" dirty="0"/>
              <a:t>	reactant r2{</a:t>
            </a:r>
          </a:p>
          <a:p>
            <a:r>
              <a:rPr lang="en-US" sz="1000" dirty="0"/>
              <a:t>		Pt labeled m1{!connected to &gt;0 $ with any bond}}</a:t>
            </a:r>
          </a:p>
          <a:p>
            <a:r>
              <a:rPr lang="en-US" sz="1000" dirty="0"/>
              <a:t>	reactant r3 duplicates r2 (m1=&gt;m2)</a:t>
            </a:r>
          </a:p>
          <a:p>
            <a:r>
              <a:rPr lang="en-US" sz="1000" dirty="0"/>
              <a:t>	break single bond(o1, h1)</a:t>
            </a:r>
          </a:p>
          <a:p>
            <a:r>
              <a:rPr lang="en-US" sz="1000" dirty="0"/>
              <a:t>	form single bond(o1, m1)</a:t>
            </a:r>
          </a:p>
          <a:p>
            <a:r>
              <a:rPr lang="en-US" sz="1000" dirty="0"/>
              <a:t>	form single bond(h1, m2)</a:t>
            </a:r>
          </a:p>
          <a:p>
            <a:r>
              <a:rPr lang="en-US" sz="1000" dirty="0"/>
              <a:t>	}</a:t>
            </a:r>
          </a:p>
        </p:txBody>
      </p:sp>
      <p:sp>
        <p:nvSpPr>
          <p:cNvPr id="8" name="TextBox 7">
            <a:extLst>
              <a:ext uri="{FF2B5EF4-FFF2-40B4-BE49-F238E27FC236}">
                <a16:creationId xmlns:a16="http://schemas.microsoft.com/office/drawing/2014/main" id="{9CE61B16-6C1E-33E3-A7E0-33CDC0F49877}"/>
              </a:ext>
            </a:extLst>
          </p:cNvPr>
          <p:cNvSpPr txBox="1"/>
          <p:nvPr/>
        </p:nvSpPr>
        <p:spPr>
          <a:xfrm>
            <a:off x="624662" y="1488437"/>
            <a:ext cx="3297865" cy="3016210"/>
          </a:xfrm>
          <a:prstGeom prst="rect">
            <a:avLst/>
          </a:prstGeom>
          <a:noFill/>
        </p:spPr>
        <p:txBody>
          <a:bodyPr wrap="square">
            <a:spAutoFit/>
          </a:bodyPr>
          <a:lstStyle/>
          <a:p>
            <a:r>
              <a:rPr lang="en-US" sz="1000" dirty="0"/>
              <a:t>input reactant "CCC"</a:t>
            </a:r>
          </a:p>
          <a:p>
            <a:r>
              <a:rPr lang="en-US" sz="1000" dirty="0"/>
              <a:t>input reactant "{Pt}"</a:t>
            </a:r>
          </a:p>
          <a:p>
            <a:r>
              <a:rPr lang="en-US" sz="1000" dirty="0"/>
              <a:t>define composite atom Pt</a:t>
            </a:r>
          </a:p>
          <a:p>
            <a:endParaRPr lang="en-US" sz="1000" dirty="0"/>
          </a:p>
          <a:p>
            <a:r>
              <a:rPr lang="en-US" sz="1000" dirty="0"/>
              <a:t>global constraints on Molecule{</a:t>
            </a:r>
          </a:p>
          <a:p>
            <a:r>
              <a:rPr lang="en-US" sz="1000" dirty="0"/>
              <a:t>	fragment f1{</a:t>
            </a:r>
          </a:p>
          <a:p>
            <a:r>
              <a:rPr lang="en-US" sz="1000" dirty="0"/>
              <a:t>		C labeled c1</a:t>
            </a:r>
          </a:p>
          <a:p>
            <a:r>
              <a:rPr lang="en-US" sz="1000" dirty="0"/>
              <a:t>		C labeled c2 double bond to c1</a:t>
            </a:r>
          </a:p>
          <a:p>
            <a:r>
              <a:rPr lang="en-US" sz="1000" dirty="0"/>
              <a:t>		Pt labeled p1 single bond to c1</a:t>
            </a:r>
          </a:p>
          <a:p>
            <a:r>
              <a:rPr lang="en-US" sz="1000" dirty="0"/>
              <a:t>	}</a:t>
            </a:r>
          </a:p>
          <a:p>
            <a:r>
              <a:rPr lang="en-US" sz="1000" dirty="0"/>
              <a:t>	fragment f2{</a:t>
            </a:r>
          </a:p>
          <a:p>
            <a:r>
              <a:rPr lang="en-US" sz="1000" dirty="0"/>
              <a:t>		C labeled c1</a:t>
            </a:r>
          </a:p>
          <a:p>
            <a:r>
              <a:rPr lang="en-US" sz="1000" dirty="0"/>
              <a:t>		C labeled c2 triple bond to c1</a:t>
            </a:r>
          </a:p>
          <a:p>
            <a:r>
              <a:rPr lang="en-US" sz="1000" dirty="0"/>
              <a:t>		Pt labeled p1 single bond to c1</a:t>
            </a:r>
          </a:p>
          <a:p>
            <a:r>
              <a:rPr lang="en-US" sz="1000" dirty="0"/>
              <a:t>	}</a:t>
            </a:r>
          </a:p>
          <a:p>
            <a:r>
              <a:rPr lang="en-US" sz="1000" dirty="0"/>
              <a:t>	</a:t>
            </a:r>
          </a:p>
          <a:p>
            <a:r>
              <a:rPr lang="en-US" sz="1000" dirty="0"/>
              <a:t>	! Molecule contains &gt;=1 of f1</a:t>
            </a:r>
          </a:p>
          <a:p>
            <a:r>
              <a:rPr lang="en-US" sz="1000" dirty="0"/>
              <a:t>	! Molecule contains &gt;= 1 of f2</a:t>
            </a:r>
          </a:p>
          <a:p>
            <a:r>
              <a:rPr lang="en-US" sz="1000" dirty="0"/>
              <a:t>}</a:t>
            </a:r>
          </a:p>
        </p:txBody>
      </p:sp>
    </p:spTree>
    <p:extLst>
      <p:ext uri="{BB962C8B-B14F-4D97-AF65-F5344CB8AC3E}">
        <p14:creationId xmlns:p14="http://schemas.microsoft.com/office/powerpoint/2010/main" val="165874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8BA8-DFEB-77A2-53A5-688E0CE0B09E}"/>
              </a:ext>
            </a:extLst>
          </p:cNvPr>
          <p:cNvSpPr>
            <a:spLocks noGrp="1"/>
          </p:cNvSpPr>
          <p:nvPr>
            <p:ph type="title"/>
          </p:nvPr>
        </p:nvSpPr>
        <p:spPr/>
        <p:txBody>
          <a:bodyPr/>
          <a:lstStyle/>
          <a:p>
            <a:r>
              <a:rPr lang="en-US" dirty="0"/>
              <a:t>RING Ruleset: Output for CCC</a:t>
            </a:r>
          </a:p>
        </p:txBody>
      </p:sp>
      <p:sp>
        <p:nvSpPr>
          <p:cNvPr id="3" name="Text Placeholder 2">
            <a:extLst>
              <a:ext uri="{FF2B5EF4-FFF2-40B4-BE49-F238E27FC236}">
                <a16:creationId xmlns:a16="http://schemas.microsoft.com/office/drawing/2014/main" id="{DF54CF2C-97D2-AE39-8684-4E7A9138750E}"/>
              </a:ext>
            </a:extLst>
          </p:cNvPr>
          <p:cNvSpPr>
            <a:spLocks noGrp="1"/>
          </p:cNvSpPr>
          <p:nvPr>
            <p:ph type="body" idx="1"/>
          </p:nvPr>
        </p:nvSpPr>
        <p:spPr>
          <a:xfrm>
            <a:off x="838200" y="1825625"/>
            <a:ext cx="5181600" cy="4667250"/>
          </a:xfrm>
        </p:spPr>
        <p:txBody>
          <a:bodyPr/>
          <a:lstStyle/>
          <a:p>
            <a:pPr marL="114300" indent="0">
              <a:buNone/>
            </a:pPr>
            <a:r>
              <a:rPr lang="en-US" dirty="0"/>
              <a:t>Reactions (144)</a:t>
            </a:r>
            <a:br>
              <a:rPr lang="en-US" dirty="0"/>
            </a:br>
            <a:r>
              <a:rPr lang="en-US" sz="1200" dirty="0"/>
              <a:t>C(C)C.[{Pt}].[{Pt}]&gt;&gt;C([{Pt}])C.[{Pt}]C</a:t>
            </a:r>
          </a:p>
          <a:p>
            <a:pPr marL="114300" indent="0">
              <a:buNone/>
            </a:pPr>
            <a:r>
              <a:rPr lang="en-US" sz="1200" dirty="0"/>
              <a:t>C(C)C.[{Pt}].[{Pt}]&gt;&gt;C([{Pt}])(C)C.[{Pt}H]</a:t>
            </a:r>
          </a:p>
          <a:p>
            <a:pPr marL="114300" indent="0">
              <a:buNone/>
            </a:pPr>
            <a:r>
              <a:rPr lang="en-US" sz="1200" dirty="0"/>
              <a:t>C(C)C.[{Pt}].[{Pt}]&gt;&gt;C(C[{Pt}])C.[{Pt}H]</a:t>
            </a:r>
          </a:p>
          <a:p>
            <a:pPr marL="114300" indent="0">
              <a:buNone/>
            </a:pPr>
            <a:r>
              <a:rPr lang="en-US" sz="1200" dirty="0"/>
              <a:t>C([{Pt}])C.[{Pt}].[{Pt}]&gt;&gt;[{Pt}]C[{Pt}].[{Pt}]C</a:t>
            </a:r>
          </a:p>
          <a:p>
            <a:pPr marL="114300" indent="0">
              <a:buNone/>
            </a:pPr>
            <a:r>
              <a:rPr lang="en-US" sz="1200" dirty="0"/>
              <a:t>C([{Pt}])C.[{Pt}].[{Pt}]&gt;&gt;C([{Pt}])([{Pt}])C.[{Pt}H]</a:t>
            </a:r>
          </a:p>
          <a:p>
            <a:pPr marL="114300" indent="0">
              <a:buNone/>
            </a:pPr>
            <a:r>
              <a:rPr lang="en-US" sz="1200" dirty="0"/>
              <a:t>C([{Pt}])C.[{Pt}].[{Pt}]&gt;&gt;C(C[{Pt}])[{Pt}].[{Pt}H]</a:t>
            </a:r>
          </a:p>
          <a:p>
            <a:pPr marL="114300" indent="0">
              <a:buNone/>
            </a:pPr>
            <a:r>
              <a:rPr lang="en-US" sz="1200" dirty="0"/>
              <a:t>[{Pt}]C.[{Pt}].[{Pt}]&gt;&gt;[{Pt}]C[{Pt}].[{Pt}H]</a:t>
            </a:r>
          </a:p>
          <a:p>
            <a:pPr marL="114300" indent="0">
              <a:buNone/>
            </a:pPr>
            <a:r>
              <a:rPr lang="en-US" sz="1200" dirty="0"/>
              <a:t>C([{Pt}])(C)C.[{Pt}].[{Pt}]&gt;&gt;C([{Pt}])([{Pt}])C.[{Pt}]C</a:t>
            </a:r>
          </a:p>
          <a:p>
            <a:pPr marL="114300" indent="0">
              <a:buNone/>
            </a:pPr>
            <a:r>
              <a:rPr lang="en-US" sz="1200" dirty="0"/>
              <a:t>C([{Pt}])(C)C.[{Pt}].[{Pt}]&gt;&gt;C([{Pt}])([{Pt}])(C)C.[{Pt}H]</a:t>
            </a:r>
          </a:p>
          <a:p>
            <a:pPr marL="114300" indent="0">
              <a:buNone/>
            </a:pPr>
            <a:r>
              <a:rPr lang="en-US" sz="1200" dirty="0"/>
              <a:t>C([{Pt}])(C)C.[{Pt}].[{Pt}]&gt;&gt;C(C[{Pt}])([{Pt}])C.[{Pt}H]</a:t>
            </a:r>
          </a:p>
          <a:p>
            <a:pPr marL="114300" indent="0">
              <a:buNone/>
            </a:pPr>
            <a:r>
              <a:rPr lang="en-US" sz="1200" dirty="0"/>
              <a:t>C(C[{Pt}])C.[{Pt}].[{Pt}]&gt;&gt;C([{Pt}])C.[{Pt}]C[{Pt}]</a:t>
            </a:r>
          </a:p>
          <a:p>
            <a:pPr marL="114300" indent="0">
              <a:buNone/>
            </a:pPr>
            <a:r>
              <a:rPr lang="en-US" sz="1200" dirty="0"/>
              <a:t>C(C[{Pt}])C.[{Pt}].[{Pt}]&gt;&gt;C(C[{Pt}])[{Pt}].[{Pt}]C</a:t>
            </a:r>
          </a:p>
          <a:p>
            <a:pPr marL="114300" indent="0">
              <a:buNone/>
            </a:pPr>
            <a:r>
              <a:rPr lang="en-US" sz="1200" dirty="0"/>
              <a:t>C(C[{Pt}])C.[{Pt}].[{Pt}]&gt;&gt;C(C[{Pt}])([{Pt}])C.[{Pt}H]</a:t>
            </a:r>
          </a:p>
          <a:p>
            <a:pPr marL="114300" indent="0">
              <a:buNone/>
            </a:pPr>
            <a:r>
              <a:rPr lang="en-US" sz="1200" dirty="0"/>
              <a:t>Etc.</a:t>
            </a:r>
          </a:p>
        </p:txBody>
      </p:sp>
      <p:sp>
        <p:nvSpPr>
          <p:cNvPr id="4" name="Text Placeholder 3">
            <a:extLst>
              <a:ext uri="{FF2B5EF4-FFF2-40B4-BE49-F238E27FC236}">
                <a16:creationId xmlns:a16="http://schemas.microsoft.com/office/drawing/2014/main" id="{5BD86E94-45B9-C9AF-5746-5DAB94489DFB}"/>
              </a:ext>
            </a:extLst>
          </p:cNvPr>
          <p:cNvSpPr>
            <a:spLocks noGrp="1"/>
          </p:cNvSpPr>
          <p:nvPr>
            <p:ph type="body" idx="2"/>
          </p:nvPr>
        </p:nvSpPr>
        <p:spPr>
          <a:xfrm>
            <a:off x="6172200" y="1825625"/>
            <a:ext cx="2344479" cy="4351338"/>
          </a:xfrm>
        </p:spPr>
        <p:txBody>
          <a:bodyPr/>
          <a:lstStyle/>
          <a:p>
            <a:pPr marL="114300" indent="0">
              <a:buNone/>
            </a:pPr>
            <a:r>
              <a:rPr lang="en-US" dirty="0"/>
              <a:t>Species (55)</a:t>
            </a:r>
          </a:p>
          <a:p>
            <a:pPr marL="114300" indent="0">
              <a:buNone/>
            </a:pPr>
            <a:r>
              <a:rPr lang="en-US" sz="1200" dirty="0"/>
              <a:t>C(C)C  3  0  </a:t>
            </a:r>
          </a:p>
          <a:p>
            <a:pPr marL="114300" indent="0">
              <a:buNone/>
            </a:pPr>
            <a:r>
              <a:rPr lang="en-US" sz="1200" dirty="0"/>
              <a:t>[{Pt}]  1  0  </a:t>
            </a:r>
          </a:p>
          <a:p>
            <a:pPr marL="114300" indent="0">
              <a:buNone/>
            </a:pPr>
            <a:r>
              <a:rPr lang="en-US" sz="1200" dirty="0"/>
              <a:t>C([{Pt}])C  3  1  </a:t>
            </a:r>
          </a:p>
          <a:p>
            <a:pPr marL="114300" indent="0">
              <a:buNone/>
            </a:pPr>
            <a:r>
              <a:rPr lang="en-US" sz="1200" dirty="0"/>
              <a:t>[{Pt}]C  2  1  </a:t>
            </a:r>
          </a:p>
          <a:p>
            <a:pPr marL="114300" indent="0">
              <a:buNone/>
            </a:pPr>
            <a:r>
              <a:rPr lang="en-US" sz="1200" dirty="0"/>
              <a:t>C([{Pt}])(C)C  4  1  </a:t>
            </a:r>
          </a:p>
          <a:p>
            <a:pPr marL="114300" indent="0">
              <a:buNone/>
            </a:pPr>
            <a:r>
              <a:rPr lang="en-US" sz="1200" dirty="0"/>
              <a:t>[{Pt}H]  1  1  </a:t>
            </a:r>
          </a:p>
          <a:p>
            <a:pPr marL="114300" indent="0">
              <a:buNone/>
            </a:pPr>
            <a:r>
              <a:rPr lang="en-US" sz="1200" dirty="0"/>
              <a:t>C(C[{Pt}])C  4  1  </a:t>
            </a:r>
          </a:p>
          <a:p>
            <a:pPr marL="114300" indent="0">
              <a:buNone/>
            </a:pPr>
            <a:r>
              <a:rPr lang="en-US" sz="1200" dirty="0"/>
              <a:t>[{Pt}]C[{Pt}]  3  2  </a:t>
            </a:r>
          </a:p>
          <a:p>
            <a:pPr marL="114300" indent="0">
              <a:buNone/>
            </a:pPr>
            <a:r>
              <a:rPr lang="en-US" sz="1200" dirty="0"/>
              <a:t>C([{Pt}])([{Pt}])C  4  2  </a:t>
            </a:r>
          </a:p>
          <a:p>
            <a:pPr marL="114300" indent="0">
              <a:buNone/>
            </a:pPr>
            <a:r>
              <a:rPr lang="en-US" sz="1200" dirty="0"/>
              <a:t>C(C[{Pt}])[{Pt}]  4  2  </a:t>
            </a:r>
          </a:p>
          <a:p>
            <a:pPr marL="114300" indent="0">
              <a:buNone/>
            </a:pPr>
            <a:r>
              <a:rPr lang="en-US" sz="1200" dirty="0"/>
              <a:t>C([{Pt}])([{Pt}])(C)C  5  2  </a:t>
            </a:r>
          </a:p>
          <a:p>
            <a:pPr marL="114300" indent="0">
              <a:buNone/>
            </a:pPr>
            <a:r>
              <a:rPr lang="en-US" sz="1200" dirty="0"/>
              <a:t>C(C[{Pt}])([{Pt}])C  5  2  </a:t>
            </a:r>
          </a:p>
          <a:p>
            <a:pPr marL="114300" indent="0">
              <a:buNone/>
            </a:pPr>
            <a:r>
              <a:rPr lang="en-US" sz="1200" dirty="0"/>
              <a:t>C(CC)([{Pt}])[{Pt}]  5  2  </a:t>
            </a:r>
          </a:p>
        </p:txBody>
      </p:sp>
      <p:sp>
        <p:nvSpPr>
          <p:cNvPr id="5" name="Text Placeholder 3">
            <a:extLst>
              <a:ext uri="{FF2B5EF4-FFF2-40B4-BE49-F238E27FC236}">
                <a16:creationId xmlns:a16="http://schemas.microsoft.com/office/drawing/2014/main" id="{F96D55E7-20D6-3C55-0BBA-3A19A3E7F7DF}"/>
              </a:ext>
            </a:extLst>
          </p:cNvPr>
          <p:cNvSpPr txBox="1">
            <a:spLocks/>
          </p:cNvSpPr>
          <p:nvPr/>
        </p:nvSpPr>
        <p:spPr>
          <a:xfrm>
            <a:off x="8312888" y="2299595"/>
            <a:ext cx="2238153" cy="225881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14300" indent="0" defTabSz="914400">
              <a:buFont typeface="Arial"/>
              <a:buNone/>
            </a:pPr>
            <a:r>
              <a:rPr lang="en-US" sz="1200" kern="0" dirty="0"/>
              <a:t>C(CC[{Pt}])[{Pt}]  5  2  </a:t>
            </a:r>
          </a:p>
          <a:p>
            <a:pPr marL="114300" indent="0" defTabSz="914400">
              <a:buFont typeface="Arial"/>
              <a:buNone/>
            </a:pPr>
            <a:r>
              <a:rPr lang="en-US" sz="1200" kern="0" dirty="0"/>
              <a:t>C([{Pt}])([{Pt}])[{Pt}]  4  3  </a:t>
            </a:r>
          </a:p>
          <a:p>
            <a:pPr marL="114300" indent="0" defTabSz="914400">
              <a:buFont typeface="Arial"/>
              <a:buNone/>
            </a:pPr>
            <a:r>
              <a:rPr lang="en-US" sz="1200" kern="0" dirty="0"/>
              <a:t>C([{Pt}])([{Pt}])([{Pt}])C  5  3  </a:t>
            </a:r>
          </a:p>
          <a:p>
            <a:pPr marL="114300" indent="0" defTabSz="914400">
              <a:buFont typeface="Arial"/>
              <a:buNone/>
            </a:pPr>
            <a:r>
              <a:rPr lang="en-US" sz="1200" kern="0" dirty="0"/>
              <a:t>C(C[{Pt}])([{Pt}])[{Pt}]  5  3  </a:t>
            </a:r>
          </a:p>
          <a:p>
            <a:pPr marL="114300" indent="0" defTabSz="914400">
              <a:buFont typeface="Arial"/>
              <a:buNone/>
            </a:pPr>
            <a:r>
              <a:rPr lang="en-US" sz="1200" kern="0" dirty="0"/>
              <a:t>C=C  2  3</a:t>
            </a:r>
          </a:p>
          <a:p>
            <a:pPr marL="114300" indent="0" defTabSz="914400">
              <a:buFont typeface="Arial"/>
              <a:buNone/>
            </a:pPr>
            <a:r>
              <a:rPr lang="en-US" sz="1200" kern="0" dirty="0"/>
              <a:t>Etc. </a:t>
            </a:r>
          </a:p>
        </p:txBody>
      </p:sp>
    </p:spTree>
    <p:extLst>
      <p:ext uri="{BB962C8B-B14F-4D97-AF65-F5344CB8AC3E}">
        <p14:creationId xmlns:p14="http://schemas.microsoft.com/office/powerpoint/2010/main" val="396314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E57976-D226-8287-E443-8228917E9414}"/>
              </a:ext>
            </a:extLst>
          </p:cNvPr>
          <p:cNvSpPr>
            <a:spLocks noGrp="1"/>
          </p:cNvSpPr>
          <p:nvPr>
            <p:ph type="title"/>
          </p:nvPr>
        </p:nvSpPr>
        <p:spPr/>
        <p:txBody>
          <a:bodyPr/>
          <a:lstStyle/>
          <a:p>
            <a:r>
              <a:rPr lang="en-US" dirty="0"/>
              <a:t>Reaction Mechanism: State </a:t>
            </a:r>
            <a:r>
              <a:rPr lang="en-US" sz="4000" dirty="0"/>
              <a:t>Model</a:t>
            </a:r>
            <a:endParaRPr lang="en-US" dirty="0"/>
          </a:p>
        </p:txBody>
      </p:sp>
      <p:sp>
        <p:nvSpPr>
          <p:cNvPr id="7" name="Text Placeholder 6">
            <a:extLst>
              <a:ext uri="{FF2B5EF4-FFF2-40B4-BE49-F238E27FC236}">
                <a16:creationId xmlns:a16="http://schemas.microsoft.com/office/drawing/2014/main" id="{F0F64875-4FF1-26D0-55A4-B5A125B7924F}"/>
              </a:ext>
            </a:extLst>
          </p:cNvPr>
          <p:cNvSpPr>
            <a:spLocks noGrp="1"/>
          </p:cNvSpPr>
          <p:nvPr>
            <p:ph type="body" idx="1"/>
          </p:nvPr>
        </p:nvSpPr>
        <p:spPr>
          <a:xfrm>
            <a:off x="7868093" y="1487457"/>
            <a:ext cx="3762153" cy="4351338"/>
          </a:xfrm>
        </p:spPr>
        <p:txBody>
          <a:bodyPr/>
          <a:lstStyle/>
          <a:p>
            <a:r>
              <a:rPr lang="en-US" dirty="0"/>
              <a:t>Reactions proceed from state to state</a:t>
            </a:r>
          </a:p>
          <a:p>
            <a:r>
              <a:rPr lang="en-US" dirty="0"/>
              <a:t>“Species” = States</a:t>
            </a:r>
          </a:p>
          <a:p>
            <a:r>
              <a:rPr lang="en-US" dirty="0"/>
              <a:t>Each state contains all the reactants or products</a:t>
            </a:r>
          </a:p>
          <a:p>
            <a:r>
              <a:rPr lang="en-US" dirty="0"/>
              <a:t>Limited to the proposed reaction paths…Might not be comprehensive</a:t>
            </a:r>
          </a:p>
        </p:txBody>
      </p:sp>
      <p:pic>
        <p:nvPicPr>
          <p:cNvPr id="5" name="Picture 4">
            <a:extLst>
              <a:ext uri="{FF2B5EF4-FFF2-40B4-BE49-F238E27FC236}">
                <a16:creationId xmlns:a16="http://schemas.microsoft.com/office/drawing/2014/main" id="{B0034ADC-C269-B97E-0411-BD827C0CBDBC}"/>
              </a:ext>
            </a:extLst>
          </p:cNvPr>
          <p:cNvPicPr>
            <a:picLocks noChangeAspect="1"/>
          </p:cNvPicPr>
          <p:nvPr/>
        </p:nvPicPr>
        <p:blipFill>
          <a:blip r:embed="rId3"/>
          <a:stretch>
            <a:fillRect/>
          </a:stretch>
        </p:blipFill>
        <p:spPr>
          <a:xfrm>
            <a:off x="427194" y="1469367"/>
            <a:ext cx="6868862" cy="4793210"/>
          </a:xfrm>
          <a:prstGeom prst="rect">
            <a:avLst/>
          </a:prstGeom>
        </p:spPr>
      </p:pic>
      <p:sp>
        <p:nvSpPr>
          <p:cNvPr id="9" name="TextBox 8">
            <a:extLst>
              <a:ext uri="{FF2B5EF4-FFF2-40B4-BE49-F238E27FC236}">
                <a16:creationId xmlns:a16="http://schemas.microsoft.com/office/drawing/2014/main" id="{F8623629-5E76-452D-7EA0-6A6AB4017EB0}"/>
              </a:ext>
            </a:extLst>
          </p:cNvPr>
          <p:cNvSpPr txBox="1"/>
          <p:nvPr/>
        </p:nvSpPr>
        <p:spPr>
          <a:xfrm>
            <a:off x="1198284" y="6409359"/>
            <a:ext cx="6097772" cy="307777"/>
          </a:xfrm>
          <a:prstGeom prst="rect">
            <a:avLst/>
          </a:prstGeom>
          <a:noFill/>
        </p:spPr>
        <p:txBody>
          <a:bodyPr wrap="square">
            <a:spAutoFit/>
          </a:bodyPr>
          <a:lstStyle/>
          <a:p>
            <a:r>
              <a:rPr lang="en-US" sz="1400" dirty="0">
                <a:effectLst/>
              </a:rPr>
              <a:t>(1) 	</a:t>
            </a:r>
            <a:r>
              <a:rPr lang="en-US" sz="1400" dirty="0" err="1">
                <a:effectLst/>
              </a:rPr>
              <a:t>Batchu</a:t>
            </a:r>
            <a:r>
              <a:rPr lang="en-US" sz="1400" dirty="0">
                <a:effectLst/>
              </a:rPr>
              <a:t>, S. et.al.. </a:t>
            </a:r>
            <a:r>
              <a:rPr lang="en-US" sz="1400" i="1" dirty="0">
                <a:effectLst/>
              </a:rPr>
              <a:t>Chem.</a:t>
            </a:r>
            <a:r>
              <a:rPr lang="en-US" sz="1400" dirty="0">
                <a:effectLst/>
              </a:rPr>
              <a:t> </a:t>
            </a:r>
            <a:r>
              <a:rPr lang="en-US" sz="1400" b="1" dirty="0">
                <a:effectLst/>
              </a:rPr>
              <a:t>2023</a:t>
            </a:r>
            <a:r>
              <a:rPr lang="en-US" sz="1400" dirty="0">
                <a:effectLst/>
              </a:rPr>
              <a:t>, </a:t>
            </a:r>
            <a:r>
              <a:rPr lang="en-US" sz="1400" i="1" dirty="0">
                <a:effectLst/>
              </a:rPr>
              <a:t>5</a:t>
            </a:r>
            <a:r>
              <a:rPr lang="en-US" sz="1400" dirty="0">
                <a:effectLst/>
              </a:rPr>
              <a:t> (1), 422–437. </a:t>
            </a:r>
            <a:endParaRPr lang="en-US" sz="1400" dirty="0"/>
          </a:p>
        </p:txBody>
      </p:sp>
    </p:spTree>
    <p:extLst>
      <p:ext uri="{BB962C8B-B14F-4D97-AF65-F5344CB8AC3E}">
        <p14:creationId xmlns:p14="http://schemas.microsoft.com/office/powerpoint/2010/main" val="168899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Statistical Thermodynamics</a:t>
            </a:r>
          </a:p>
        </p:txBody>
      </p:sp>
      <p:graphicFrame>
        <p:nvGraphicFramePr>
          <p:cNvPr id="4" name="Diagram 3">
            <a:extLst>
              <a:ext uri="{FF2B5EF4-FFF2-40B4-BE49-F238E27FC236}">
                <a16:creationId xmlns:a16="http://schemas.microsoft.com/office/drawing/2014/main" id="{80A4D7EE-B217-00ED-4ED8-A5CC78E4B896}"/>
              </a:ext>
            </a:extLst>
          </p:cNvPr>
          <p:cNvGraphicFramePr/>
          <p:nvPr>
            <p:extLst>
              <p:ext uri="{D42A27DB-BD31-4B8C-83A1-F6EECF244321}">
                <p14:modId xmlns:p14="http://schemas.microsoft.com/office/powerpoint/2010/main" val="3603192134"/>
              </p:ext>
            </p:extLst>
          </p:nvPr>
        </p:nvGraphicFramePr>
        <p:xfrm>
          <a:off x="838200" y="135779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31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Statistical Thermodynamics:</a:t>
            </a:r>
            <a:br>
              <a:rPr lang="en-US" dirty="0"/>
            </a:br>
            <a:r>
              <a:rPr lang="en-US" sz="3200" dirty="0"/>
              <a:t>Partition functions and thermodynamic properties</a:t>
            </a:r>
            <a:endParaRPr lang="en-US" dirty="0"/>
          </a:p>
        </p:txBody>
      </p:sp>
      <p:pic>
        <p:nvPicPr>
          <p:cNvPr id="3" name="Picture 2">
            <a:extLst>
              <a:ext uri="{FF2B5EF4-FFF2-40B4-BE49-F238E27FC236}">
                <a16:creationId xmlns:a16="http://schemas.microsoft.com/office/drawing/2014/main" id="{AC1494E3-439A-F0AD-ADCE-A2B9953C8027}"/>
              </a:ext>
            </a:extLst>
          </p:cNvPr>
          <p:cNvPicPr>
            <a:picLocks noChangeAspect="1"/>
          </p:cNvPicPr>
          <p:nvPr/>
        </p:nvPicPr>
        <p:blipFill>
          <a:blip r:embed="rId3"/>
          <a:stretch>
            <a:fillRect/>
          </a:stretch>
        </p:blipFill>
        <p:spPr>
          <a:xfrm>
            <a:off x="1155206" y="1959001"/>
            <a:ext cx="1620258" cy="890524"/>
          </a:xfrm>
          <a:prstGeom prst="rect">
            <a:avLst/>
          </a:prstGeom>
        </p:spPr>
      </p:pic>
      <p:pic>
        <p:nvPicPr>
          <p:cNvPr id="5" name="Picture 4">
            <a:extLst>
              <a:ext uri="{FF2B5EF4-FFF2-40B4-BE49-F238E27FC236}">
                <a16:creationId xmlns:a16="http://schemas.microsoft.com/office/drawing/2014/main" id="{3AAF602E-FCC9-027B-B37C-9775BA2E2306}"/>
              </a:ext>
            </a:extLst>
          </p:cNvPr>
          <p:cNvPicPr>
            <a:picLocks noChangeAspect="1"/>
          </p:cNvPicPr>
          <p:nvPr/>
        </p:nvPicPr>
        <p:blipFill>
          <a:blip r:embed="rId4"/>
          <a:stretch>
            <a:fillRect/>
          </a:stretch>
        </p:blipFill>
        <p:spPr>
          <a:xfrm>
            <a:off x="4464905" y="1790755"/>
            <a:ext cx="4686954" cy="809738"/>
          </a:xfrm>
          <a:prstGeom prst="rect">
            <a:avLst/>
          </a:prstGeom>
        </p:spPr>
      </p:pic>
      <p:pic>
        <p:nvPicPr>
          <p:cNvPr id="6" name="Picture 5">
            <a:extLst>
              <a:ext uri="{FF2B5EF4-FFF2-40B4-BE49-F238E27FC236}">
                <a16:creationId xmlns:a16="http://schemas.microsoft.com/office/drawing/2014/main" id="{7DC46302-8502-4549-B371-02FD4EC0A2F5}"/>
              </a:ext>
            </a:extLst>
          </p:cNvPr>
          <p:cNvPicPr>
            <a:picLocks noChangeAspect="1"/>
          </p:cNvPicPr>
          <p:nvPr/>
        </p:nvPicPr>
        <p:blipFill>
          <a:blip r:embed="rId5"/>
          <a:stretch>
            <a:fillRect/>
          </a:stretch>
        </p:blipFill>
        <p:spPr>
          <a:xfrm>
            <a:off x="1155206" y="3574664"/>
            <a:ext cx="3962953" cy="2448267"/>
          </a:xfrm>
          <a:prstGeom prst="rect">
            <a:avLst/>
          </a:prstGeom>
        </p:spPr>
      </p:pic>
      <p:pic>
        <p:nvPicPr>
          <p:cNvPr id="7" name="Picture 6">
            <a:extLst>
              <a:ext uri="{FF2B5EF4-FFF2-40B4-BE49-F238E27FC236}">
                <a16:creationId xmlns:a16="http://schemas.microsoft.com/office/drawing/2014/main" id="{0B989385-26CB-6945-2F6F-75385858DDBD}"/>
              </a:ext>
            </a:extLst>
          </p:cNvPr>
          <p:cNvPicPr>
            <a:picLocks noChangeAspect="1"/>
          </p:cNvPicPr>
          <p:nvPr/>
        </p:nvPicPr>
        <p:blipFill>
          <a:blip r:embed="rId6"/>
          <a:stretch>
            <a:fillRect/>
          </a:stretch>
        </p:blipFill>
        <p:spPr>
          <a:xfrm>
            <a:off x="6096000" y="3574664"/>
            <a:ext cx="4143953" cy="2257740"/>
          </a:xfrm>
          <a:prstGeom prst="rect">
            <a:avLst/>
          </a:prstGeom>
        </p:spPr>
      </p:pic>
      <p:sp>
        <p:nvSpPr>
          <p:cNvPr id="8" name="TextBox 7">
            <a:extLst>
              <a:ext uri="{FF2B5EF4-FFF2-40B4-BE49-F238E27FC236}">
                <a16:creationId xmlns:a16="http://schemas.microsoft.com/office/drawing/2014/main" id="{9D08A216-1381-E59F-9BB0-7DD83BED2C41}"/>
              </a:ext>
            </a:extLst>
          </p:cNvPr>
          <p:cNvSpPr txBox="1"/>
          <p:nvPr/>
        </p:nvSpPr>
        <p:spPr>
          <a:xfrm>
            <a:off x="3026284" y="2515894"/>
            <a:ext cx="2775098" cy="369332"/>
          </a:xfrm>
          <a:prstGeom prst="rect">
            <a:avLst/>
          </a:prstGeom>
          <a:noFill/>
        </p:spPr>
        <p:txBody>
          <a:bodyPr wrap="square" rtlCol="0">
            <a:spAutoFit/>
          </a:bodyPr>
          <a:lstStyle/>
          <a:p>
            <a:r>
              <a:rPr lang="en-US" dirty="0"/>
              <a:t>For canonical ensemble</a:t>
            </a:r>
          </a:p>
        </p:txBody>
      </p:sp>
      <p:pic>
        <p:nvPicPr>
          <p:cNvPr id="11" name="Picture 10">
            <a:extLst>
              <a:ext uri="{FF2B5EF4-FFF2-40B4-BE49-F238E27FC236}">
                <a16:creationId xmlns:a16="http://schemas.microsoft.com/office/drawing/2014/main" id="{AC5DD68E-A585-046F-47B1-E70FEF2E26B7}"/>
              </a:ext>
            </a:extLst>
          </p:cNvPr>
          <p:cNvPicPr>
            <a:picLocks noChangeAspect="1"/>
          </p:cNvPicPr>
          <p:nvPr/>
        </p:nvPicPr>
        <p:blipFill>
          <a:blip r:embed="rId7"/>
          <a:stretch>
            <a:fillRect/>
          </a:stretch>
        </p:blipFill>
        <p:spPr>
          <a:xfrm>
            <a:off x="5927837" y="2921335"/>
            <a:ext cx="3696216" cy="362001"/>
          </a:xfrm>
          <a:prstGeom prst="rect">
            <a:avLst/>
          </a:prstGeom>
        </p:spPr>
      </p:pic>
    </p:spTree>
    <p:extLst>
      <p:ext uri="{BB962C8B-B14F-4D97-AF65-F5344CB8AC3E}">
        <p14:creationId xmlns:p14="http://schemas.microsoft.com/office/powerpoint/2010/main" val="289861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Statistical Thermodynamics:</a:t>
            </a:r>
            <a:br>
              <a:rPr lang="en-US" dirty="0"/>
            </a:br>
            <a:r>
              <a:rPr lang="en-US" sz="3200" dirty="0"/>
              <a:t>Macro thermodynamic properties-Heat Capacity</a:t>
            </a:r>
            <a:endParaRPr lang="en-US" dirty="0"/>
          </a:p>
        </p:txBody>
      </p:sp>
      <p:pic>
        <p:nvPicPr>
          <p:cNvPr id="10" name="Picture 9">
            <a:extLst>
              <a:ext uri="{FF2B5EF4-FFF2-40B4-BE49-F238E27FC236}">
                <a16:creationId xmlns:a16="http://schemas.microsoft.com/office/drawing/2014/main" id="{75BD90AA-8C83-5289-B357-917BA1A8B928}"/>
              </a:ext>
            </a:extLst>
          </p:cNvPr>
          <p:cNvPicPr>
            <a:picLocks noChangeAspect="1"/>
          </p:cNvPicPr>
          <p:nvPr/>
        </p:nvPicPr>
        <p:blipFill>
          <a:blip r:embed="rId2"/>
          <a:stretch>
            <a:fillRect/>
          </a:stretch>
        </p:blipFill>
        <p:spPr>
          <a:xfrm>
            <a:off x="1722956" y="1987179"/>
            <a:ext cx="7363853" cy="1629002"/>
          </a:xfrm>
          <a:prstGeom prst="rect">
            <a:avLst/>
          </a:prstGeom>
        </p:spPr>
      </p:pic>
      <p:grpSp>
        <p:nvGrpSpPr>
          <p:cNvPr id="13" name="Group 12">
            <a:extLst>
              <a:ext uri="{FF2B5EF4-FFF2-40B4-BE49-F238E27FC236}">
                <a16:creationId xmlns:a16="http://schemas.microsoft.com/office/drawing/2014/main" id="{A69BB7E2-9C7D-9F7C-F8C6-3D383D259854}"/>
              </a:ext>
            </a:extLst>
          </p:cNvPr>
          <p:cNvGrpSpPr/>
          <p:nvPr/>
        </p:nvGrpSpPr>
        <p:grpSpPr>
          <a:xfrm>
            <a:off x="1722956" y="3961945"/>
            <a:ext cx="8021675" cy="1824813"/>
            <a:chOff x="1085003" y="3908782"/>
            <a:chExt cx="8021675" cy="1824813"/>
          </a:xfrm>
        </p:grpSpPr>
        <p:pic>
          <p:nvPicPr>
            <p:cNvPr id="11" name="Picture 10">
              <a:extLst>
                <a:ext uri="{FF2B5EF4-FFF2-40B4-BE49-F238E27FC236}">
                  <a16:creationId xmlns:a16="http://schemas.microsoft.com/office/drawing/2014/main" id="{E9624665-76F7-0E4D-475B-F9B5B5A004DD}"/>
                </a:ext>
              </a:extLst>
            </p:cNvPr>
            <p:cNvPicPr>
              <a:picLocks noChangeAspect="1"/>
            </p:cNvPicPr>
            <p:nvPr/>
          </p:nvPicPr>
          <p:blipFill>
            <a:blip r:embed="rId3"/>
            <a:stretch>
              <a:fillRect/>
            </a:stretch>
          </p:blipFill>
          <p:spPr>
            <a:xfrm>
              <a:off x="1085003" y="3908782"/>
              <a:ext cx="6411220" cy="1762371"/>
            </a:xfrm>
            <a:prstGeom prst="rect">
              <a:avLst/>
            </a:prstGeom>
          </p:spPr>
        </p:pic>
        <p:pic>
          <p:nvPicPr>
            <p:cNvPr id="12" name="Picture 11">
              <a:extLst>
                <a:ext uri="{FF2B5EF4-FFF2-40B4-BE49-F238E27FC236}">
                  <a16:creationId xmlns:a16="http://schemas.microsoft.com/office/drawing/2014/main" id="{A795C248-65A7-D766-7658-A11CE1B56B67}"/>
                </a:ext>
              </a:extLst>
            </p:cNvPr>
            <p:cNvPicPr>
              <a:picLocks noChangeAspect="1"/>
            </p:cNvPicPr>
            <p:nvPr/>
          </p:nvPicPr>
          <p:blipFill>
            <a:blip r:embed="rId4"/>
            <a:stretch>
              <a:fillRect/>
            </a:stretch>
          </p:blipFill>
          <p:spPr>
            <a:xfrm>
              <a:off x="7487202" y="4314172"/>
              <a:ext cx="1619476" cy="1419423"/>
            </a:xfrm>
            <a:prstGeom prst="rect">
              <a:avLst/>
            </a:prstGeom>
          </p:spPr>
        </p:pic>
      </p:grpSp>
      <p:graphicFrame>
        <p:nvGraphicFramePr>
          <p:cNvPr id="16" name="Object 15">
            <a:extLst>
              <a:ext uri="{FF2B5EF4-FFF2-40B4-BE49-F238E27FC236}">
                <a16:creationId xmlns:a16="http://schemas.microsoft.com/office/drawing/2014/main" id="{06A1F40C-162D-CDE2-6CA3-E4005A42ABDF}"/>
              </a:ext>
            </a:extLst>
          </p:cNvPr>
          <p:cNvGraphicFramePr>
            <a:graphicFrameLocks noChangeAspect="1"/>
          </p:cNvGraphicFramePr>
          <p:nvPr>
            <p:extLst>
              <p:ext uri="{D42A27DB-BD31-4B8C-83A1-F6EECF244321}">
                <p14:modId xmlns:p14="http://schemas.microsoft.com/office/powerpoint/2010/main" val="712139567"/>
              </p:ext>
            </p:extLst>
          </p:nvPr>
        </p:nvGraphicFramePr>
        <p:xfrm>
          <a:off x="1585431" y="5786758"/>
          <a:ext cx="4701773" cy="768559"/>
        </p:xfrm>
        <a:graphic>
          <a:graphicData uri="http://schemas.openxmlformats.org/presentationml/2006/ole">
            <mc:AlternateContent xmlns:mc="http://schemas.openxmlformats.org/markup-compatibility/2006">
              <mc:Choice xmlns:v="urn:schemas-microsoft-com:vml" Requires="v">
                <p:oleObj name="Equation" r:id="rId5" imgW="2641320" imgH="431640" progId="Equation.DSMT4">
                  <p:embed/>
                </p:oleObj>
              </mc:Choice>
              <mc:Fallback>
                <p:oleObj name="Equation" r:id="rId5" imgW="2641320" imgH="431640" progId="Equation.DSMT4">
                  <p:embed/>
                  <p:pic>
                    <p:nvPicPr>
                      <p:cNvPr id="0" name=""/>
                      <p:cNvPicPr/>
                      <p:nvPr/>
                    </p:nvPicPr>
                    <p:blipFill>
                      <a:blip r:embed="rId6"/>
                      <a:stretch>
                        <a:fillRect/>
                      </a:stretch>
                    </p:blipFill>
                    <p:spPr>
                      <a:xfrm>
                        <a:off x="1585431" y="5786758"/>
                        <a:ext cx="4701773" cy="768559"/>
                      </a:xfrm>
                      <a:prstGeom prst="rect">
                        <a:avLst/>
                      </a:prstGeom>
                    </p:spPr>
                  </p:pic>
                </p:oleObj>
              </mc:Fallback>
            </mc:AlternateContent>
          </a:graphicData>
        </a:graphic>
      </p:graphicFrame>
    </p:spTree>
    <p:extLst>
      <p:ext uri="{BB962C8B-B14F-4D97-AF65-F5344CB8AC3E}">
        <p14:creationId xmlns:p14="http://schemas.microsoft.com/office/powerpoint/2010/main" val="137060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Statistical Thermodynamics:</a:t>
            </a:r>
            <a:br>
              <a:rPr lang="en-US" dirty="0"/>
            </a:br>
            <a:r>
              <a:rPr lang="en-US" sz="3200" dirty="0"/>
              <a:t>Macro thermodynamic properties-Enthalpy</a:t>
            </a:r>
            <a:endParaRPr lang="en-US" dirty="0"/>
          </a:p>
        </p:txBody>
      </p:sp>
      <p:sp>
        <p:nvSpPr>
          <p:cNvPr id="8" name="Rectangle 7">
            <a:extLst>
              <a:ext uri="{FF2B5EF4-FFF2-40B4-BE49-F238E27FC236}">
                <a16:creationId xmlns:a16="http://schemas.microsoft.com/office/drawing/2014/main" id="{3AB29F14-9F4F-9BD2-8417-19875EE3FD1F}"/>
              </a:ext>
            </a:extLst>
          </p:cNvPr>
          <p:cNvSpPr/>
          <p:nvPr/>
        </p:nvSpPr>
        <p:spPr>
          <a:xfrm>
            <a:off x="7070651" y="3115340"/>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5584A-E25B-C9A3-4E76-AD379549E18A}"/>
              </a:ext>
            </a:extLst>
          </p:cNvPr>
          <p:cNvSpPr/>
          <p:nvPr/>
        </p:nvSpPr>
        <p:spPr>
          <a:xfrm>
            <a:off x="7003188" y="5121238"/>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C98A278-0441-62F6-2997-C7D2120D570F}"/>
              </a:ext>
            </a:extLst>
          </p:cNvPr>
          <p:cNvGrpSpPr/>
          <p:nvPr/>
        </p:nvGrpSpPr>
        <p:grpSpPr>
          <a:xfrm>
            <a:off x="534810" y="1899567"/>
            <a:ext cx="10388535" cy="1676634"/>
            <a:chOff x="534810" y="1899567"/>
            <a:chExt cx="10388535" cy="1676634"/>
          </a:xfrm>
        </p:grpSpPr>
        <p:pic>
          <p:nvPicPr>
            <p:cNvPr id="5" name="Picture 4">
              <a:extLst>
                <a:ext uri="{FF2B5EF4-FFF2-40B4-BE49-F238E27FC236}">
                  <a16:creationId xmlns:a16="http://schemas.microsoft.com/office/drawing/2014/main" id="{9C99B413-1F71-E668-61BA-26A2F02466A6}"/>
                </a:ext>
              </a:extLst>
            </p:cNvPr>
            <p:cNvPicPr>
              <a:picLocks noChangeAspect="1"/>
            </p:cNvPicPr>
            <p:nvPr/>
          </p:nvPicPr>
          <p:blipFill>
            <a:blip r:embed="rId2"/>
            <a:stretch>
              <a:fillRect/>
            </a:stretch>
          </p:blipFill>
          <p:spPr>
            <a:xfrm>
              <a:off x="534810" y="1899567"/>
              <a:ext cx="6468378" cy="1676634"/>
            </a:xfrm>
            <a:prstGeom prst="rect">
              <a:avLst/>
            </a:prstGeom>
          </p:spPr>
        </p:pic>
        <p:pic>
          <p:nvPicPr>
            <p:cNvPr id="7" name="Picture 6">
              <a:extLst>
                <a:ext uri="{FF2B5EF4-FFF2-40B4-BE49-F238E27FC236}">
                  <a16:creationId xmlns:a16="http://schemas.microsoft.com/office/drawing/2014/main" id="{75951FDB-E3CC-84DF-595C-CA6B389F619D}"/>
                </a:ext>
              </a:extLst>
            </p:cNvPr>
            <p:cNvPicPr>
              <a:picLocks noChangeAspect="1"/>
            </p:cNvPicPr>
            <p:nvPr/>
          </p:nvPicPr>
          <p:blipFill>
            <a:blip r:embed="rId3"/>
            <a:stretch>
              <a:fillRect/>
            </a:stretch>
          </p:blipFill>
          <p:spPr>
            <a:xfrm>
              <a:off x="6988971" y="2265992"/>
              <a:ext cx="3934374" cy="1028844"/>
            </a:xfrm>
            <a:prstGeom prst="rect">
              <a:avLst/>
            </a:prstGeom>
          </p:spPr>
        </p:pic>
      </p:grpSp>
      <p:grpSp>
        <p:nvGrpSpPr>
          <p:cNvPr id="13" name="Group 12">
            <a:extLst>
              <a:ext uri="{FF2B5EF4-FFF2-40B4-BE49-F238E27FC236}">
                <a16:creationId xmlns:a16="http://schemas.microsoft.com/office/drawing/2014/main" id="{632FA97C-B1C7-B800-216C-B5491D9EFF54}"/>
              </a:ext>
            </a:extLst>
          </p:cNvPr>
          <p:cNvGrpSpPr/>
          <p:nvPr/>
        </p:nvGrpSpPr>
        <p:grpSpPr>
          <a:xfrm>
            <a:off x="649905" y="3903296"/>
            <a:ext cx="10254387" cy="1676634"/>
            <a:chOff x="649905" y="3903296"/>
            <a:chExt cx="10254387" cy="1676634"/>
          </a:xfrm>
        </p:grpSpPr>
        <p:pic>
          <p:nvPicPr>
            <p:cNvPr id="11" name="Picture 10">
              <a:extLst>
                <a:ext uri="{FF2B5EF4-FFF2-40B4-BE49-F238E27FC236}">
                  <a16:creationId xmlns:a16="http://schemas.microsoft.com/office/drawing/2014/main" id="{E71E8049-AEBC-416F-1554-22CA3ECE785C}"/>
                </a:ext>
              </a:extLst>
            </p:cNvPr>
            <p:cNvPicPr>
              <a:picLocks noChangeAspect="1"/>
            </p:cNvPicPr>
            <p:nvPr/>
          </p:nvPicPr>
          <p:blipFill>
            <a:blip r:embed="rId4"/>
            <a:stretch>
              <a:fillRect/>
            </a:stretch>
          </p:blipFill>
          <p:spPr>
            <a:xfrm>
              <a:off x="649905" y="3903296"/>
              <a:ext cx="6420746" cy="1676634"/>
            </a:xfrm>
            <a:prstGeom prst="rect">
              <a:avLst/>
            </a:prstGeom>
          </p:spPr>
        </p:pic>
        <p:pic>
          <p:nvPicPr>
            <p:cNvPr id="12" name="Picture 11">
              <a:extLst>
                <a:ext uri="{FF2B5EF4-FFF2-40B4-BE49-F238E27FC236}">
                  <a16:creationId xmlns:a16="http://schemas.microsoft.com/office/drawing/2014/main" id="{8ABC4C03-87E4-BA84-A418-32E45314DFD7}"/>
                </a:ext>
              </a:extLst>
            </p:cNvPr>
            <p:cNvPicPr>
              <a:picLocks noChangeAspect="1"/>
            </p:cNvPicPr>
            <p:nvPr/>
          </p:nvPicPr>
          <p:blipFill>
            <a:blip r:embed="rId5"/>
            <a:stretch>
              <a:fillRect/>
            </a:stretch>
          </p:blipFill>
          <p:spPr>
            <a:xfrm>
              <a:off x="7008023" y="4283363"/>
              <a:ext cx="3896269" cy="1009791"/>
            </a:xfrm>
            <a:prstGeom prst="rect">
              <a:avLst/>
            </a:prstGeom>
          </p:spPr>
        </p:pic>
      </p:grpSp>
      <p:graphicFrame>
        <p:nvGraphicFramePr>
          <p:cNvPr id="18" name="Object 17">
            <a:extLst>
              <a:ext uri="{FF2B5EF4-FFF2-40B4-BE49-F238E27FC236}">
                <a16:creationId xmlns:a16="http://schemas.microsoft.com/office/drawing/2014/main" id="{30970807-A3CB-9F63-8690-9962664573AE}"/>
              </a:ext>
            </a:extLst>
          </p:cNvPr>
          <p:cNvGraphicFramePr>
            <a:graphicFrameLocks noChangeAspect="1"/>
          </p:cNvGraphicFramePr>
          <p:nvPr>
            <p:extLst>
              <p:ext uri="{D42A27DB-BD31-4B8C-83A1-F6EECF244321}">
                <p14:modId xmlns:p14="http://schemas.microsoft.com/office/powerpoint/2010/main" val="2051956018"/>
              </p:ext>
            </p:extLst>
          </p:nvPr>
        </p:nvGraphicFramePr>
        <p:xfrm>
          <a:off x="1585431" y="5786758"/>
          <a:ext cx="4701773" cy="768559"/>
        </p:xfrm>
        <a:graphic>
          <a:graphicData uri="http://schemas.openxmlformats.org/presentationml/2006/ole">
            <mc:AlternateContent xmlns:mc="http://schemas.openxmlformats.org/markup-compatibility/2006">
              <mc:Choice xmlns:v="urn:schemas-microsoft-com:vml" Requires="v">
                <p:oleObj name="Equation" r:id="rId6" imgW="2641320" imgH="431640" progId="Equation.DSMT4">
                  <p:embed/>
                </p:oleObj>
              </mc:Choice>
              <mc:Fallback>
                <p:oleObj name="Equation" r:id="rId6" imgW="2641320" imgH="431640" progId="Equation.DSMT4">
                  <p:embed/>
                  <p:pic>
                    <p:nvPicPr>
                      <p:cNvPr id="16" name="Object 15">
                        <a:extLst>
                          <a:ext uri="{FF2B5EF4-FFF2-40B4-BE49-F238E27FC236}">
                            <a16:creationId xmlns:a16="http://schemas.microsoft.com/office/drawing/2014/main" id="{06A1F40C-162D-CDE2-6CA3-E4005A42ABDF}"/>
                          </a:ext>
                        </a:extLst>
                      </p:cNvPr>
                      <p:cNvPicPr/>
                      <p:nvPr/>
                    </p:nvPicPr>
                    <p:blipFill>
                      <a:blip r:embed="rId7"/>
                      <a:stretch>
                        <a:fillRect/>
                      </a:stretch>
                    </p:blipFill>
                    <p:spPr>
                      <a:xfrm>
                        <a:off x="1585431" y="5786758"/>
                        <a:ext cx="4701773" cy="768559"/>
                      </a:xfrm>
                      <a:prstGeom prst="rect">
                        <a:avLst/>
                      </a:prstGeom>
                    </p:spPr>
                  </p:pic>
                </p:oleObj>
              </mc:Fallback>
            </mc:AlternateContent>
          </a:graphicData>
        </a:graphic>
      </p:graphicFrame>
    </p:spTree>
    <p:extLst>
      <p:ext uri="{BB962C8B-B14F-4D97-AF65-F5344CB8AC3E}">
        <p14:creationId xmlns:p14="http://schemas.microsoft.com/office/powerpoint/2010/main" val="270210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0BE1-8CB2-F1E3-AD9C-698529938212}"/>
              </a:ext>
            </a:extLst>
          </p:cNvPr>
          <p:cNvSpPr>
            <a:spLocks noGrp="1"/>
          </p:cNvSpPr>
          <p:nvPr>
            <p:ph type="title"/>
          </p:nvPr>
        </p:nvSpPr>
        <p:spPr/>
        <p:txBody>
          <a:bodyPr/>
          <a:lstStyle/>
          <a:p>
            <a:r>
              <a:rPr lang="en-US" dirty="0"/>
              <a:t>Agenda</a:t>
            </a:r>
          </a:p>
        </p:txBody>
      </p:sp>
      <p:graphicFrame>
        <p:nvGraphicFramePr>
          <p:cNvPr id="9" name="Diagram 8">
            <a:extLst>
              <a:ext uri="{FF2B5EF4-FFF2-40B4-BE49-F238E27FC236}">
                <a16:creationId xmlns:a16="http://schemas.microsoft.com/office/drawing/2014/main" id="{2D5B1E69-B7E4-FBB0-8ADA-ED8139E343B8}"/>
              </a:ext>
            </a:extLst>
          </p:cNvPr>
          <p:cNvGraphicFramePr/>
          <p:nvPr>
            <p:extLst>
              <p:ext uri="{D42A27DB-BD31-4B8C-83A1-F6EECF244321}">
                <p14:modId xmlns:p14="http://schemas.microsoft.com/office/powerpoint/2010/main" val="11878838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43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Statistical Thermodynamics:</a:t>
            </a:r>
            <a:br>
              <a:rPr lang="en-US" dirty="0"/>
            </a:br>
            <a:r>
              <a:rPr lang="en-US" sz="3200" dirty="0"/>
              <a:t>Macro thermodynamic properties-Entropy</a:t>
            </a:r>
            <a:endParaRPr lang="en-US" dirty="0"/>
          </a:p>
        </p:txBody>
      </p:sp>
      <p:sp>
        <p:nvSpPr>
          <p:cNvPr id="8" name="Rectangle 7">
            <a:extLst>
              <a:ext uri="{FF2B5EF4-FFF2-40B4-BE49-F238E27FC236}">
                <a16:creationId xmlns:a16="http://schemas.microsoft.com/office/drawing/2014/main" id="{3AB29F14-9F4F-9BD2-8417-19875EE3FD1F}"/>
              </a:ext>
            </a:extLst>
          </p:cNvPr>
          <p:cNvSpPr/>
          <p:nvPr/>
        </p:nvSpPr>
        <p:spPr>
          <a:xfrm>
            <a:off x="6696247" y="3083443"/>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5584A-E25B-C9A3-4E76-AD379549E18A}"/>
              </a:ext>
            </a:extLst>
          </p:cNvPr>
          <p:cNvSpPr/>
          <p:nvPr/>
        </p:nvSpPr>
        <p:spPr>
          <a:xfrm>
            <a:off x="6628784" y="5089341"/>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D07B15B-4810-BBB2-0C41-3D603110FF96}"/>
              </a:ext>
            </a:extLst>
          </p:cNvPr>
          <p:cNvGrpSpPr/>
          <p:nvPr/>
        </p:nvGrpSpPr>
        <p:grpSpPr>
          <a:xfrm>
            <a:off x="951049" y="1940653"/>
            <a:ext cx="9183382" cy="1867161"/>
            <a:chOff x="951049" y="1940653"/>
            <a:chExt cx="9183382" cy="1867161"/>
          </a:xfrm>
        </p:grpSpPr>
        <p:pic>
          <p:nvPicPr>
            <p:cNvPr id="5" name="Picture 4">
              <a:extLst>
                <a:ext uri="{FF2B5EF4-FFF2-40B4-BE49-F238E27FC236}">
                  <a16:creationId xmlns:a16="http://schemas.microsoft.com/office/drawing/2014/main" id="{57E9D706-965C-DD2D-029D-6C3A2FE3F8DE}"/>
                </a:ext>
              </a:extLst>
            </p:cNvPr>
            <p:cNvPicPr>
              <a:picLocks noChangeAspect="1"/>
            </p:cNvPicPr>
            <p:nvPr/>
          </p:nvPicPr>
          <p:blipFill>
            <a:blip r:embed="rId2"/>
            <a:stretch>
              <a:fillRect/>
            </a:stretch>
          </p:blipFill>
          <p:spPr>
            <a:xfrm>
              <a:off x="951049" y="1940653"/>
              <a:ext cx="5982535" cy="1743318"/>
            </a:xfrm>
            <a:prstGeom prst="rect">
              <a:avLst/>
            </a:prstGeom>
          </p:spPr>
        </p:pic>
        <p:pic>
          <p:nvPicPr>
            <p:cNvPr id="6" name="Picture 5">
              <a:extLst>
                <a:ext uri="{FF2B5EF4-FFF2-40B4-BE49-F238E27FC236}">
                  <a16:creationId xmlns:a16="http://schemas.microsoft.com/office/drawing/2014/main" id="{0909A178-143D-806A-27EB-7F84BC90FADD}"/>
                </a:ext>
              </a:extLst>
            </p:cNvPr>
            <p:cNvPicPr>
              <a:picLocks noChangeAspect="1"/>
            </p:cNvPicPr>
            <p:nvPr/>
          </p:nvPicPr>
          <p:blipFill>
            <a:blip r:embed="rId3"/>
            <a:stretch>
              <a:fillRect/>
            </a:stretch>
          </p:blipFill>
          <p:spPr>
            <a:xfrm>
              <a:off x="6933584" y="1940653"/>
              <a:ext cx="3200847" cy="1867161"/>
            </a:xfrm>
            <a:prstGeom prst="rect">
              <a:avLst/>
            </a:prstGeom>
          </p:spPr>
        </p:pic>
      </p:grpSp>
      <p:grpSp>
        <p:nvGrpSpPr>
          <p:cNvPr id="12" name="Group 11">
            <a:extLst>
              <a:ext uri="{FF2B5EF4-FFF2-40B4-BE49-F238E27FC236}">
                <a16:creationId xmlns:a16="http://schemas.microsoft.com/office/drawing/2014/main" id="{629C70F2-D90C-9A50-AF81-B5561115E78B}"/>
              </a:ext>
            </a:extLst>
          </p:cNvPr>
          <p:cNvGrpSpPr/>
          <p:nvPr/>
        </p:nvGrpSpPr>
        <p:grpSpPr>
          <a:xfrm>
            <a:off x="951049" y="3933936"/>
            <a:ext cx="10402751" cy="1952898"/>
            <a:chOff x="951049" y="3844817"/>
            <a:chExt cx="10402751" cy="1952898"/>
          </a:xfrm>
        </p:grpSpPr>
        <p:pic>
          <p:nvPicPr>
            <p:cNvPr id="7" name="Picture 6">
              <a:extLst>
                <a:ext uri="{FF2B5EF4-FFF2-40B4-BE49-F238E27FC236}">
                  <a16:creationId xmlns:a16="http://schemas.microsoft.com/office/drawing/2014/main" id="{D85A84E3-9045-3B54-F4AD-9B3AC1801011}"/>
                </a:ext>
              </a:extLst>
            </p:cNvPr>
            <p:cNvPicPr>
              <a:picLocks noChangeAspect="1"/>
            </p:cNvPicPr>
            <p:nvPr/>
          </p:nvPicPr>
          <p:blipFill>
            <a:blip r:embed="rId4"/>
            <a:stretch>
              <a:fillRect/>
            </a:stretch>
          </p:blipFill>
          <p:spPr>
            <a:xfrm>
              <a:off x="951049" y="3844817"/>
              <a:ext cx="7240010" cy="1752845"/>
            </a:xfrm>
            <a:prstGeom prst="rect">
              <a:avLst/>
            </a:prstGeom>
          </p:spPr>
        </p:pic>
        <p:pic>
          <p:nvPicPr>
            <p:cNvPr id="10" name="Picture 9">
              <a:extLst>
                <a:ext uri="{FF2B5EF4-FFF2-40B4-BE49-F238E27FC236}">
                  <a16:creationId xmlns:a16="http://schemas.microsoft.com/office/drawing/2014/main" id="{D8564C9B-BCF5-F4F2-34E5-6D993C7EA4F4}"/>
                </a:ext>
              </a:extLst>
            </p:cNvPr>
            <p:cNvPicPr>
              <a:picLocks noChangeAspect="1"/>
            </p:cNvPicPr>
            <p:nvPr/>
          </p:nvPicPr>
          <p:blipFill>
            <a:blip r:embed="rId5"/>
            <a:stretch>
              <a:fillRect/>
            </a:stretch>
          </p:blipFill>
          <p:spPr>
            <a:xfrm>
              <a:off x="8191059" y="3968660"/>
              <a:ext cx="3162741" cy="1829055"/>
            </a:xfrm>
            <a:prstGeom prst="rect">
              <a:avLst/>
            </a:prstGeom>
          </p:spPr>
        </p:pic>
      </p:grpSp>
      <p:pic>
        <p:nvPicPr>
          <p:cNvPr id="13" name="Picture 12">
            <a:extLst>
              <a:ext uri="{FF2B5EF4-FFF2-40B4-BE49-F238E27FC236}">
                <a16:creationId xmlns:a16="http://schemas.microsoft.com/office/drawing/2014/main" id="{D76273ED-D57A-6AB7-23B8-D26B7EBE7D95}"/>
              </a:ext>
            </a:extLst>
          </p:cNvPr>
          <p:cNvPicPr>
            <a:picLocks noChangeAspect="1"/>
          </p:cNvPicPr>
          <p:nvPr/>
        </p:nvPicPr>
        <p:blipFill>
          <a:blip r:embed="rId6"/>
          <a:stretch>
            <a:fillRect/>
          </a:stretch>
        </p:blipFill>
        <p:spPr>
          <a:xfrm>
            <a:off x="2258954" y="5835526"/>
            <a:ext cx="5058481" cy="781159"/>
          </a:xfrm>
          <a:prstGeom prst="rect">
            <a:avLst/>
          </a:prstGeom>
        </p:spPr>
      </p:pic>
    </p:spTree>
    <p:extLst>
      <p:ext uri="{BB962C8B-B14F-4D97-AF65-F5344CB8AC3E}">
        <p14:creationId xmlns:p14="http://schemas.microsoft.com/office/powerpoint/2010/main" val="426791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Transition State Theory:</a:t>
            </a:r>
            <a:br>
              <a:rPr lang="en-US" dirty="0"/>
            </a:br>
            <a:r>
              <a:rPr lang="en-US" sz="3200" dirty="0"/>
              <a:t>Reaction barrier and Pre-exponential factor</a:t>
            </a:r>
            <a:endParaRPr lang="en-US" dirty="0"/>
          </a:p>
        </p:txBody>
      </p:sp>
      <p:sp>
        <p:nvSpPr>
          <p:cNvPr id="8" name="Rectangle 7">
            <a:extLst>
              <a:ext uri="{FF2B5EF4-FFF2-40B4-BE49-F238E27FC236}">
                <a16:creationId xmlns:a16="http://schemas.microsoft.com/office/drawing/2014/main" id="{3AB29F14-9F4F-9BD2-8417-19875EE3FD1F}"/>
              </a:ext>
            </a:extLst>
          </p:cNvPr>
          <p:cNvSpPr/>
          <p:nvPr/>
        </p:nvSpPr>
        <p:spPr>
          <a:xfrm>
            <a:off x="6696247" y="3083443"/>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5584A-E25B-C9A3-4E76-AD379549E18A}"/>
              </a:ext>
            </a:extLst>
          </p:cNvPr>
          <p:cNvSpPr/>
          <p:nvPr/>
        </p:nvSpPr>
        <p:spPr>
          <a:xfrm>
            <a:off x="6628784" y="5089341"/>
            <a:ext cx="474674" cy="3136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976561-97A3-4E69-042C-3D5F53ED5617}"/>
              </a:ext>
            </a:extLst>
          </p:cNvPr>
          <p:cNvPicPr>
            <a:picLocks noChangeAspect="1"/>
          </p:cNvPicPr>
          <p:nvPr/>
        </p:nvPicPr>
        <p:blipFill>
          <a:blip r:embed="rId2"/>
          <a:stretch>
            <a:fillRect/>
          </a:stretch>
        </p:blipFill>
        <p:spPr>
          <a:xfrm>
            <a:off x="7329304" y="1798946"/>
            <a:ext cx="4210638" cy="3620005"/>
          </a:xfrm>
          <a:prstGeom prst="rect">
            <a:avLst/>
          </a:prstGeom>
        </p:spPr>
      </p:pic>
      <p:sp>
        <p:nvSpPr>
          <p:cNvPr id="4" name="TextBox 3">
            <a:extLst>
              <a:ext uri="{FF2B5EF4-FFF2-40B4-BE49-F238E27FC236}">
                <a16:creationId xmlns:a16="http://schemas.microsoft.com/office/drawing/2014/main" id="{9CDE9246-B1B6-1A72-836F-80E2AE37D22E}"/>
              </a:ext>
            </a:extLst>
          </p:cNvPr>
          <p:cNvSpPr txBox="1"/>
          <p:nvPr/>
        </p:nvSpPr>
        <p:spPr>
          <a:xfrm>
            <a:off x="7835090" y="4466061"/>
            <a:ext cx="1330176" cy="369332"/>
          </a:xfrm>
          <a:prstGeom prst="rect">
            <a:avLst/>
          </a:prstGeom>
          <a:noFill/>
        </p:spPr>
        <p:txBody>
          <a:bodyPr wrap="square" rtlCol="0">
            <a:spAutoFit/>
          </a:bodyPr>
          <a:lstStyle/>
          <a:p>
            <a:pPr algn="ctr"/>
            <a:r>
              <a:rPr lang="en-US" dirty="0"/>
              <a:t>Initial State</a:t>
            </a:r>
          </a:p>
        </p:txBody>
      </p:sp>
      <p:sp>
        <p:nvSpPr>
          <p:cNvPr id="5" name="TextBox 4">
            <a:extLst>
              <a:ext uri="{FF2B5EF4-FFF2-40B4-BE49-F238E27FC236}">
                <a16:creationId xmlns:a16="http://schemas.microsoft.com/office/drawing/2014/main" id="{FA617F7F-5C85-D57D-EF64-4BE12B730772}"/>
              </a:ext>
            </a:extLst>
          </p:cNvPr>
          <p:cNvSpPr txBox="1"/>
          <p:nvPr/>
        </p:nvSpPr>
        <p:spPr>
          <a:xfrm>
            <a:off x="10062755" y="3895522"/>
            <a:ext cx="1291045" cy="369332"/>
          </a:xfrm>
          <a:prstGeom prst="rect">
            <a:avLst/>
          </a:prstGeom>
          <a:noFill/>
        </p:spPr>
        <p:txBody>
          <a:bodyPr wrap="square" rtlCol="0">
            <a:spAutoFit/>
          </a:bodyPr>
          <a:lstStyle/>
          <a:p>
            <a:pPr algn="ctr"/>
            <a:r>
              <a:rPr lang="en-US" dirty="0"/>
              <a:t>Final State</a:t>
            </a:r>
          </a:p>
        </p:txBody>
      </p:sp>
      <p:sp>
        <p:nvSpPr>
          <p:cNvPr id="6" name="TextBox 5">
            <a:extLst>
              <a:ext uri="{FF2B5EF4-FFF2-40B4-BE49-F238E27FC236}">
                <a16:creationId xmlns:a16="http://schemas.microsoft.com/office/drawing/2014/main" id="{43E8F3DA-5BDE-0FC5-95C1-D0BCD2BBC09A}"/>
              </a:ext>
            </a:extLst>
          </p:cNvPr>
          <p:cNvSpPr txBox="1"/>
          <p:nvPr/>
        </p:nvSpPr>
        <p:spPr>
          <a:xfrm>
            <a:off x="8858327" y="1666537"/>
            <a:ext cx="1840538" cy="369332"/>
          </a:xfrm>
          <a:prstGeom prst="rect">
            <a:avLst/>
          </a:prstGeom>
          <a:noFill/>
        </p:spPr>
        <p:txBody>
          <a:bodyPr wrap="square" rtlCol="0">
            <a:spAutoFit/>
          </a:bodyPr>
          <a:lstStyle/>
          <a:p>
            <a:pPr algn="ctr"/>
            <a:r>
              <a:rPr lang="en-US" dirty="0"/>
              <a:t>Transition State</a:t>
            </a:r>
          </a:p>
        </p:txBody>
      </p:sp>
      <p:sp>
        <p:nvSpPr>
          <p:cNvPr id="7" name="TextBox 6">
            <a:extLst>
              <a:ext uri="{FF2B5EF4-FFF2-40B4-BE49-F238E27FC236}">
                <a16:creationId xmlns:a16="http://schemas.microsoft.com/office/drawing/2014/main" id="{688EF312-0648-2A9D-0E5C-39A0FC4D5134}"/>
              </a:ext>
            </a:extLst>
          </p:cNvPr>
          <p:cNvSpPr txBox="1"/>
          <p:nvPr/>
        </p:nvSpPr>
        <p:spPr>
          <a:xfrm>
            <a:off x="8011080" y="3988471"/>
            <a:ext cx="978196" cy="369332"/>
          </a:xfrm>
          <a:prstGeom prst="rect">
            <a:avLst/>
          </a:prstGeom>
          <a:noFill/>
        </p:spPr>
        <p:txBody>
          <a:bodyPr wrap="square" rtlCol="0">
            <a:spAutoFit/>
          </a:bodyPr>
          <a:lstStyle/>
          <a:p>
            <a:r>
              <a:rPr lang="en-US" dirty="0"/>
              <a:t>A  +  B</a:t>
            </a:r>
          </a:p>
        </p:txBody>
      </p:sp>
      <p:sp>
        <p:nvSpPr>
          <p:cNvPr id="10" name="TextBox 9">
            <a:extLst>
              <a:ext uri="{FF2B5EF4-FFF2-40B4-BE49-F238E27FC236}">
                <a16:creationId xmlns:a16="http://schemas.microsoft.com/office/drawing/2014/main" id="{A39FC04E-003B-2681-B28C-1D64147EB072}"/>
              </a:ext>
            </a:extLst>
          </p:cNvPr>
          <p:cNvSpPr txBox="1"/>
          <p:nvPr/>
        </p:nvSpPr>
        <p:spPr>
          <a:xfrm>
            <a:off x="9289498" y="2023028"/>
            <a:ext cx="978196" cy="369332"/>
          </a:xfrm>
          <a:prstGeom prst="rect">
            <a:avLst/>
          </a:prstGeom>
          <a:noFill/>
        </p:spPr>
        <p:txBody>
          <a:bodyPr wrap="square" rtlCol="0">
            <a:spAutoFit/>
          </a:bodyPr>
          <a:lstStyle/>
          <a:p>
            <a:r>
              <a:rPr lang="en-US" dirty="0"/>
              <a:t>A --- B</a:t>
            </a:r>
          </a:p>
        </p:txBody>
      </p:sp>
      <p:sp>
        <p:nvSpPr>
          <p:cNvPr id="11" name="TextBox 10">
            <a:extLst>
              <a:ext uri="{FF2B5EF4-FFF2-40B4-BE49-F238E27FC236}">
                <a16:creationId xmlns:a16="http://schemas.microsoft.com/office/drawing/2014/main" id="{0EF859EA-AE5D-FBA9-82EA-58C790BCFBA3}"/>
              </a:ext>
            </a:extLst>
          </p:cNvPr>
          <p:cNvSpPr txBox="1"/>
          <p:nvPr/>
        </p:nvSpPr>
        <p:spPr>
          <a:xfrm>
            <a:off x="10375604" y="3537328"/>
            <a:ext cx="978196" cy="369332"/>
          </a:xfrm>
          <a:prstGeom prst="rect">
            <a:avLst/>
          </a:prstGeom>
          <a:noFill/>
        </p:spPr>
        <p:txBody>
          <a:bodyPr wrap="square" rtlCol="0">
            <a:spAutoFit/>
          </a:bodyPr>
          <a:lstStyle/>
          <a:p>
            <a:pPr algn="ctr"/>
            <a:r>
              <a:rPr lang="en-US" dirty="0"/>
              <a:t>AB</a:t>
            </a:r>
          </a:p>
        </p:txBody>
      </p:sp>
      <p:cxnSp>
        <p:nvCxnSpPr>
          <p:cNvPr id="13" name="Straight Connector 12">
            <a:extLst>
              <a:ext uri="{FF2B5EF4-FFF2-40B4-BE49-F238E27FC236}">
                <a16:creationId xmlns:a16="http://schemas.microsoft.com/office/drawing/2014/main" id="{B8B82081-23B5-0349-6F75-875FFBFEA4A2}"/>
              </a:ext>
            </a:extLst>
          </p:cNvPr>
          <p:cNvCxnSpPr/>
          <p:nvPr/>
        </p:nvCxnSpPr>
        <p:spPr>
          <a:xfrm>
            <a:off x="9165266" y="4423531"/>
            <a:ext cx="2374676"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8A284D7-61CC-290B-36A5-85BA8529E5E9}"/>
              </a:ext>
            </a:extLst>
          </p:cNvPr>
          <p:cNvCxnSpPr>
            <a:cxnSpLocks/>
          </p:cNvCxnSpPr>
          <p:nvPr/>
        </p:nvCxnSpPr>
        <p:spPr>
          <a:xfrm flipH="1" flipV="1">
            <a:off x="9718823" y="2371960"/>
            <a:ext cx="30391" cy="203610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2FBCD364-A168-35C2-4C02-80B456049E05}"/>
              </a:ext>
            </a:extLst>
          </p:cNvPr>
          <p:cNvSpPr txBox="1"/>
          <p:nvPr/>
        </p:nvSpPr>
        <p:spPr>
          <a:xfrm>
            <a:off x="9647778" y="3066299"/>
            <a:ext cx="492852" cy="369332"/>
          </a:xfrm>
          <a:prstGeom prst="rect">
            <a:avLst/>
          </a:prstGeom>
          <a:noFill/>
        </p:spPr>
        <p:txBody>
          <a:bodyPr wrap="square" rtlCol="0">
            <a:spAutoFit/>
          </a:bodyPr>
          <a:lstStyle/>
          <a:p>
            <a:r>
              <a:rPr lang="en-US" dirty="0" err="1"/>
              <a:t>E</a:t>
            </a:r>
            <a:r>
              <a:rPr lang="en-US" baseline="-25000" dirty="0" err="1"/>
              <a:t>a</a:t>
            </a:r>
            <a:endParaRPr lang="en-US" baseline="-25000" dirty="0"/>
          </a:p>
        </p:txBody>
      </p:sp>
      <p:sp>
        <p:nvSpPr>
          <p:cNvPr id="23" name="TextBox 22">
            <a:extLst>
              <a:ext uri="{FF2B5EF4-FFF2-40B4-BE49-F238E27FC236}">
                <a16:creationId xmlns:a16="http://schemas.microsoft.com/office/drawing/2014/main" id="{B3F1DBA8-B32D-B6BD-DD93-337E7CAC8F13}"/>
              </a:ext>
            </a:extLst>
          </p:cNvPr>
          <p:cNvSpPr txBox="1"/>
          <p:nvPr/>
        </p:nvSpPr>
        <p:spPr>
          <a:xfrm>
            <a:off x="11402232" y="3980430"/>
            <a:ext cx="769777" cy="369332"/>
          </a:xfrm>
          <a:prstGeom prst="rect">
            <a:avLst/>
          </a:prstGeom>
          <a:noFill/>
        </p:spPr>
        <p:txBody>
          <a:bodyPr wrap="square" rtlCol="0">
            <a:spAutoFit/>
          </a:bodyPr>
          <a:lstStyle/>
          <a:p>
            <a:r>
              <a:rPr lang="en-US" dirty="0" err="1"/>
              <a:t>E</a:t>
            </a:r>
            <a:r>
              <a:rPr lang="en-US" baseline="-25000" dirty="0" err="1"/>
              <a:t>Rxn</a:t>
            </a:r>
            <a:endParaRPr lang="en-US" baseline="-25000" dirty="0"/>
          </a:p>
        </p:txBody>
      </p:sp>
      <p:cxnSp>
        <p:nvCxnSpPr>
          <p:cNvPr id="24" name="Straight Arrow Connector 23">
            <a:extLst>
              <a:ext uri="{FF2B5EF4-FFF2-40B4-BE49-F238E27FC236}">
                <a16:creationId xmlns:a16="http://schemas.microsoft.com/office/drawing/2014/main" id="{551182E1-985B-7C71-4B3F-6770F2BA7FB2}"/>
              </a:ext>
            </a:extLst>
          </p:cNvPr>
          <p:cNvCxnSpPr>
            <a:cxnSpLocks/>
          </p:cNvCxnSpPr>
          <p:nvPr/>
        </p:nvCxnSpPr>
        <p:spPr>
          <a:xfrm flipV="1">
            <a:off x="11394938" y="3906660"/>
            <a:ext cx="7294" cy="52034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36" name="Picture 35">
            <a:extLst>
              <a:ext uri="{FF2B5EF4-FFF2-40B4-BE49-F238E27FC236}">
                <a16:creationId xmlns:a16="http://schemas.microsoft.com/office/drawing/2014/main" id="{E2F49A51-3FAD-BB84-F6C5-FC525BCADCAF}"/>
              </a:ext>
            </a:extLst>
          </p:cNvPr>
          <p:cNvPicPr>
            <a:picLocks noChangeAspect="1"/>
          </p:cNvPicPr>
          <p:nvPr/>
        </p:nvPicPr>
        <p:blipFill>
          <a:blip r:embed="rId3"/>
          <a:stretch>
            <a:fillRect/>
          </a:stretch>
        </p:blipFill>
        <p:spPr>
          <a:xfrm>
            <a:off x="788436" y="2111450"/>
            <a:ext cx="6109697" cy="1387626"/>
          </a:xfrm>
          <a:prstGeom prst="rect">
            <a:avLst/>
          </a:prstGeom>
        </p:spPr>
      </p:pic>
      <p:sp>
        <p:nvSpPr>
          <p:cNvPr id="37" name="TextBox 36">
            <a:extLst>
              <a:ext uri="{FF2B5EF4-FFF2-40B4-BE49-F238E27FC236}">
                <a16:creationId xmlns:a16="http://schemas.microsoft.com/office/drawing/2014/main" id="{3E69C3F8-E070-4E81-B364-538C703D6A8A}"/>
              </a:ext>
            </a:extLst>
          </p:cNvPr>
          <p:cNvSpPr txBox="1"/>
          <p:nvPr/>
        </p:nvSpPr>
        <p:spPr>
          <a:xfrm>
            <a:off x="755374" y="1690688"/>
            <a:ext cx="4005469" cy="369332"/>
          </a:xfrm>
          <a:prstGeom prst="rect">
            <a:avLst/>
          </a:prstGeom>
          <a:noFill/>
        </p:spPr>
        <p:txBody>
          <a:bodyPr wrap="square" rtlCol="0">
            <a:spAutoFit/>
          </a:bodyPr>
          <a:lstStyle/>
          <a:p>
            <a:r>
              <a:rPr lang="en-US" u="sng" dirty="0"/>
              <a:t>Reaction Barrier</a:t>
            </a:r>
          </a:p>
        </p:txBody>
      </p:sp>
      <p:sp>
        <p:nvSpPr>
          <p:cNvPr id="39" name="TextBox 38">
            <a:extLst>
              <a:ext uri="{FF2B5EF4-FFF2-40B4-BE49-F238E27FC236}">
                <a16:creationId xmlns:a16="http://schemas.microsoft.com/office/drawing/2014/main" id="{A44165E3-AF9A-5879-3215-4E57950630E6}"/>
              </a:ext>
            </a:extLst>
          </p:cNvPr>
          <p:cNvSpPr txBox="1"/>
          <p:nvPr/>
        </p:nvSpPr>
        <p:spPr>
          <a:xfrm>
            <a:off x="652058" y="3924876"/>
            <a:ext cx="2582912" cy="369332"/>
          </a:xfrm>
          <a:prstGeom prst="rect">
            <a:avLst/>
          </a:prstGeom>
          <a:noFill/>
        </p:spPr>
        <p:txBody>
          <a:bodyPr wrap="square">
            <a:spAutoFit/>
          </a:bodyPr>
          <a:lstStyle/>
          <a:p>
            <a:r>
              <a:rPr lang="en-US" sz="1800" u="sng" dirty="0"/>
              <a:t>Pre-exponential factor</a:t>
            </a:r>
            <a:endParaRPr lang="en-US" u="sng" dirty="0"/>
          </a:p>
        </p:txBody>
      </p:sp>
      <p:graphicFrame>
        <p:nvGraphicFramePr>
          <p:cNvPr id="40" name="Object 39">
            <a:extLst>
              <a:ext uri="{FF2B5EF4-FFF2-40B4-BE49-F238E27FC236}">
                <a16:creationId xmlns:a16="http://schemas.microsoft.com/office/drawing/2014/main" id="{495FAA97-78E6-B8CE-D0F8-C4E1F1FF4E41}"/>
              </a:ext>
            </a:extLst>
          </p:cNvPr>
          <p:cNvGraphicFramePr>
            <a:graphicFrameLocks noChangeAspect="1"/>
          </p:cNvGraphicFramePr>
          <p:nvPr>
            <p:extLst>
              <p:ext uri="{D42A27DB-BD31-4B8C-83A1-F6EECF244321}">
                <p14:modId xmlns:p14="http://schemas.microsoft.com/office/powerpoint/2010/main" val="1759124754"/>
              </p:ext>
            </p:extLst>
          </p:nvPr>
        </p:nvGraphicFramePr>
        <p:xfrm>
          <a:off x="363538" y="4364038"/>
          <a:ext cx="2952750" cy="2182812"/>
        </p:xfrm>
        <a:graphic>
          <a:graphicData uri="http://schemas.openxmlformats.org/presentationml/2006/ole">
            <mc:AlternateContent xmlns:mc="http://schemas.openxmlformats.org/markup-compatibility/2006">
              <mc:Choice xmlns:v="urn:schemas-microsoft-com:vml" Requires="v">
                <p:oleObj name="Equation" r:id="rId4" imgW="1168200" imgH="863280" progId="Equation.DSMT4">
                  <p:embed/>
                </p:oleObj>
              </mc:Choice>
              <mc:Fallback>
                <p:oleObj name="Equation" r:id="rId4" imgW="1168200" imgH="863280" progId="Equation.DSMT4">
                  <p:embed/>
                  <p:pic>
                    <p:nvPicPr>
                      <p:cNvPr id="0" name=""/>
                      <p:cNvPicPr/>
                      <p:nvPr/>
                    </p:nvPicPr>
                    <p:blipFill>
                      <a:blip r:embed="rId5"/>
                      <a:stretch>
                        <a:fillRect/>
                      </a:stretch>
                    </p:blipFill>
                    <p:spPr>
                      <a:xfrm>
                        <a:off x="363538" y="4364038"/>
                        <a:ext cx="2952750" cy="2182812"/>
                      </a:xfrm>
                      <a:prstGeom prst="rect">
                        <a:avLst/>
                      </a:prstGeom>
                    </p:spPr>
                  </p:pic>
                </p:oleObj>
              </mc:Fallback>
            </mc:AlternateContent>
          </a:graphicData>
        </a:graphic>
      </p:graphicFrame>
      <p:sp>
        <p:nvSpPr>
          <p:cNvPr id="41" name="TextBox 40">
            <a:extLst>
              <a:ext uri="{FF2B5EF4-FFF2-40B4-BE49-F238E27FC236}">
                <a16:creationId xmlns:a16="http://schemas.microsoft.com/office/drawing/2014/main" id="{48311619-8ADE-1348-B550-61B5E5D9B3CF}"/>
              </a:ext>
            </a:extLst>
          </p:cNvPr>
          <p:cNvSpPr txBox="1"/>
          <p:nvPr/>
        </p:nvSpPr>
        <p:spPr>
          <a:xfrm>
            <a:off x="8196040" y="3663168"/>
            <a:ext cx="608275" cy="369332"/>
          </a:xfrm>
          <a:prstGeom prst="rect">
            <a:avLst/>
          </a:prstGeom>
          <a:noFill/>
        </p:spPr>
        <p:txBody>
          <a:bodyPr wrap="square" rtlCol="0">
            <a:spAutoFit/>
          </a:bodyPr>
          <a:lstStyle/>
          <a:p>
            <a:r>
              <a:rPr lang="en-US" dirty="0">
                <a:solidFill>
                  <a:srgbClr val="FF0000"/>
                </a:solidFill>
              </a:rPr>
              <a:t>E</a:t>
            </a:r>
            <a:r>
              <a:rPr lang="en-US" baseline="30000" dirty="0">
                <a:solidFill>
                  <a:srgbClr val="FF0000"/>
                </a:solidFill>
              </a:rPr>
              <a:t>IS</a:t>
            </a:r>
            <a:endParaRPr lang="en-US" dirty="0">
              <a:solidFill>
                <a:srgbClr val="FF0000"/>
              </a:solidFill>
            </a:endParaRPr>
          </a:p>
        </p:txBody>
      </p:sp>
      <p:sp>
        <p:nvSpPr>
          <p:cNvPr id="42" name="TextBox 41">
            <a:extLst>
              <a:ext uri="{FF2B5EF4-FFF2-40B4-BE49-F238E27FC236}">
                <a16:creationId xmlns:a16="http://schemas.microsoft.com/office/drawing/2014/main" id="{BE6DB028-4035-8578-7671-14C02B1200E4}"/>
              </a:ext>
            </a:extLst>
          </p:cNvPr>
          <p:cNvSpPr txBox="1"/>
          <p:nvPr/>
        </p:nvSpPr>
        <p:spPr>
          <a:xfrm>
            <a:off x="10034601" y="2324580"/>
            <a:ext cx="608275" cy="369332"/>
          </a:xfrm>
          <a:prstGeom prst="rect">
            <a:avLst/>
          </a:prstGeom>
          <a:noFill/>
        </p:spPr>
        <p:txBody>
          <a:bodyPr wrap="square" rtlCol="0">
            <a:spAutoFit/>
          </a:bodyPr>
          <a:lstStyle/>
          <a:p>
            <a:r>
              <a:rPr lang="en-US" dirty="0">
                <a:solidFill>
                  <a:srgbClr val="FF0000"/>
                </a:solidFill>
              </a:rPr>
              <a:t>E</a:t>
            </a:r>
            <a:r>
              <a:rPr lang="en-US" i="1" baseline="30000" dirty="0">
                <a:solidFill>
                  <a:srgbClr val="FF0000"/>
                </a:solidFill>
              </a:rPr>
              <a:t>‡</a:t>
            </a:r>
          </a:p>
        </p:txBody>
      </p:sp>
      <p:sp>
        <p:nvSpPr>
          <p:cNvPr id="43" name="TextBox 42">
            <a:extLst>
              <a:ext uri="{FF2B5EF4-FFF2-40B4-BE49-F238E27FC236}">
                <a16:creationId xmlns:a16="http://schemas.microsoft.com/office/drawing/2014/main" id="{A08207C9-6C7B-D095-3A59-9E58FEBC5DF9}"/>
              </a:ext>
            </a:extLst>
          </p:cNvPr>
          <p:cNvSpPr txBox="1"/>
          <p:nvPr/>
        </p:nvSpPr>
        <p:spPr>
          <a:xfrm>
            <a:off x="11571506" y="3677885"/>
            <a:ext cx="608275" cy="369332"/>
          </a:xfrm>
          <a:prstGeom prst="rect">
            <a:avLst/>
          </a:prstGeom>
          <a:noFill/>
        </p:spPr>
        <p:txBody>
          <a:bodyPr wrap="square" rtlCol="0">
            <a:spAutoFit/>
          </a:bodyPr>
          <a:lstStyle/>
          <a:p>
            <a:r>
              <a:rPr lang="en-US" dirty="0">
                <a:solidFill>
                  <a:srgbClr val="FF0000"/>
                </a:solidFill>
              </a:rPr>
              <a:t>E</a:t>
            </a:r>
            <a:r>
              <a:rPr lang="en-US" baseline="30000" dirty="0">
                <a:solidFill>
                  <a:srgbClr val="FF0000"/>
                </a:solidFill>
              </a:rPr>
              <a:t>FS</a:t>
            </a:r>
            <a:endParaRPr lang="en-US" dirty="0">
              <a:solidFill>
                <a:srgbClr val="FF0000"/>
              </a:solidFill>
            </a:endParaRPr>
          </a:p>
        </p:txBody>
      </p:sp>
    </p:spTree>
    <p:extLst>
      <p:ext uri="{BB962C8B-B14F-4D97-AF65-F5344CB8AC3E}">
        <p14:creationId xmlns:p14="http://schemas.microsoft.com/office/powerpoint/2010/main" val="115313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Miscellaneous: Re-referencing</a:t>
            </a:r>
          </a:p>
        </p:txBody>
      </p:sp>
      <p:sp>
        <p:nvSpPr>
          <p:cNvPr id="12" name="TextBox 11">
            <a:extLst>
              <a:ext uri="{FF2B5EF4-FFF2-40B4-BE49-F238E27FC236}">
                <a16:creationId xmlns:a16="http://schemas.microsoft.com/office/drawing/2014/main" id="{12AA3DC9-B8C3-34A6-930F-E020D9BB419E}"/>
              </a:ext>
            </a:extLst>
          </p:cNvPr>
          <p:cNvSpPr txBox="1"/>
          <p:nvPr/>
        </p:nvSpPr>
        <p:spPr>
          <a:xfrm>
            <a:off x="838200" y="1779104"/>
            <a:ext cx="364435" cy="369332"/>
          </a:xfrm>
          <a:prstGeom prst="rect">
            <a:avLst/>
          </a:prstGeom>
          <a:noFill/>
        </p:spPr>
        <p:txBody>
          <a:bodyPr wrap="square" rtlCol="0">
            <a:spAutoFit/>
          </a:bodyPr>
          <a:lstStyle/>
          <a:p>
            <a:pPr algn="ctr"/>
            <a:r>
              <a:rPr lang="en-US" dirty="0"/>
              <a:t>A</a:t>
            </a:r>
          </a:p>
        </p:txBody>
      </p:sp>
      <p:cxnSp>
        <p:nvCxnSpPr>
          <p:cNvPr id="17" name="Straight Arrow Connector 16">
            <a:extLst>
              <a:ext uri="{FF2B5EF4-FFF2-40B4-BE49-F238E27FC236}">
                <a16:creationId xmlns:a16="http://schemas.microsoft.com/office/drawing/2014/main" id="{C2F15824-9F69-9749-7531-A57A4A765712}"/>
              </a:ext>
            </a:extLst>
          </p:cNvPr>
          <p:cNvCxnSpPr>
            <a:stCxn id="12" idx="2"/>
            <a:endCxn id="14" idx="0"/>
          </p:cNvCxnSpPr>
          <p:nvPr/>
        </p:nvCxnSpPr>
        <p:spPr>
          <a:xfrm flipH="1">
            <a:off x="1020417" y="2148436"/>
            <a:ext cx="1" cy="27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967782-8634-1249-1672-8E7F8FF893D0}"/>
              </a:ext>
            </a:extLst>
          </p:cNvPr>
          <p:cNvSpPr txBox="1"/>
          <p:nvPr/>
        </p:nvSpPr>
        <p:spPr>
          <a:xfrm>
            <a:off x="3395868" y="1779104"/>
            <a:ext cx="503583" cy="369332"/>
          </a:xfrm>
          <a:prstGeom prst="rect">
            <a:avLst/>
          </a:prstGeom>
          <a:noFill/>
        </p:spPr>
        <p:txBody>
          <a:bodyPr wrap="square" rtlCol="0">
            <a:spAutoFit/>
          </a:bodyPr>
          <a:lstStyle/>
          <a:p>
            <a:pPr algn="ctr"/>
            <a:r>
              <a:rPr lang="en-US" dirty="0"/>
              <a:t>G</a:t>
            </a:r>
          </a:p>
        </p:txBody>
      </p:sp>
      <p:sp>
        <p:nvSpPr>
          <p:cNvPr id="30" name="TextBox 29">
            <a:extLst>
              <a:ext uri="{FF2B5EF4-FFF2-40B4-BE49-F238E27FC236}">
                <a16:creationId xmlns:a16="http://schemas.microsoft.com/office/drawing/2014/main" id="{45BB786B-F213-0D84-407D-F0C73BF3D3AA}"/>
              </a:ext>
            </a:extLst>
          </p:cNvPr>
          <p:cNvSpPr txBox="1"/>
          <p:nvPr/>
        </p:nvSpPr>
        <p:spPr>
          <a:xfrm>
            <a:off x="2773014" y="1779104"/>
            <a:ext cx="503583" cy="369332"/>
          </a:xfrm>
          <a:prstGeom prst="rect">
            <a:avLst/>
          </a:prstGeom>
          <a:noFill/>
        </p:spPr>
        <p:txBody>
          <a:bodyPr wrap="square" rtlCol="0">
            <a:spAutoFit/>
          </a:bodyPr>
          <a:lstStyle/>
          <a:p>
            <a:pPr algn="ctr"/>
            <a:r>
              <a:rPr lang="en-US" dirty="0"/>
              <a:t>E</a:t>
            </a:r>
          </a:p>
        </p:txBody>
      </p:sp>
      <p:cxnSp>
        <p:nvCxnSpPr>
          <p:cNvPr id="31" name="Straight Arrow Connector 30">
            <a:extLst>
              <a:ext uri="{FF2B5EF4-FFF2-40B4-BE49-F238E27FC236}">
                <a16:creationId xmlns:a16="http://schemas.microsoft.com/office/drawing/2014/main" id="{B8AEF93B-4E51-E403-0DC9-D76DDF7B8A37}"/>
              </a:ext>
            </a:extLst>
          </p:cNvPr>
          <p:cNvCxnSpPr>
            <a:cxnSpLocks/>
            <a:stCxn id="29" idx="2"/>
            <a:endCxn id="28" idx="0"/>
          </p:cNvCxnSpPr>
          <p:nvPr/>
        </p:nvCxnSpPr>
        <p:spPr>
          <a:xfrm>
            <a:off x="3647660" y="2148436"/>
            <a:ext cx="0" cy="3079402"/>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139D7C5-28FA-229B-8295-200DFA9966EB}"/>
              </a:ext>
            </a:extLst>
          </p:cNvPr>
          <p:cNvCxnSpPr>
            <a:cxnSpLocks/>
            <a:stCxn id="30" idx="2"/>
            <a:endCxn id="21" idx="0"/>
          </p:cNvCxnSpPr>
          <p:nvPr/>
        </p:nvCxnSpPr>
        <p:spPr>
          <a:xfrm>
            <a:off x="3024806" y="2148436"/>
            <a:ext cx="0" cy="2478157"/>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0113C533-90B6-1045-8F8C-9B406F524A1B}"/>
              </a:ext>
            </a:extLst>
          </p:cNvPr>
          <p:cNvSpPr/>
          <p:nvPr/>
        </p:nvSpPr>
        <p:spPr>
          <a:xfrm>
            <a:off x="606287" y="1490870"/>
            <a:ext cx="3508513" cy="1172817"/>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EE3FC00-9258-AA01-9CC8-945894F931C0}"/>
              </a:ext>
            </a:extLst>
          </p:cNvPr>
          <p:cNvSpPr txBox="1"/>
          <p:nvPr/>
        </p:nvSpPr>
        <p:spPr>
          <a:xfrm>
            <a:off x="4313583" y="1779104"/>
            <a:ext cx="2941982" cy="369332"/>
          </a:xfrm>
          <a:prstGeom prst="rect">
            <a:avLst/>
          </a:prstGeom>
          <a:noFill/>
        </p:spPr>
        <p:txBody>
          <a:bodyPr wrap="square" rtlCol="0">
            <a:spAutoFit/>
          </a:bodyPr>
          <a:lstStyle/>
          <a:p>
            <a:r>
              <a:rPr lang="en-US" dirty="0"/>
              <a:t>Experimental (NIST): STP</a:t>
            </a:r>
          </a:p>
        </p:txBody>
      </p:sp>
      <p:grpSp>
        <p:nvGrpSpPr>
          <p:cNvPr id="85" name="Group 84">
            <a:extLst>
              <a:ext uri="{FF2B5EF4-FFF2-40B4-BE49-F238E27FC236}">
                <a16:creationId xmlns:a16="http://schemas.microsoft.com/office/drawing/2014/main" id="{9CB2B112-022F-1660-2DB7-8FF6D3440267}"/>
              </a:ext>
            </a:extLst>
          </p:cNvPr>
          <p:cNvGrpSpPr/>
          <p:nvPr/>
        </p:nvGrpSpPr>
        <p:grpSpPr>
          <a:xfrm>
            <a:off x="768625" y="4626593"/>
            <a:ext cx="3130826" cy="970577"/>
            <a:chOff x="768625" y="4626593"/>
            <a:chExt cx="3130826" cy="970577"/>
          </a:xfrm>
        </p:grpSpPr>
        <p:sp>
          <p:nvSpPr>
            <p:cNvPr id="14" name="TextBox 13">
              <a:extLst>
                <a:ext uri="{FF2B5EF4-FFF2-40B4-BE49-F238E27FC236}">
                  <a16:creationId xmlns:a16="http://schemas.microsoft.com/office/drawing/2014/main" id="{719467C4-9096-4A2D-7BBD-E95C2C191AFE}"/>
                </a:ext>
              </a:extLst>
            </p:cNvPr>
            <p:cNvSpPr txBox="1"/>
            <p:nvPr/>
          </p:nvSpPr>
          <p:spPr>
            <a:xfrm>
              <a:off x="768625" y="4858506"/>
              <a:ext cx="503583" cy="369332"/>
            </a:xfrm>
            <a:prstGeom prst="rect">
              <a:avLst/>
            </a:prstGeom>
            <a:noFill/>
          </p:spPr>
          <p:txBody>
            <a:bodyPr wrap="square" rtlCol="0">
              <a:spAutoFit/>
            </a:bodyPr>
            <a:lstStyle/>
            <a:p>
              <a:pPr algn="ctr"/>
              <a:r>
                <a:rPr lang="en-US" dirty="0"/>
                <a:t>A*</a:t>
              </a:r>
            </a:p>
          </p:txBody>
        </p:sp>
        <p:sp>
          <p:nvSpPr>
            <p:cNvPr id="20" name="TextBox 19">
              <a:extLst>
                <a:ext uri="{FF2B5EF4-FFF2-40B4-BE49-F238E27FC236}">
                  <a16:creationId xmlns:a16="http://schemas.microsoft.com/office/drawing/2014/main" id="{9BBD6E42-5144-20A0-0F9D-418E83DB08A9}"/>
                </a:ext>
              </a:extLst>
            </p:cNvPr>
            <p:cNvSpPr txBox="1"/>
            <p:nvPr/>
          </p:nvSpPr>
          <p:spPr>
            <a:xfrm>
              <a:off x="1384850" y="4858506"/>
              <a:ext cx="503583" cy="369332"/>
            </a:xfrm>
            <a:prstGeom prst="rect">
              <a:avLst/>
            </a:prstGeom>
            <a:noFill/>
          </p:spPr>
          <p:txBody>
            <a:bodyPr wrap="square" rtlCol="0">
              <a:spAutoFit/>
            </a:bodyPr>
            <a:lstStyle/>
            <a:p>
              <a:pPr algn="ctr"/>
              <a:r>
                <a:rPr lang="en-US" dirty="0"/>
                <a:t>B*</a:t>
              </a:r>
            </a:p>
          </p:txBody>
        </p:sp>
        <p:sp>
          <p:nvSpPr>
            <p:cNvPr id="21" name="TextBox 20">
              <a:extLst>
                <a:ext uri="{FF2B5EF4-FFF2-40B4-BE49-F238E27FC236}">
                  <a16:creationId xmlns:a16="http://schemas.microsoft.com/office/drawing/2014/main" id="{ACF164AC-4B58-03A4-5D9D-7F583B101E66}"/>
                </a:ext>
              </a:extLst>
            </p:cNvPr>
            <p:cNvSpPr txBox="1"/>
            <p:nvPr/>
          </p:nvSpPr>
          <p:spPr>
            <a:xfrm>
              <a:off x="2773014" y="4626593"/>
              <a:ext cx="503583" cy="369332"/>
            </a:xfrm>
            <a:prstGeom prst="rect">
              <a:avLst/>
            </a:prstGeom>
            <a:noFill/>
          </p:spPr>
          <p:txBody>
            <a:bodyPr wrap="square" rtlCol="0">
              <a:spAutoFit/>
            </a:bodyPr>
            <a:lstStyle/>
            <a:p>
              <a:pPr algn="ctr"/>
              <a:r>
                <a:rPr lang="en-US" dirty="0"/>
                <a:t>E*</a:t>
              </a:r>
            </a:p>
          </p:txBody>
        </p:sp>
        <p:sp>
          <p:nvSpPr>
            <p:cNvPr id="25" name="TextBox 24">
              <a:extLst>
                <a:ext uri="{FF2B5EF4-FFF2-40B4-BE49-F238E27FC236}">
                  <a16:creationId xmlns:a16="http://schemas.microsoft.com/office/drawing/2014/main" id="{83320B81-D3AD-DF2A-C352-05AA2648BEEA}"/>
                </a:ext>
              </a:extLst>
            </p:cNvPr>
            <p:cNvSpPr txBox="1"/>
            <p:nvPr/>
          </p:nvSpPr>
          <p:spPr>
            <a:xfrm>
              <a:off x="2763076" y="5227838"/>
              <a:ext cx="503583" cy="369332"/>
            </a:xfrm>
            <a:prstGeom prst="rect">
              <a:avLst/>
            </a:prstGeom>
            <a:noFill/>
          </p:spPr>
          <p:txBody>
            <a:bodyPr wrap="square" rtlCol="0">
              <a:spAutoFit/>
            </a:bodyPr>
            <a:lstStyle/>
            <a:p>
              <a:pPr algn="ctr"/>
              <a:r>
                <a:rPr lang="en-US" dirty="0"/>
                <a:t>F*</a:t>
              </a:r>
            </a:p>
          </p:txBody>
        </p:sp>
        <p:sp>
          <p:nvSpPr>
            <p:cNvPr id="26" name="TextBox 25">
              <a:extLst>
                <a:ext uri="{FF2B5EF4-FFF2-40B4-BE49-F238E27FC236}">
                  <a16:creationId xmlns:a16="http://schemas.microsoft.com/office/drawing/2014/main" id="{CA743248-FE89-3997-DD6F-96D03E895B46}"/>
                </a:ext>
              </a:extLst>
            </p:cNvPr>
            <p:cNvSpPr txBox="1"/>
            <p:nvPr/>
          </p:nvSpPr>
          <p:spPr>
            <a:xfrm>
              <a:off x="2017642" y="5227838"/>
              <a:ext cx="503583" cy="369332"/>
            </a:xfrm>
            <a:prstGeom prst="rect">
              <a:avLst/>
            </a:prstGeom>
            <a:noFill/>
          </p:spPr>
          <p:txBody>
            <a:bodyPr wrap="square" rtlCol="0">
              <a:spAutoFit/>
            </a:bodyPr>
            <a:lstStyle/>
            <a:p>
              <a:pPr algn="ctr"/>
              <a:r>
                <a:rPr lang="en-US" dirty="0"/>
                <a:t>D*</a:t>
              </a:r>
            </a:p>
          </p:txBody>
        </p:sp>
        <p:sp>
          <p:nvSpPr>
            <p:cNvPr id="27" name="TextBox 26">
              <a:extLst>
                <a:ext uri="{FF2B5EF4-FFF2-40B4-BE49-F238E27FC236}">
                  <a16:creationId xmlns:a16="http://schemas.microsoft.com/office/drawing/2014/main" id="{8900BD63-A758-493D-EB21-3CC66DFBBB84}"/>
                </a:ext>
              </a:extLst>
            </p:cNvPr>
            <p:cNvSpPr txBox="1"/>
            <p:nvPr/>
          </p:nvSpPr>
          <p:spPr>
            <a:xfrm>
              <a:off x="2017642" y="4626593"/>
              <a:ext cx="503583" cy="369332"/>
            </a:xfrm>
            <a:prstGeom prst="rect">
              <a:avLst/>
            </a:prstGeom>
            <a:noFill/>
          </p:spPr>
          <p:txBody>
            <a:bodyPr wrap="square" rtlCol="0">
              <a:spAutoFit/>
            </a:bodyPr>
            <a:lstStyle/>
            <a:p>
              <a:pPr algn="ctr"/>
              <a:r>
                <a:rPr lang="en-US" dirty="0"/>
                <a:t>C*</a:t>
              </a:r>
            </a:p>
          </p:txBody>
        </p:sp>
        <p:sp>
          <p:nvSpPr>
            <p:cNvPr id="28" name="TextBox 27">
              <a:extLst>
                <a:ext uri="{FF2B5EF4-FFF2-40B4-BE49-F238E27FC236}">
                  <a16:creationId xmlns:a16="http://schemas.microsoft.com/office/drawing/2014/main" id="{6D0EE8B9-3294-EED3-C63F-78BAEC20A1B2}"/>
                </a:ext>
              </a:extLst>
            </p:cNvPr>
            <p:cNvSpPr txBox="1"/>
            <p:nvPr/>
          </p:nvSpPr>
          <p:spPr>
            <a:xfrm>
              <a:off x="3395868" y="5227838"/>
              <a:ext cx="503583" cy="369332"/>
            </a:xfrm>
            <a:prstGeom prst="rect">
              <a:avLst/>
            </a:prstGeom>
            <a:noFill/>
          </p:spPr>
          <p:txBody>
            <a:bodyPr wrap="square" rtlCol="0">
              <a:spAutoFit/>
            </a:bodyPr>
            <a:lstStyle/>
            <a:p>
              <a:pPr algn="ctr"/>
              <a:r>
                <a:rPr lang="en-US" dirty="0"/>
                <a:t>G*</a:t>
              </a:r>
            </a:p>
          </p:txBody>
        </p:sp>
        <p:cxnSp>
          <p:nvCxnSpPr>
            <p:cNvPr id="47" name="Straight Arrow Connector 46">
              <a:extLst>
                <a:ext uri="{FF2B5EF4-FFF2-40B4-BE49-F238E27FC236}">
                  <a16:creationId xmlns:a16="http://schemas.microsoft.com/office/drawing/2014/main" id="{5723672C-9E05-5098-1C35-CF1C2F2D689C}"/>
                </a:ext>
              </a:extLst>
            </p:cNvPr>
            <p:cNvCxnSpPr>
              <a:cxnSpLocks/>
            </p:cNvCxnSpPr>
            <p:nvPr/>
          </p:nvCxnSpPr>
          <p:spPr>
            <a:xfrm>
              <a:off x="1149624" y="5043172"/>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BF4273B-5D14-2658-5E78-F172F26453F2}"/>
                </a:ext>
              </a:extLst>
            </p:cNvPr>
            <p:cNvCxnSpPr>
              <a:cxnSpLocks/>
            </p:cNvCxnSpPr>
            <p:nvPr/>
          </p:nvCxnSpPr>
          <p:spPr>
            <a:xfrm flipV="1">
              <a:off x="1775791" y="4811259"/>
              <a:ext cx="327988"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B2303F7-5A5E-33F8-04FD-2DBD3D85114F}"/>
                </a:ext>
              </a:extLst>
            </p:cNvPr>
            <p:cNvCxnSpPr>
              <a:cxnSpLocks/>
            </p:cNvCxnSpPr>
            <p:nvPr/>
          </p:nvCxnSpPr>
          <p:spPr>
            <a:xfrm>
              <a:off x="1765847" y="5043172"/>
              <a:ext cx="339258"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7EBDEC0D-438F-EA25-87F1-5EB35894D90A}"/>
                </a:ext>
              </a:extLst>
            </p:cNvPr>
            <p:cNvCxnSpPr>
              <a:cxnSpLocks/>
            </p:cNvCxnSpPr>
            <p:nvPr/>
          </p:nvCxnSpPr>
          <p:spPr>
            <a:xfrm>
              <a:off x="2454963" y="4788068"/>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68FEC95-E260-9E50-162B-2C232B68342C}"/>
                </a:ext>
              </a:extLst>
            </p:cNvPr>
            <p:cNvCxnSpPr>
              <a:cxnSpLocks/>
            </p:cNvCxnSpPr>
            <p:nvPr/>
          </p:nvCxnSpPr>
          <p:spPr>
            <a:xfrm>
              <a:off x="2454963" y="5412504"/>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51958F1-EE75-5BDB-072D-1AEEF58379E6}"/>
                </a:ext>
              </a:extLst>
            </p:cNvPr>
            <p:cNvCxnSpPr>
              <a:cxnSpLocks/>
            </p:cNvCxnSpPr>
            <p:nvPr/>
          </p:nvCxnSpPr>
          <p:spPr>
            <a:xfrm>
              <a:off x="3097691" y="5412504"/>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4" name="Oval 63">
            <a:extLst>
              <a:ext uri="{FF2B5EF4-FFF2-40B4-BE49-F238E27FC236}">
                <a16:creationId xmlns:a16="http://schemas.microsoft.com/office/drawing/2014/main" id="{08A54011-5053-0458-372F-4EAD7299668C}"/>
              </a:ext>
            </a:extLst>
          </p:cNvPr>
          <p:cNvSpPr/>
          <p:nvPr/>
        </p:nvSpPr>
        <p:spPr>
          <a:xfrm>
            <a:off x="606287" y="4610027"/>
            <a:ext cx="3508513" cy="1172817"/>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84A4671-59F6-957F-0A68-A598EA4E8D34}"/>
              </a:ext>
            </a:extLst>
          </p:cNvPr>
          <p:cNvSpPr txBox="1"/>
          <p:nvPr/>
        </p:nvSpPr>
        <p:spPr>
          <a:xfrm>
            <a:off x="4313583" y="4898261"/>
            <a:ext cx="2941982" cy="369332"/>
          </a:xfrm>
          <a:prstGeom prst="rect">
            <a:avLst/>
          </a:prstGeom>
          <a:noFill/>
        </p:spPr>
        <p:txBody>
          <a:bodyPr wrap="square" rtlCol="0">
            <a:spAutoFit/>
          </a:bodyPr>
          <a:lstStyle/>
          <a:p>
            <a:r>
              <a:rPr lang="en-US" dirty="0"/>
              <a:t>DFT: Not STP</a:t>
            </a:r>
          </a:p>
        </p:txBody>
      </p:sp>
      <p:grpSp>
        <p:nvGrpSpPr>
          <p:cNvPr id="83" name="Group 82">
            <a:extLst>
              <a:ext uri="{FF2B5EF4-FFF2-40B4-BE49-F238E27FC236}">
                <a16:creationId xmlns:a16="http://schemas.microsoft.com/office/drawing/2014/main" id="{5CA90CEA-8CB3-048C-E214-74E3EEAD1328}"/>
              </a:ext>
            </a:extLst>
          </p:cNvPr>
          <p:cNvGrpSpPr/>
          <p:nvPr/>
        </p:nvGrpSpPr>
        <p:grpSpPr>
          <a:xfrm>
            <a:off x="606287" y="2921959"/>
            <a:ext cx="6649278" cy="1172817"/>
            <a:chOff x="606287" y="2921959"/>
            <a:chExt cx="6649278" cy="1172817"/>
          </a:xfrm>
        </p:grpSpPr>
        <p:sp>
          <p:nvSpPr>
            <p:cNvPr id="68" name="TextBox 67">
              <a:extLst>
                <a:ext uri="{FF2B5EF4-FFF2-40B4-BE49-F238E27FC236}">
                  <a16:creationId xmlns:a16="http://schemas.microsoft.com/office/drawing/2014/main" id="{525D2D3C-1B6E-DECA-BD43-1AF8703D1EF7}"/>
                </a:ext>
              </a:extLst>
            </p:cNvPr>
            <p:cNvSpPr txBox="1"/>
            <p:nvPr/>
          </p:nvSpPr>
          <p:spPr>
            <a:xfrm>
              <a:off x="768625" y="3170438"/>
              <a:ext cx="503583" cy="369332"/>
            </a:xfrm>
            <a:prstGeom prst="rect">
              <a:avLst/>
            </a:prstGeom>
            <a:noFill/>
          </p:spPr>
          <p:txBody>
            <a:bodyPr wrap="square" rtlCol="0">
              <a:spAutoFit/>
            </a:bodyPr>
            <a:lstStyle/>
            <a:p>
              <a:pPr algn="ctr"/>
              <a:r>
                <a:rPr lang="en-US" dirty="0"/>
                <a:t>A*</a:t>
              </a:r>
            </a:p>
          </p:txBody>
        </p:sp>
        <p:sp>
          <p:nvSpPr>
            <p:cNvPr id="69" name="TextBox 68">
              <a:extLst>
                <a:ext uri="{FF2B5EF4-FFF2-40B4-BE49-F238E27FC236}">
                  <a16:creationId xmlns:a16="http://schemas.microsoft.com/office/drawing/2014/main" id="{F573300C-07BC-294F-AD3D-08B589D2E7DE}"/>
                </a:ext>
              </a:extLst>
            </p:cNvPr>
            <p:cNvSpPr txBox="1"/>
            <p:nvPr/>
          </p:nvSpPr>
          <p:spPr>
            <a:xfrm>
              <a:off x="1384850" y="3170438"/>
              <a:ext cx="503583" cy="369332"/>
            </a:xfrm>
            <a:prstGeom prst="rect">
              <a:avLst/>
            </a:prstGeom>
            <a:noFill/>
          </p:spPr>
          <p:txBody>
            <a:bodyPr wrap="square" rtlCol="0">
              <a:spAutoFit/>
            </a:bodyPr>
            <a:lstStyle/>
            <a:p>
              <a:pPr algn="ctr"/>
              <a:r>
                <a:rPr lang="en-US" dirty="0"/>
                <a:t>B*</a:t>
              </a:r>
            </a:p>
          </p:txBody>
        </p:sp>
        <p:sp>
          <p:nvSpPr>
            <p:cNvPr id="70" name="TextBox 69">
              <a:extLst>
                <a:ext uri="{FF2B5EF4-FFF2-40B4-BE49-F238E27FC236}">
                  <a16:creationId xmlns:a16="http://schemas.microsoft.com/office/drawing/2014/main" id="{C18E9D73-A99B-2734-4B54-2B0126B747BA}"/>
                </a:ext>
              </a:extLst>
            </p:cNvPr>
            <p:cNvSpPr txBox="1"/>
            <p:nvPr/>
          </p:nvSpPr>
          <p:spPr>
            <a:xfrm>
              <a:off x="2773014" y="2938525"/>
              <a:ext cx="503583" cy="369332"/>
            </a:xfrm>
            <a:prstGeom prst="rect">
              <a:avLst/>
            </a:prstGeom>
            <a:noFill/>
          </p:spPr>
          <p:txBody>
            <a:bodyPr wrap="square" rtlCol="0">
              <a:spAutoFit/>
            </a:bodyPr>
            <a:lstStyle/>
            <a:p>
              <a:pPr algn="ctr"/>
              <a:r>
                <a:rPr lang="en-US" dirty="0"/>
                <a:t>E*</a:t>
              </a:r>
            </a:p>
          </p:txBody>
        </p:sp>
        <p:sp>
          <p:nvSpPr>
            <p:cNvPr id="71" name="TextBox 70">
              <a:extLst>
                <a:ext uri="{FF2B5EF4-FFF2-40B4-BE49-F238E27FC236}">
                  <a16:creationId xmlns:a16="http://schemas.microsoft.com/office/drawing/2014/main" id="{6980ADBE-D0BB-41F4-33D5-0BD5DA1F6C1A}"/>
                </a:ext>
              </a:extLst>
            </p:cNvPr>
            <p:cNvSpPr txBox="1"/>
            <p:nvPr/>
          </p:nvSpPr>
          <p:spPr>
            <a:xfrm>
              <a:off x="2763076" y="3539770"/>
              <a:ext cx="503583" cy="369332"/>
            </a:xfrm>
            <a:prstGeom prst="rect">
              <a:avLst/>
            </a:prstGeom>
            <a:noFill/>
          </p:spPr>
          <p:txBody>
            <a:bodyPr wrap="square" rtlCol="0">
              <a:spAutoFit/>
            </a:bodyPr>
            <a:lstStyle/>
            <a:p>
              <a:pPr algn="ctr"/>
              <a:r>
                <a:rPr lang="en-US" dirty="0"/>
                <a:t>F*</a:t>
              </a:r>
            </a:p>
          </p:txBody>
        </p:sp>
        <p:sp>
          <p:nvSpPr>
            <p:cNvPr id="72" name="TextBox 71">
              <a:extLst>
                <a:ext uri="{FF2B5EF4-FFF2-40B4-BE49-F238E27FC236}">
                  <a16:creationId xmlns:a16="http://schemas.microsoft.com/office/drawing/2014/main" id="{5A7AAE8A-2AED-3C0F-0521-F9201510DF76}"/>
                </a:ext>
              </a:extLst>
            </p:cNvPr>
            <p:cNvSpPr txBox="1"/>
            <p:nvPr/>
          </p:nvSpPr>
          <p:spPr>
            <a:xfrm>
              <a:off x="2017642" y="3539770"/>
              <a:ext cx="503583" cy="369332"/>
            </a:xfrm>
            <a:prstGeom prst="rect">
              <a:avLst/>
            </a:prstGeom>
            <a:noFill/>
          </p:spPr>
          <p:txBody>
            <a:bodyPr wrap="square" rtlCol="0">
              <a:spAutoFit/>
            </a:bodyPr>
            <a:lstStyle/>
            <a:p>
              <a:pPr algn="ctr"/>
              <a:r>
                <a:rPr lang="en-US" dirty="0"/>
                <a:t>D*</a:t>
              </a:r>
            </a:p>
          </p:txBody>
        </p:sp>
        <p:sp>
          <p:nvSpPr>
            <p:cNvPr id="73" name="TextBox 72">
              <a:extLst>
                <a:ext uri="{FF2B5EF4-FFF2-40B4-BE49-F238E27FC236}">
                  <a16:creationId xmlns:a16="http://schemas.microsoft.com/office/drawing/2014/main" id="{B680D0B8-8AF3-2A73-B958-F9EAEB6DFF4A}"/>
                </a:ext>
              </a:extLst>
            </p:cNvPr>
            <p:cNvSpPr txBox="1"/>
            <p:nvPr/>
          </p:nvSpPr>
          <p:spPr>
            <a:xfrm>
              <a:off x="2017642" y="2938525"/>
              <a:ext cx="503583" cy="369332"/>
            </a:xfrm>
            <a:prstGeom prst="rect">
              <a:avLst/>
            </a:prstGeom>
            <a:noFill/>
          </p:spPr>
          <p:txBody>
            <a:bodyPr wrap="square" rtlCol="0">
              <a:spAutoFit/>
            </a:bodyPr>
            <a:lstStyle/>
            <a:p>
              <a:pPr algn="ctr"/>
              <a:r>
                <a:rPr lang="en-US" dirty="0"/>
                <a:t>C*</a:t>
              </a:r>
            </a:p>
          </p:txBody>
        </p:sp>
        <p:sp>
          <p:nvSpPr>
            <p:cNvPr id="74" name="TextBox 73">
              <a:extLst>
                <a:ext uri="{FF2B5EF4-FFF2-40B4-BE49-F238E27FC236}">
                  <a16:creationId xmlns:a16="http://schemas.microsoft.com/office/drawing/2014/main" id="{15C65F8C-3DBD-5B78-C4F3-DBDD65497B07}"/>
                </a:ext>
              </a:extLst>
            </p:cNvPr>
            <p:cNvSpPr txBox="1"/>
            <p:nvPr/>
          </p:nvSpPr>
          <p:spPr>
            <a:xfrm>
              <a:off x="3395868" y="3539770"/>
              <a:ext cx="503583" cy="369332"/>
            </a:xfrm>
            <a:prstGeom prst="rect">
              <a:avLst/>
            </a:prstGeom>
            <a:noFill/>
          </p:spPr>
          <p:txBody>
            <a:bodyPr wrap="square" rtlCol="0">
              <a:spAutoFit/>
            </a:bodyPr>
            <a:lstStyle/>
            <a:p>
              <a:pPr algn="ctr"/>
              <a:r>
                <a:rPr lang="en-US" dirty="0"/>
                <a:t>G*</a:t>
              </a:r>
            </a:p>
          </p:txBody>
        </p:sp>
        <p:cxnSp>
          <p:nvCxnSpPr>
            <p:cNvPr id="75" name="Straight Arrow Connector 74">
              <a:extLst>
                <a:ext uri="{FF2B5EF4-FFF2-40B4-BE49-F238E27FC236}">
                  <a16:creationId xmlns:a16="http://schemas.microsoft.com/office/drawing/2014/main" id="{7C386CEA-6C1F-AD1D-6704-9958C494D7E2}"/>
                </a:ext>
              </a:extLst>
            </p:cNvPr>
            <p:cNvCxnSpPr>
              <a:cxnSpLocks/>
            </p:cNvCxnSpPr>
            <p:nvPr/>
          </p:nvCxnSpPr>
          <p:spPr>
            <a:xfrm>
              <a:off x="1149624" y="3355104"/>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957758C-4BBD-C7C8-752E-9AE63E14E7A1}"/>
                </a:ext>
              </a:extLst>
            </p:cNvPr>
            <p:cNvCxnSpPr>
              <a:cxnSpLocks/>
            </p:cNvCxnSpPr>
            <p:nvPr/>
          </p:nvCxnSpPr>
          <p:spPr>
            <a:xfrm flipV="1">
              <a:off x="1775791" y="3123191"/>
              <a:ext cx="327988"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021ABC82-E750-9611-5D0A-F2A4000D6413}"/>
                </a:ext>
              </a:extLst>
            </p:cNvPr>
            <p:cNvCxnSpPr>
              <a:cxnSpLocks/>
            </p:cNvCxnSpPr>
            <p:nvPr/>
          </p:nvCxnSpPr>
          <p:spPr>
            <a:xfrm>
              <a:off x="1765847" y="3355104"/>
              <a:ext cx="339258"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48620DF3-9303-DD5A-961C-63C9A5346090}"/>
                </a:ext>
              </a:extLst>
            </p:cNvPr>
            <p:cNvCxnSpPr>
              <a:cxnSpLocks/>
            </p:cNvCxnSpPr>
            <p:nvPr/>
          </p:nvCxnSpPr>
          <p:spPr>
            <a:xfrm>
              <a:off x="2454963" y="3100000"/>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1B719C32-5BB5-B3E4-F84A-93E2B7553919}"/>
                </a:ext>
              </a:extLst>
            </p:cNvPr>
            <p:cNvCxnSpPr>
              <a:cxnSpLocks/>
            </p:cNvCxnSpPr>
            <p:nvPr/>
          </p:nvCxnSpPr>
          <p:spPr>
            <a:xfrm>
              <a:off x="2454963" y="3724436"/>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94362AE-1BE6-22B4-0798-1CD4DACBD2ED}"/>
                </a:ext>
              </a:extLst>
            </p:cNvPr>
            <p:cNvCxnSpPr>
              <a:cxnSpLocks/>
            </p:cNvCxnSpPr>
            <p:nvPr/>
          </p:nvCxnSpPr>
          <p:spPr>
            <a:xfrm>
              <a:off x="3097691" y="3724436"/>
              <a:ext cx="364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AE989463-2BDE-E4E9-6A9D-14F690AE13AA}"/>
                </a:ext>
              </a:extLst>
            </p:cNvPr>
            <p:cNvSpPr/>
            <p:nvPr/>
          </p:nvSpPr>
          <p:spPr>
            <a:xfrm>
              <a:off x="606287" y="2921959"/>
              <a:ext cx="3508513" cy="1172817"/>
            </a:xfrm>
            <a:prstGeom prst="ellipse">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22E4E3-24DF-DF4B-9D2A-542E8F3B5EDC}"/>
                </a:ext>
              </a:extLst>
            </p:cNvPr>
            <p:cNvSpPr txBox="1"/>
            <p:nvPr/>
          </p:nvSpPr>
          <p:spPr>
            <a:xfrm>
              <a:off x="4313583" y="3210193"/>
              <a:ext cx="2941982" cy="369332"/>
            </a:xfrm>
            <a:prstGeom prst="rect">
              <a:avLst/>
            </a:prstGeom>
            <a:noFill/>
          </p:spPr>
          <p:txBody>
            <a:bodyPr wrap="square" rtlCol="0">
              <a:spAutoFit/>
            </a:bodyPr>
            <a:lstStyle/>
            <a:p>
              <a:r>
                <a:rPr lang="en-US" dirty="0"/>
                <a:t>DFT: STP</a:t>
              </a:r>
            </a:p>
          </p:txBody>
        </p:sp>
      </p:grpSp>
      <p:sp>
        <p:nvSpPr>
          <p:cNvPr id="86" name="TextBox 85">
            <a:extLst>
              <a:ext uri="{FF2B5EF4-FFF2-40B4-BE49-F238E27FC236}">
                <a16:creationId xmlns:a16="http://schemas.microsoft.com/office/drawing/2014/main" id="{E5F8F7C4-265C-75B0-9B86-D7954EB3B5C2}"/>
              </a:ext>
            </a:extLst>
          </p:cNvPr>
          <p:cNvSpPr txBox="1"/>
          <p:nvPr/>
        </p:nvSpPr>
        <p:spPr>
          <a:xfrm>
            <a:off x="7255565" y="1490870"/>
            <a:ext cx="472108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DFT derived thermochemistry is not at standard conditions</a:t>
            </a:r>
          </a:p>
          <a:p>
            <a:pPr marL="742950" lvl="1" indent="-285750">
              <a:buFont typeface="Arial" panose="020B0604020202020204" pitchFamily="34" charset="0"/>
              <a:buChar char="•"/>
            </a:pPr>
            <a:r>
              <a:rPr lang="en-US" dirty="0"/>
              <a:t>Misstates energy</a:t>
            </a:r>
          </a:p>
          <a:p>
            <a:pPr marL="285750" indent="-285750">
              <a:buFont typeface="Arial" panose="020B0604020202020204" pitchFamily="34" charset="0"/>
              <a:buChar char="•"/>
            </a:pPr>
            <a:r>
              <a:rPr lang="en-US" dirty="0"/>
              <a:t>Need to </a:t>
            </a:r>
            <a:r>
              <a:rPr lang="en-US" dirty="0" err="1"/>
              <a:t>atomistically</a:t>
            </a:r>
            <a:r>
              <a:rPr lang="en-US" dirty="0"/>
              <a:t> adjust DFT derived thermochemistry to account for:</a:t>
            </a:r>
          </a:p>
          <a:p>
            <a:pPr marL="742950" lvl="1" indent="-285750">
              <a:buFont typeface="Arial" panose="020B0604020202020204" pitchFamily="34" charset="0"/>
              <a:buChar char="•"/>
            </a:pPr>
            <a:r>
              <a:rPr lang="en-US" dirty="0"/>
              <a:t>Standard temperature</a:t>
            </a:r>
          </a:p>
          <a:p>
            <a:pPr marL="742950" lvl="1" indent="-285750">
              <a:buFont typeface="Arial" panose="020B0604020202020204" pitchFamily="34" charset="0"/>
              <a:buChar char="•"/>
            </a:pPr>
            <a:r>
              <a:rPr lang="en-US" dirty="0"/>
              <a:t>Atomistic formation energies</a:t>
            </a:r>
          </a:p>
          <a:p>
            <a:pPr marL="742950" lvl="1" indent="-285750">
              <a:buFont typeface="Arial" panose="020B0604020202020204" pitchFamily="34" charset="0"/>
              <a:buChar char="•"/>
            </a:pPr>
            <a:r>
              <a:rPr lang="en-US" dirty="0"/>
              <a:t>Error in DFT</a:t>
            </a:r>
          </a:p>
          <a:p>
            <a:pPr marL="285750" indent="-285750">
              <a:buFont typeface="Arial" panose="020B0604020202020204" pitchFamily="34" charset="0"/>
              <a:buChar char="•"/>
            </a:pPr>
            <a:r>
              <a:rPr lang="en-US" dirty="0"/>
              <a:t>Methods:</a:t>
            </a:r>
          </a:p>
          <a:p>
            <a:pPr marL="742950" lvl="1" indent="-285750">
              <a:buFont typeface="Arial" panose="020B0604020202020204" pitchFamily="34" charset="0"/>
              <a:buChar char="•"/>
            </a:pPr>
            <a:r>
              <a:rPr lang="en-US" dirty="0"/>
              <a:t>Use know adsorption energies regressed to constituent atoms to shift DFT data</a:t>
            </a:r>
          </a:p>
          <a:p>
            <a:pPr marL="742950" lvl="1" indent="-285750">
              <a:buFont typeface="Arial" panose="020B0604020202020204" pitchFamily="34" charset="0"/>
              <a:buChar char="•"/>
            </a:pPr>
            <a:r>
              <a:rPr lang="en-US" dirty="0"/>
              <a:t>Use DFT computed vs experimental thermochemistry for reference gases regressed to constituent atoms to shift DFT data </a:t>
            </a:r>
          </a:p>
        </p:txBody>
      </p:sp>
    </p:spTree>
    <p:extLst>
      <p:ext uri="{BB962C8B-B14F-4D97-AF65-F5344CB8AC3E}">
        <p14:creationId xmlns:p14="http://schemas.microsoft.com/office/powerpoint/2010/main" val="75785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22" presetClass="entr" presetSubtype="4" fill="hold"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down)">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64" grpId="0" animBg="1"/>
      <p:bldP spid="65" grpId="0"/>
      <p:bldP spid="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Miscellaneous: Re-referencing</a:t>
            </a:r>
          </a:p>
        </p:txBody>
      </p:sp>
      <p:graphicFrame>
        <p:nvGraphicFramePr>
          <p:cNvPr id="4" name="Table 3">
            <a:extLst>
              <a:ext uri="{FF2B5EF4-FFF2-40B4-BE49-F238E27FC236}">
                <a16:creationId xmlns:a16="http://schemas.microsoft.com/office/drawing/2014/main" id="{E479EA6E-9260-D70C-3865-D0C9187B7A1F}"/>
              </a:ext>
            </a:extLst>
          </p:cNvPr>
          <p:cNvGraphicFramePr>
            <a:graphicFrameLocks noGrp="1"/>
          </p:cNvGraphicFramePr>
          <p:nvPr>
            <p:extLst>
              <p:ext uri="{D42A27DB-BD31-4B8C-83A1-F6EECF244321}">
                <p14:modId xmlns:p14="http://schemas.microsoft.com/office/powerpoint/2010/main" val="3887648361"/>
              </p:ext>
            </p:extLst>
          </p:nvPr>
        </p:nvGraphicFramePr>
        <p:xfrm>
          <a:off x="476693" y="1499302"/>
          <a:ext cx="2596117" cy="3484880"/>
        </p:xfrm>
        <a:graphic>
          <a:graphicData uri="http://schemas.openxmlformats.org/drawingml/2006/table">
            <a:tbl>
              <a:tblPr firstRow="1" bandRow="1">
                <a:tableStyleId>{5C22544A-7EE6-4342-B048-85BDC9FD1C3A}</a:tableStyleId>
              </a:tblPr>
              <a:tblGrid>
                <a:gridCol w="1160721">
                  <a:extLst>
                    <a:ext uri="{9D8B030D-6E8A-4147-A177-3AD203B41FA5}">
                      <a16:colId xmlns:a16="http://schemas.microsoft.com/office/drawing/2014/main" val="588330410"/>
                    </a:ext>
                  </a:extLst>
                </a:gridCol>
                <a:gridCol w="1435396">
                  <a:extLst>
                    <a:ext uri="{9D8B030D-6E8A-4147-A177-3AD203B41FA5}">
                      <a16:colId xmlns:a16="http://schemas.microsoft.com/office/drawing/2014/main" val="4156111481"/>
                    </a:ext>
                  </a:extLst>
                </a:gridCol>
              </a:tblGrid>
              <a:tr h="370840">
                <a:tc>
                  <a:txBody>
                    <a:bodyPr/>
                    <a:lstStyle/>
                    <a:p>
                      <a:pPr algn="ctr"/>
                      <a:r>
                        <a:rPr lang="en-US" dirty="0"/>
                        <a:t>Name</a:t>
                      </a:r>
                    </a:p>
                  </a:txBody>
                  <a:tcPr anchor="ctr"/>
                </a:tc>
                <a:tc>
                  <a:txBody>
                    <a:bodyPr/>
                    <a:lstStyle/>
                    <a:p>
                      <a:pPr algn="ctr"/>
                      <a:r>
                        <a:rPr lang="en-US" dirty="0"/>
                        <a:t>NIST Enthalpy (kcal/mol)</a:t>
                      </a:r>
                    </a:p>
                  </a:txBody>
                  <a:tcPr anchor="ctr"/>
                </a:tc>
                <a:extLst>
                  <a:ext uri="{0D108BD9-81ED-4DB2-BD59-A6C34878D82A}">
                    <a16:rowId xmlns:a16="http://schemas.microsoft.com/office/drawing/2014/main" val="32121649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t>
                      </a:r>
                      <a:r>
                        <a:rPr lang="en-US" baseline="-25000" dirty="0"/>
                        <a:t>4</a:t>
                      </a:r>
                    </a:p>
                  </a:txBody>
                  <a:tcPr/>
                </a:tc>
                <a:tc>
                  <a:txBody>
                    <a:bodyPr/>
                    <a:lstStyle/>
                    <a:p>
                      <a:pPr algn="ctr"/>
                      <a:r>
                        <a:rPr lang="en-US" dirty="0"/>
                        <a:t>-17.89</a:t>
                      </a:r>
                    </a:p>
                  </a:txBody>
                  <a:tcPr/>
                </a:tc>
                <a:extLst>
                  <a:ext uri="{0D108BD9-81ED-4DB2-BD59-A6C34878D82A}">
                    <a16:rowId xmlns:a16="http://schemas.microsoft.com/office/drawing/2014/main" val="101305885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t>
                      </a:r>
                      <a:r>
                        <a:rPr lang="en-US" baseline="-25000" dirty="0"/>
                        <a:t>3</a:t>
                      </a:r>
                      <a:r>
                        <a:rPr lang="en-US" dirty="0"/>
                        <a:t>OH</a:t>
                      </a:r>
                    </a:p>
                  </a:txBody>
                  <a:tcPr/>
                </a:tc>
                <a:tc>
                  <a:txBody>
                    <a:bodyPr/>
                    <a:lstStyle/>
                    <a:p>
                      <a:pPr algn="ctr"/>
                      <a:r>
                        <a:rPr lang="en-US" dirty="0"/>
                        <a:t>-49.0</a:t>
                      </a:r>
                    </a:p>
                  </a:txBody>
                  <a:tcPr/>
                </a:tc>
                <a:extLst>
                  <a:ext uri="{0D108BD9-81ED-4DB2-BD59-A6C34878D82A}">
                    <a16:rowId xmlns:a16="http://schemas.microsoft.com/office/drawing/2014/main" val="30417462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t>
                      </a:r>
                      <a:r>
                        <a:rPr lang="en-US" baseline="-25000" dirty="0"/>
                        <a:t>3</a:t>
                      </a:r>
                      <a:r>
                        <a:rPr lang="en-US" dirty="0"/>
                        <a:t>CH</a:t>
                      </a:r>
                      <a:r>
                        <a:rPr lang="en-US" baseline="-25000" dirty="0"/>
                        <a:t>3</a:t>
                      </a:r>
                    </a:p>
                  </a:txBody>
                  <a:tcPr/>
                </a:tc>
                <a:tc>
                  <a:txBody>
                    <a:bodyPr/>
                    <a:lstStyle/>
                    <a:p>
                      <a:pPr algn="ctr"/>
                      <a:r>
                        <a:rPr lang="en-US" dirty="0"/>
                        <a:t>-20.0</a:t>
                      </a:r>
                    </a:p>
                  </a:txBody>
                  <a:tcPr/>
                </a:tc>
                <a:extLst>
                  <a:ext uri="{0D108BD9-81ED-4DB2-BD59-A6C34878D82A}">
                    <a16:rowId xmlns:a16="http://schemas.microsoft.com/office/drawing/2014/main" val="365355470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aseline="0" dirty="0"/>
                        <a:t>CH</a:t>
                      </a:r>
                      <a:r>
                        <a:rPr lang="en-US" baseline="-25000" dirty="0"/>
                        <a:t>2</a:t>
                      </a:r>
                      <a:r>
                        <a:rPr lang="en-US" baseline="0" dirty="0"/>
                        <a:t>CH</a:t>
                      </a:r>
                      <a:r>
                        <a:rPr lang="en-US" baseline="-25000" dirty="0"/>
                        <a:t>2</a:t>
                      </a:r>
                    </a:p>
                  </a:txBody>
                  <a:tcPr/>
                </a:tc>
                <a:tc>
                  <a:txBody>
                    <a:bodyPr/>
                    <a:lstStyle/>
                    <a:p>
                      <a:pPr algn="ctr"/>
                      <a:r>
                        <a:rPr lang="en-US" dirty="0"/>
                        <a:t>12.54</a:t>
                      </a:r>
                    </a:p>
                  </a:txBody>
                  <a:tcPr/>
                </a:tc>
                <a:extLst>
                  <a:ext uri="{0D108BD9-81ED-4DB2-BD59-A6C34878D82A}">
                    <a16:rowId xmlns:a16="http://schemas.microsoft.com/office/drawing/2014/main" val="34644574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t>
                      </a:r>
                      <a:r>
                        <a:rPr lang="en-US" baseline="-25000" dirty="0"/>
                        <a:t>3</a:t>
                      </a:r>
                      <a:r>
                        <a:rPr lang="en-US" dirty="0"/>
                        <a:t>CH</a:t>
                      </a:r>
                      <a:r>
                        <a:rPr lang="en-US" baseline="-25000" dirty="0"/>
                        <a:t>2</a:t>
                      </a:r>
                      <a:r>
                        <a:rPr lang="en-US" dirty="0"/>
                        <a:t>OH</a:t>
                      </a:r>
                    </a:p>
                  </a:txBody>
                  <a:tcPr/>
                </a:tc>
                <a:tc>
                  <a:txBody>
                    <a:bodyPr/>
                    <a:lstStyle/>
                    <a:p>
                      <a:pPr algn="ctr"/>
                      <a:r>
                        <a:rPr lang="en-US" dirty="0"/>
                        <a:t>-56.0</a:t>
                      </a:r>
                    </a:p>
                  </a:txBody>
                  <a:tcPr/>
                </a:tc>
                <a:extLst>
                  <a:ext uri="{0D108BD9-81ED-4DB2-BD59-A6C34878D82A}">
                    <a16:rowId xmlns:a16="http://schemas.microsoft.com/office/drawing/2014/main" val="133128021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a:t>
                      </a:r>
                      <a:r>
                        <a:rPr lang="en-US" baseline="-25000" dirty="0"/>
                        <a:t>2</a:t>
                      </a:r>
                      <a:r>
                        <a:rPr lang="en-US" dirty="0"/>
                        <a:t>O</a:t>
                      </a:r>
                    </a:p>
                  </a:txBody>
                  <a:tcPr/>
                </a:tc>
                <a:tc>
                  <a:txBody>
                    <a:bodyPr/>
                    <a:lstStyle/>
                    <a:p>
                      <a:pPr algn="ctr"/>
                      <a:r>
                        <a:rPr lang="en-US" dirty="0"/>
                        <a:t>-57.798</a:t>
                      </a:r>
                    </a:p>
                  </a:txBody>
                  <a:tcPr/>
                </a:tc>
                <a:extLst>
                  <a:ext uri="{0D108BD9-81ED-4DB2-BD59-A6C34878D82A}">
                    <a16:rowId xmlns:a16="http://schemas.microsoft.com/office/drawing/2014/main" val="372209680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a:t>
                      </a:r>
                      <a:r>
                        <a:rPr lang="en-US" baseline="-25000" dirty="0"/>
                        <a:t>2</a:t>
                      </a:r>
                    </a:p>
                  </a:txBody>
                  <a:tcPr/>
                </a:tc>
                <a:tc>
                  <a:txBody>
                    <a:bodyPr/>
                    <a:lstStyle/>
                    <a:p>
                      <a:pPr algn="ctr"/>
                      <a:r>
                        <a:rPr lang="en-US" dirty="0"/>
                        <a:t>-94.051</a:t>
                      </a:r>
                    </a:p>
                  </a:txBody>
                  <a:tcPr/>
                </a:tc>
                <a:extLst>
                  <a:ext uri="{0D108BD9-81ED-4DB2-BD59-A6C34878D82A}">
                    <a16:rowId xmlns:a16="http://schemas.microsoft.com/office/drawing/2014/main" val="39821190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a:t>
                      </a:r>
                      <a:r>
                        <a:rPr lang="en-US" baseline="-25000" dirty="0"/>
                        <a:t>2</a:t>
                      </a:r>
                    </a:p>
                  </a:txBody>
                  <a:tcPr/>
                </a:tc>
                <a:tc>
                  <a:txBody>
                    <a:bodyPr/>
                    <a:lstStyle/>
                    <a:p>
                      <a:pPr algn="ctr"/>
                      <a:r>
                        <a:rPr lang="en-US" dirty="0"/>
                        <a:t>0.0</a:t>
                      </a:r>
                    </a:p>
                  </a:txBody>
                  <a:tcPr/>
                </a:tc>
                <a:extLst>
                  <a:ext uri="{0D108BD9-81ED-4DB2-BD59-A6C34878D82A}">
                    <a16:rowId xmlns:a16="http://schemas.microsoft.com/office/drawing/2014/main" val="2196540532"/>
                  </a:ext>
                </a:extLst>
              </a:tr>
            </a:tbl>
          </a:graphicData>
        </a:graphic>
      </p:graphicFrame>
      <p:graphicFrame>
        <p:nvGraphicFramePr>
          <p:cNvPr id="5" name="Object 4">
            <a:extLst>
              <a:ext uri="{FF2B5EF4-FFF2-40B4-BE49-F238E27FC236}">
                <a16:creationId xmlns:a16="http://schemas.microsoft.com/office/drawing/2014/main" id="{DD4E1F51-5E10-BDB2-088A-E963E23859C1}"/>
              </a:ext>
            </a:extLst>
          </p:cNvPr>
          <p:cNvGraphicFramePr>
            <a:graphicFrameLocks noChangeAspect="1"/>
          </p:cNvGraphicFramePr>
          <p:nvPr>
            <p:extLst>
              <p:ext uri="{D42A27DB-BD31-4B8C-83A1-F6EECF244321}">
                <p14:modId xmlns:p14="http://schemas.microsoft.com/office/powerpoint/2010/main" val="3245040651"/>
              </p:ext>
            </p:extLst>
          </p:nvPr>
        </p:nvGraphicFramePr>
        <p:xfrm>
          <a:off x="3927475" y="1330325"/>
          <a:ext cx="6670675" cy="4197350"/>
        </p:xfrm>
        <a:graphic>
          <a:graphicData uri="http://schemas.openxmlformats.org/presentationml/2006/ole">
            <mc:AlternateContent xmlns:mc="http://schemas.openxmlformats.org/markup-compatibility/2006">
              <mc:Choice xmlns:v="urn:schemas-microsoft-com:vml" Requires="v">
                <p:oleObj name="Equation" r:id="rId3" imgW="3390840" imgH="2133360" progId="Equation.DSMT4">
                  <p:embed/>
                </p:oleObj>
              </mc:Choice>
              <mc:Fallback>
                <p:oleObj name="Equation" r:id="rId3" imgW="3390840" imgH="2133360" progId="Equation.DSMT4">
                  <p:embed/>
                  <p:pic>
                    <p:nvPicPr>
                      <p:cNvPr id="0" name=""/>
                      <p:cNvPicPr/>
                      <p:nvPr/>
                    </p:nvPicPr>
                    <p:blipFill>
                      <a:blip r:embed="rId4"/>
                      <a:stretch>
                        <a:fillRect/>
                      </a:stretch>
                    </p:blipFill>
                    <p:spPr>
                      <a:xfrm>
                        <a:off x="3927475" y="1330325"/>
                        <a:ext cx="6670675" cy="41973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273598B-7077-0E15-9DD6-120DB6A67A72}"/>
              </a:ext>
            </a:extLst>
          </p:cNvPr>
          <p:cNvSpPr txBox="1"/>
          <p:nvPr/>
        </p:nvSpPr>
        <p:spPr>
          <a:xfrm>
            <a:off x="4054808" y="5579748"/>
            <a:ext cx="297711" cy="369332"/>
          </a:xfrm>
          <a:prstGeom prst="rect">
            <a:avLst/>
          </a:prstGeom>
          <a:noFill/>
        </p:spPr>
        <p:txBody>
          <a:bodyPr wrap="square" rtlCol="0">
            <a:spAutoFit/>
          </a:bodyPr>
          <a:lstStyle/>
          <a:p>
            <a:pPr algn="ctr"/>
            <a:r>
              <a:rPr lang="en-US" dirty="0">
                <a:solidFill>
                  <a:srgbClr val="FF0000"/>
                </a:solidFill>
              </a:rPr>
              <a:t>C</a:t>
            </a:r>
          </a:p>
        </p:txBody>
      </p:sp>
      <p:sp>
        <p:nvSpPr>
          <p:cNvPr id="7" name="TextBox 6">
            <a:extLst>
              <a:ext uri="{FF2B5EF4-FFF2-40B4-BE49-F238E27FC236}">
                <a16:creationId xmlns:a16="http://schemas.microsoft.com/office/drawing/2014/main" id="{2EEC0402-9D40-F4E9-E2DF-6269237946EF}"/>
              </a:ext>
            </a:extLst>
          </p:cNvPr>
          <p:cNvSpPr txBox="1"/>
          <p:nvPr/>
        </p:nvSpPr>
        <p:spPr>
          <a:xfrm>
            <a:off x="4469477" y="5578875"/>
            <a:ext cx="297711" cy="369332"/>
          </a:xfrm>
          <a:prstGeom prst="rect">
            <a:avLst/>
          </a:prstGeom>
          <a:noFill/>
        </p:spPr>
        <p:txBody>
          <a:bodyPr wrap="square" rtlCol="0">
            <a:spAutoFit/>
          </a:bodyPr>
          <a:lstStyle/>
          <a:p>
            <a:pPr algn="ctr"/>
            <a:r>
              <a:rPr lang="en-US" dirty="0">
                <a:solidFill>
                  <a:srgbClr val="FF0000"/>
                </a:solidFill>
              </a:rPr>
              <a:t>H</a:t>
            </a:r>
          </a:p>
        </p:txBody>
      </p:sp>
      <p:sp>
        <p:nvSpPr>
          <p:cNvPr id="8" name="TextBox 7">
            <a:extLst>
              <a:ext uri="{FF2B5EF4-FFF2-40B4-BE49-F238E27FC236}">
                <a16:creationId xmlns:a16="http://schemas.microsoft.com/office/drawing/2014/main" id="{C269384F-17CF-30E2-96EF-D438ACACFC8F}"/>
              </a:ext>
            </a:extLst>
          </p:cNvPr>
          <p:cNvSpPr txBox="1"/>
          <p:nvPr/>
        </p:nvSpPr>
        <p:spPr>
          <a:xfrm>
            <a:off x="4905411" y="5578875"/>
            <a:ext cx="297711" cy="369332"/>
          </a:xfrm>
          <a:prstGeom prst="rect">
            <a:avLst/>
          </a:prstGeom>
          <a:noFill/>
        </p:spPr>
        <p:txBody>
          <a:bodyPr wrap="square" rtlCol="0">
            <a:spAutoFit/>
          </a:bodyPr>
          <a:lstStyle/>
          <a:p>
            <a:pPr algn="ctr"/>
            <a:r>
              <a:rPr lang="en-US" dirty="0">
                <a:solidFill>
                  <a:srgbClr val="FF0000"/>
                </a:solidFill>
              </a:rPr>
              <a:t>O</a:t>
            </a:r>
          </a:p>
        </p:txBody>
      </p:sp>
      <p:cxnSp>
        <p:nvCxnSpPr>
          <p:cNvPr id="10" name="Straight Connector 9">
            <a:extLst>
              <a:ext uri="{FF2B5EF4-FFF2-40B4-BE49-F238E27FC236}">
                <a16:creationId xmlns:a16="http://schemas.microsoft.com/office/drawing/2014/main" id="{16063176-9098-6392-471D-D9220FFDDBD4}"/>
              </a:ext>
            </a:extLst>
          </p:cNvPr>
          <p:cNvCxnSpPr/>
          <p:nvPr/>
        </p:nvCxnSpPr>
        <p:spPr>
          <a:xfrm>
            <a:off x="4044175" y="5578875"/>
            <a:ext cx="1148314" cy="0"/>
          </a:xfrm>
          <a:prstGeom prst="line">
            <a:avLst/>
          </a:prstGeom>
        </p:spPr>
        <p:style>
          <a:lnRef idx="2">
            <a:schemeClr val="dk1"/>
          </a:lnRef>
          <a:fillRef idx="0">
            <a:schemeClr val="dk1"/>
          </a:fillRef>
          <a:effectRef idx="1">
            <a:schemeClr val="dk1"/>
          </a:effectRef>
          <a:fontRef idx="minor">
            <a:schemeClr val="tx1"/>
          </a:fontRef>
        </p:style>
      </p:cxnSp>
      <p:sp>
        <p:nvSpPr>
          <p:cNvPr id="11" name="Arc 10">
            <a:extLst>
              <a:ext uri="{FF2B5EF4-FFF2-40B4-BE49-F238E27FC236}">
                <a16:creationId xmlns:a16="http://schemas.microsoft.com/office/drawing/2014/main" id="{7BBF4CFA-3E5F-DB5D-2E36-D0F59A215C87}"/>
              </a:ext>
            </a:extLst>
          </p:cNvPr>
          <p:cNvSpPr/>
          <p:nvPr/>
        </p:nvSpPr>
        <p:spPr>
          <a:xfrm>
            <a:off x="5557283" y="1552576"/>
            <a:ext cx="1077433" cy="597203"/>
          </a:xfrm>
          <a:prstGeom prst="arc">
            <a:avLst>
              <a:gd name="adj1" fmla="val 15047556"/>
              <a:gd name="adj2" fmla="val 267341"/>
            </a:avLst>
          </a:prstGeom>
          <a:ln w="19050">
            <a:solidFill>
              <a:schemeClr val="bg2"/>
            </a:solidFill>
            <a:tailEnd type="triangl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5DF0A32-1959-E1A5-8318-2BFDECB866F0}"/>
              </a:ext>
            </a:extLst>
          </p:cNvPr>
          <p:cNvSpPr txBox="1"/>
          <p:nvPr/>
        </p:nvSpPr>
        <p:spPr>
          <a:xfrm>
            <a:off x="6519529" y="5763139"/>
            <a:ext cx="2378149" cy="646331"/>
          </a:xfrm>
          <a:prstGeom prst="rect">
            <a:avLst/>
          </a:prstGeom>
          <a:noFill/>
          <a:ln>
            <a:solidFill>
              <a:schemeClr val="bg2"/>
            </a:solidFill>
          </a:ln>
        </p:spPr>
        <p:txBody>
          <a:bodyPr wrap="square" rtlCol="0">
            <a:spAutoFit/>
          </a:bodyPr>
          <a:lstStyle/>
          <a:p>
            <a:r>
              <a:rPr lang="en-US" dirty="0"/>
              <a:t>Apparent contribution to error per atom</a:t>
            </a:r>
          </a:p>
        </p:txBody>
      </p:sp>
      <p:cxnSp>
        <p:nvCxnSpPr>
          <p:cNvPr id="16" name="Straight Arrow Connector 15">
            <a:extLst>
              <a:ext uri="{FF2B5EF4-FFF2-40B4-BE49-F238E27FC236}">
                <a16:creationId xmlns:a16="http://schemas.microsoft.com/office/drawing/2014/main" id="{EA83B528-BCD7-A7C9-D9C7-2EC5D18A2641}"/>
              </a:ext>
            </a:extLst>
          </p:cNvPr>
          <p:cNvCxnSpPr>
            <a:cxnSpLocks/>
            <a:stCxn id="13" idx="0"/>
          </p:cNvCxnSpPr>
          <p:nvPr/>
        </p:nvCxnSpPr>
        <p:spPr>
          <a:xfrm flipV="1">
            <a:off x="7708604" y="4377867"/>
            <a:ext cx="0" cy="138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1DFAAB2-5EDA-E467-6B5B-5D18127E6AFF}"/>
              </a:ext>
            </a:extLst>
          </p:cNvPr>
          <p:cNvSpPr txBox="1"/>
          <p:nvPr/>
        </p:nvSpPr>
        <p:spPr>
          <a:xfrm>
            <a:off x="7914167" y="1549226"/>
            <a:ext cx="1967023" cy="369332"/>
          </a:xfrm>
          <a:prstGeom prst="rect">
            <a:avLst/>
          </a:prstGeom>
          <a:noFill/>
        </p:spPr>
        <p:txBody>
          <a:bodyPr wrap="square" rtlCol="0">
            <a:spAutoFit/>
          </a:bodyPr>
          <a:lstStyle/>
          <a:p>
            <a:r>
              <a:rPr lang="en-US" dirty="0"/>
              <a:t>Pseudo-inverse</a:t>
            </a:r>
          </a:p>
        </p:txBody>
      </p:sp>
    </p:spTree>
    <p:extLst>
      <p:ext uri="{BB962C8B-B14F-4D97-AF65-F5344CB8AC3E}">
        <p14:creationId xmlns:p14="http://schemas.microsoft.com/office/powerpoint/2010/main" val="1475072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Miscellaneous: Lateral Interactions</a:t>
            </a:r>
          </a:p>
        </p:txBody>
      </p:sp>
      <p:sp>
        <p:nvSpPr>
          <p:cNvPr id="3" name="TextBox 2">
            <a:extLst>
              <a:ext uri="{FF2B5EF4-FFF2-40B4-BE49-F238E27FC236}">
                <a16:creationId xmlns:a16="http://schemas.microsoft.com/office/drawing/2014/main" id="{316A899F-6FF1-0722-3F96-050B078DE92F}"/>
              </a:ext>
            </a:extLst>
          </p:cNvPr>
          <p:cNvSpPr txBox="1"/>
          <p:nvPr/>
        </p:nvSpPr>
        <p:spPr>
          <a:xfrm>
            <a:off x="616226" y="1818861"/>
            <a:ext cx="4800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Multiple species adsorbed on the surface of a heterogeneous catalyst can impact their energy</a:t>
            </a:r>
          </a:p>
          <a:p>
            <a:pPr marL="285750" indent="-285750">
              <a:buFont typeface="Arial" panose="020B0604020202020204" pitchFamily="34" charset="0"/>
              <a:buChar char="•"/>
            </a:pPr>
            <a:r>
              <a:rPr lang="en-US" dirty="0"/>
              <a:t>Some modeling tools (KMC) that track the position of all surface species provide multiple energies for all species based on 1</a:t>
            </a:r>
            <a:r>
              <a:rPr lang="en-US" baseline="30000" dirty="0"/>
              <a:t>st</a:t>
            </a:r>
            <a:r>
              <a:rPr lang="en-US" dirty="0"/>
              <a:t>, 2</a:t>
            </a:r>
            <a:r>
              <a:rPr lang="en-US" baseline="30000" dirty="0"/>
              <a:t>nd</a:t>
            </a:r>
            <a:r>
              <a:rPr lang="en-US" dirty="0"/>
              <a:t>, n</a:t>
            </a:r>
            <a:r>
              <a:rPr lang="en-US" baseline="30000" dirty="0"/>
              <a:t>th</a:t>
            </a:r>
            <a:r>
              <a:rPr lang="en-US" dirty="0"/>
              <a:t> nearest neighbors.</a:t>
            </a:r>
          </a:p>
          <a:p>
            <a:pPr marL="285750" indent="-285750">
              <a:buFont typeface="Arial" panose="020B0604020202020204" pitchFamily="34" charset="0"/>
              <a:buChar char="•"/>
            </a:pPr>
            <a:r>
              <a:rPr lang="en-US" dirty="0"/>
              <a:t>Mean field model do not track exact adsorbate positions must rely on average surface coverages.</a:t>
            </a:r>
          </a:p>
          <a:p>
            <a:pPr marL="285750" indent="-285750">
              <a:buFont typeface="Arial" panose="020B0604020202020204" pitchFamily="34" charset="0"/>
              <a:buChar char="•"/>
            </a:pPr>
            <a:r>
              <a:rPr lang="en-US" dirty="0"/>
              <a:t>These corrections are often critical to model accuracy by not overstating adsorbate coverages.</a:t>
            </a:r>
          </a:p>
          <a:p>
            <a:pPr marL="285750" indent="-285750">
              <a:buFont typeface="Arial" panose="020B0604020202020204" pitchFamily="34" charset="0"/>
              <a:buChar char="•"/>
            </a:pPr>
            <a:r>
              <a:rPr lang="en-US" dirty="0"/>
              <a:t>These are expressed as the impact pairs of adsorbates have on each other using one or more linear relationships</a:t>
            </a:r>
          </a:p>
        </p:txBody>
      </p:sp>
      <p:pic>
        <p:nvPicPr>
          <p:cNvPr id="4" name="Picture 3">
            <a:extLst>
              <a:ext uri="{FF2B5EF4-FFF2-40B4-BE49-F238E27FC236}">
                <a16:creationId xmlns:a16="http://schemas.microsoft.com/office/drawing/2014/main" id="{7AB3C26F-A884-B093-C482-5B7A82D4F7A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678833" y="1690688"/>
            <a:ext cx="5790732" cy="4282729"/>
          </a:xfrm>
          <a:prstGeom prst="rect">
            <a:avLst/>
          </a:prstGeom>
        </p:spPr>
      </p:pic>
      <p:sp>
        <p:nvSpPr>
          <p:cNvPr id="5" name="TextBox 4">
            <a:extLst>
              <a:ext uri="{FF2B5EF4-FFF2-40B4-BE49-F238E27FC236}">
                <a16:creationId xmlns:a16="http://schemas.microsoft.com/office/drawing/2014/main" id="{EE5577C7-3848-0DE9-62D7-4056D161B10C}"/>
              </a:ext>
            </a:extLst>
          </p:cNvPr>
          <p:cNvSpPr txBox="1"/>
          <p:nvPr/>
        </p:nvSpPr>
        <p:spPr>
          <a:xfrm>
            <a:off x="6569765" y="4661452"/>
            <a:ext cx="387626" cy="369332"/>
          </a:xfrm>
          <a:prstGeom prst="rect">
            <a:avLst/>
          </a:prstGeom>
          <a:noFill/>
        </p:spPr>
        <p:txBody>
          <a:bodyPr wrap="square" rtlCol="0">
            <a:spAutoFit/>
          </a:bodyPr>
          <a:lstStyle/>
          <a:p>
            <a:r>
              <a:rPr lang="en-US" dirty="0"/>
              <a:t>I</a:t>
            </a:r>
            <a:r>
              <a:rPr lang="en-US" baseline="-25000" dirty="0"/>
              <a:t>1</a:t>
            </a:r>
            <a:endParaRPr lang="en-US" dirty="0"/>
          </a:p>
        </p:txBody>
      </p:sp>
      <p:sp>
        <p:nvSpPr>
          <p:cNvPr id="6" name="TextBox 5">
            <a:extLst>
              <a:ext uri="{FF2B5EF4-FFF2-40B4-BE49-F238E27FC236}">
                <a16:creationId xmlns:a16="http://schemas.microsoft.com/office/drawing/2014/main" id="{41635CCF-3A09-4E0E-7F7B-4CB2AC21625D}"/>
              </a:ext>
            </a:extLst>
          </p:cNvPr>
          <p:cNvSpPr txBox="1"/>
          <p:nvPr/>
        </p:nvSpPr>
        <p:spPr>
          <a:xfrm>
            <a:off x="7785652" y="4575313"/>
            <a:ext cx="387626" cy="369332"/>
          </a:xfrm>
          <a:prstGeom prst="rect">
            <a:avLst/>
          </a:prstGeom>
          <a:noFill/>
        </p:spPr>
        <p:txBody>
          <a:bodyPr wrap="square" rtlCol="0">
            <a:spAutoFit/>
          </a:bodyPr>
          <a:lstStyle/>
          <a:p>
            <a:r>
              <a:rPr lang="en-US" dirty="0"/>
              <a:t>I</a:t>
            </a:r>
            <a:r>
              <a:rPr lang="en-US" baseline="-25000" dirty="0"/>
              <a:t>2</a:t>
            </a:r>
            <a:endParaRPr lang="en-US" dirty="0"/>
          </a:p>
        </p:txBody>
      </p:sp>
      <p:sp>
        <p:nvSpPr>
          <p:cNvPr id="7" name="TextBox 6">
            <a:extLst>
              <a:ext uri="{FF2B5EF4-FFF2-40B4-BE49-F238E27FC236}">
                <a16:creationId xmlns:a16="http://schemas.microsoft.com/office/drawing/2014/main" id="{F822DDCB-BADB-349D-AA4D-FCA09B13F5EC}"/>
              </a:ext>
            </a:extLst>
          </p:cNvPr>
          <p:cNvSpPr txBox="1"/>
          <p:nvPr/>
        </p:nvSpPr>
        <p:spPr>
          <a:xfrm>
            <a:off x="8726279" y="4292120"/>
            <a:ext cx="387626" cy="369332"/>
          </a:xfrm>
          <a:prstGeom prst="rect">
            <a:avLst/>
          </a:prstGeom>
          <a:noFill/>
        </p:spPr>
        <p:txBody>
          <a:bodyPr wrap="square" rtlCol="0">
            <a:spAutoFit/>
          </a:bodyPr>
          <a:lstStyle/>
          <a:p>
            <a:r>
              <a:rPr lang="en-US" dirty="0"/>
              <a:t>I</a:t>
            </a:r>
            <a:r>
              <a:rPr lang="en-US" baseline="-25000" dirty="0"/>
              <a:t>3</a:t>
            </a:r>
            <a:endParaRPr lang="en-US" dirty="0"/>
          </a:p>
        </p:txBody>
      </p:sp>
      <p:sp>
        <p:nvSpPr>
          <p:cNvPr id="8" name="TextBox 7">
            <a:extLst>
              <a:ext uri="{FF2B5EF4-FFF2-40B4-BE49-F238E27FC236}">
                <a16:creationId xmlns:a16="http://schemas.microsoft.com/office/drawing/2014/main" id="{DB2A4476-AD7E-D624-BFE8-F02599ED6873}"/>
              </a:ext>
            </a:extLst>
          </p:cNvPr>
          <p:cNvSpPr txBox="1"/>
          <p:nvPr/>
        </p:nvSpPr>
        <p:spPr>
          <a:xfrm>
            <a:off x="10013951" y="3571460"/>
            <a:ext cx="387626" cy="369332"/>
          </a:xfrm>
          <a:prstGeom prst="rect">
            <a:avLst/>
          </a:prstGeom>
          <a:noFill/>
        </p:spPr>
        <p:txBody>
          <a:bodyPr wrap="square" rtlCol="0">
            <a:spAutoFit/>
          </a:bodyPr>
          <a:lstStyle/>
          <a:p>
            <a:r>
              <a:rPr lang="en-US" dirty="0"/>
              <a:t>I</a:t>
            </a:r>
            <a:r>
              <a:rPr lang="en-US" baseline="-25000" dirty="0"/>
              <a:t>4</a:t>
            </a:r>
            <a:endParaRPr lang="en-US" dirty="0"/>
          </a:p>
        </p:txBody>
      </p:sp>
      <p:sp>
        <p:nvSpPr>
          <p:cNvPr id="9" name="TextBox 8">
            <a:extLst>
              <a:ext uri="{FF2B5EF4-FFF2-40B4-BE49-F238E27FC236}">
                <a16:creationId xmlns:a16="http://schemas.microsoft.com/office/drawing/2014/main" id="{E173E36C-8D0B-3C3B-854D-FF93656BD366}"/>
              </a:ext>
            </a:extLst>
          </p:cNvPr>
          <p:cNvSpPr txBox="1"/>
          <p:nvPr/>
        </p:nvSpPr>
        <p:spPr>
          <a:xfrm>
            <a:off x="10807148" y="2077076"/>
            <a:ext cx="387626" cy="369332"/>
          </a:xfrm>
          <a:prstGeom prst="rect">
            <a:avLst/>
          </a:prstGeom>
          <a:noFill/>
        </p:spPr>
        <p:txBody>
          <a:bodyPr wrap="square" rtlCol="0">
            <a:spAutoFit/>
          </a:bodyPr>
          <a:lstStyle/>
          <a:p>
            <a:r>
              <a:rPr lang="en-US" dirty="0"/>
              <a:t>I</a:t>
            </a:r>
            <a:r>
              <a:rPr lang="en-US" baseline="-25000" dirty="0"/>
              <a:t>5</a:t>
            </a:r>
            <a:endParaRPr lang="en-US" dirty="0"/>
          </a:p>
        </p:txBody>
      </p:sp>
      <p:sp>
        <p:nvSpPr>
          <p:cNvPr id="10" name="TextBox 9">
            <a:extLst>
              <a:ext uri="{FF2B5EF4-FFF2-40B4-BE49-F238E27FC236}">
                <a16:creationId xmlns:a16="http://schemas.microsoft.com/office/drawing/2014/main" id="{1431AAA8-EF9C-BFCE-37C9-124F76B6193A}"/>
              </a:ext>
            </a:extLst>
          </p:cNvPr>
          <p:cNvSpPr txBox="1"/>
          <p:nvPr/>
        </p:nvSpPr>
        <p:spPr>
          <a:xfrm>
            <a:off x="7076107" y="4719187"/>
            <a:ext cx="447538" cy="369332"/>
          </a:xfrm>
          <a:prstGeom prst="rect">
            <a:avLst/>
          </a:prstGeom>
          <a:noFill/>
        </p:spPr>
        <p:txBody>
          <a:bodyPr wrap="square" rtlCol="0">
            <a:spAutoFit/>
          </a:bodyPr>
          <a:lstStyle/>
          <a:p>
            <a:r>
              <a:rPr lang="en-US" dirty="0"/>
              <a:t>S</a:t>
            </a:r>
            <a:r>
              <a:rPr lang="en-US" baseline="-25000" dirty="0"/>
              <a:t>1</a:t>
            </a:r>
            <a:endParaRPr lang="en-US" dirty="0"/>
          </a:p>
        </p:txBody>
      </p:sp>
      <p:sp>
        <p:nvSpPr>
          <p:cNvPr id="11" name="TextBox 10">
            <a:extLst>
              <a:ext uri="{FF2B5EF4-FFF2-40B4-BE49-F238E27FC236}">
                <a16:creationId xmlns:a16="http://schemas.microsoft.com/office/drawing/2014/main" id="{5FFCE801-4A16-1E21-ED74-696319967234}"/>
              </a:ext>
            </a:extLst>
          </p:cNvPr>
          <p:cNvSpPr txBox="1"/>
          <p:nvPr/>
        </p:nvSpPr>
        <p:spPr>
          <a:xfrm>
            <a:off x="8248828" y="4483790"/>
            <a:ext cx="447538" cy="369332"/>
          </a:xfrm>
          <a:prstGeom prst="rect">
            <a:avLst/>
          </a:prstGeom>
          <a:noFill/>
        </p:spPr>
        <p:txBody>
          <a:bodyPr wrap="square" rtlCol="0">
            <a:spAutoFit/>
          </a:bodyPr>
          <a:lstStyle/>
          <a:p>
            <a:r>
              <a:rPr lang="en-US" dirty="0"/>
              <a:t>S</a:t>
            </a:r>
            <a:r>
              <a:rPr lang="en-US" baseline="-25000" dirty="0"/>
              <a:t>2</a:t>
            </a:r>
            <a:endParaRPr lang="en-US" dirty="0"/>
          </a:p>
        </p:txBody>
      </p:sp>
      <p:sp>
        <p:nvSpPr>
          <p:cNvPr id="13" name="TextBox 12">
            <a:extLst>
              <a:ext uri="{FF2B5EF4-FFF2-40B4-BE49-F238E27FC236}">
                <a16:creationId xmlns:a16="http://schemas.microsoft.com/office/drawing/2014/main" id="{6C635431-1FBB-49C3-C416-B21FA6B95CED}"/>
              </a:ext>
            </a:extLst>
          </p:cNvPr>
          <p:cNvSpPr txBox="1"/>
          <p:nvPr/>
        </p:nvSpPr>
        <p:spPr>
          <a:xfrm>
            <a:off x="9620428" y="4278552"/>
            <a:ext cx="447538" cy="369332"/>
          </a:xfrm>
          <a:prstGeom prst="rect">
            <a:avLst/>
          </a:prstGeom>
          <a:noFill/>
        </p:spPr>
        <p:txBody>
          <a:bodyPr wrap="square" rtlCol="0">
            <a:spAutoFit/>
          </a:bodyPr>
          <a:lstStyle/>
          <a:p>
            <a:r>
              <a:rPr lang="en-US" dirty="0"/>
              <a:t>S</a:t>
            </a:r>
            <a:r>
              <a:rPr lang="en-US" baseline="-25000" dirty="0"/>
              <a:t>3</a:t>
            </a:r>
            <a:endParaRPr lang="en-US" dirty="0"/>
          </a:p>
        </p:txBody>
      </p:sp>
      <p:sp>
        <p:nvSpPr>
          <p:cNvPr id="15" name="TextBox 14">
            <a:extLst>
              <a:ext uri="{FF2B5EF4-FFF2-40B4-BE49-F238E27FC236}">
                <a16:creationId xmlns:a16="http://schemas.microsoft.com/office/drawing/2014/main" id="{6A0C559C-C7E0-4175-35ED-05955450B61C}"/>
              </a:ext>
            </a:extLst>
          </p:cNvPr>
          <p:cNvSpPr txBox="1"/>
          <p:nvPr/>
        </p:nvSpPr>
        <p:spPr>
          <a:xfrm>
            <a:off x="10703890" y="3096471"/>
            <a:ext cx="447538" cy="369332"/>
          </a:xfrm>
          <a:prstGeom prst="rect">
            <a:avLst/>
          </a:prstGeom>
          <a:noFill/>
        </p:spPr>
        <p:txBody>
          <a:bodyPr wrap="square" rtlCol="0">
            <a:spAutoFit/>
          </a:bodyPr>
          <a:lstStyle/>
          <a:p>
            <a:r>
              <a:rPr lang="en-US" dirty="0"/>
              <a:t>S</a:t>
            </a:r>
            <a:r>
              <a:rPr lang="en-US" baseline="-25000" dirty="0"/>
              <a:t>4</a:t>
            </a:r>
            <a:endParaRPr lang="en-US" dirty="0"/>
          </a:p>
        </p:txBody>
      </p:sp>
    </p:spTree>
    <p:extLst>
      <p:ext uri="{BB962C8B-B14F-4D97-AF65-F5344CB8AC3E}">
        <p14:creationId xmlns:p14="http://schemas.microsoft.com/office/powerpoint/2010/main" val="193255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A02F-6441-4F79-7912-30E2F92B4B91}"/>
              </a:ext>
            </a:extLst>
          </p:cNvPr>
          <p:cNvSpPr>
            <a:spLocks noGrp="1"/>
          </p:cNvSpPr>
          <p:nvPr>
            <p:ph type="title"/>
          </p:nvPr>
        </p:nvSpPr>
        <p:spPr/>
        <p:txBody>
          <a:bodyPr/>
          <a:lstStyle/>
          <a:p>
            <a:r>
              <a:rPr lang="en-US" dirty="0"/>
              <a:t>Miscellaneous: Empirical Relationships</a:t>
            </a:r>
          </a:p>
        </p:txBody>
      </p:sp>
      <p:sp>
        <p:nvSpPr>
          <p:cNvPr id="5" name="TextBox 4">
            <a:extLst>
              <a:ext uri="{FF2B5EF4-FFF2-40B4-BE49-F238E27FC236}">
                <a16:creationId xmlns:a16="http://schemas.microsoft.com/office/drawing/2014/main" id="{6EC6963F-454B-BE19-BC78-524B0D22E46B}"/>
              </a:ext>
            </a:extLst>
          </p:cNvPr>
          <p:cNvSpPr txBox="1"/>
          <p:nvPr/>
        </p:nvSpPr>
        <p:spPr>
          <a:xfrm>
            <a:off x="567762" y="1359604"/>
            <a:ext cx="49611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Simpler representation of thermodynamic property </a:t>
            </a:r>
            <a:r>
              <a:rPr lang="en-US"/>
              <a:t>as function of </a:t>
            </a:r>
            <a:r>
              <a:rPr lang="en-US" dirty="0"/>
              <a:t>temperature</a:t>
            </a:r>
          </a:p>
          <a:p>
            <a:pPr marL="285750" indent="-285750">
              <a:buFont typeface="Arial" panose="020B0604020202020204" pitchFamily="34" charset="0"/>
              <a:buChar char="•"/>
            </a:pPr>
            <a:r>
              <a:rPr lang="en-US" dirty="0"/>
              <a:t>Fitted using statistical thermodynamic or experimental data</a:t>
            </a:r>
          </a:p>
          <a:p>
            <a:pPr marL="285750" indent="-285750">
              <a:buFont typeface="Arial" panose="020B0604020202020204" pitchFamily="34" charset="0"/>
              <a:buChar char="•"/>
            </a:pPr>
            <a:r>
              <a:rPr lang="en-US" dirty="0"/>
              <a:t>Required by many material modeling programs</a:t>
            </a:r>
          </a:p>
        </p:txBody>
      </p:sp>
      <p:sp>
        <p:nvSpPr>
          <p:cNvPr id="6" name="TextBox 5">
            <a:extLst>
              <a:ext uri="{FF2B5EF4-FFF2-40B4-BE49-F238E27FC236}">
                <a16:creationId xmlns:a16="http://schemas.microsoft.com/office/drawing/2014/main" id="{D1156FA8-C700-D047-763E-E3CDCB718C9B}"/>
              </a:ext>
            </a:extLst>
          </p:cNvPr>
          <p:cNvSpPr txBox="1"/>
          <p:nvPr/>
        </p:nvSpPr>
        <p:spPr>
          <a:xfrm>
            <a:off x="6450497" y="1358379"/>
            <a:ext cx="3841820" cy="369332"/>
          </a:xfrm>
          <a:prstGeom prst="rect">
            <a:avLst/>
          </a:prstGeom>
          <a:noFill/>
        </p:spPr>
        <p:txBody>
          <a:bodyPr wrap="square" rtlCol="0">
            <a:spAutoFit/>
          </a:bodyPr>
          <a:lstStyle/>
          <a:p>
            <a:r>
              <a:rPr lang="en-US" dirty="0"/>
              <a:t>NASA Polynomials  (7-coefficient)</a:t>
            </a:r>
          </a:p>
        </p:txBody>
      </p:sp>
      <p:pic>
        <p:nvPicPr>
          <p:cNvPr id="7" name="Picture 6">
            <a:extLst>
              <a:ext uri="{FF2B5EF4-FFF2-40B4-BE49-F238E27FC236}">
                <a16:creationId xmlns:a16="http://schemas.microsoft.com/office/drawing/2014/main" id="{C3F33D9A-3CF0-C768-DDCB-DA9AF4DC70A7}"/>
              </a:ext>
            </a:extLst>
          </p:cNvPr>
          <p:cNvPicPr>
            <a:picLocks noChangeAspect="1"/>
          </p:cNvPicPr>
          <p:nvPr/>
        </p:nvPicPr>
        <p:blipFill>
          <a:blip r:embed="rId3"/>
          <a:stretch>
            <a:fillRect/>
          </a:stretch>
        </p:blipFill>
        <p:spPr>
          <a:xfrm>
            <a:off x="6533477" y="1726675"/>
            <a:ext cx="4820323" cy="1905266"/>
          </a:xfrm>
          <a:prstGeom prst="rect">
            <a:avLst/>
          </a:prstGeom>
        </p:spPr>
      </p:pic>
      <p:pic>
        <p:nvPicPr>
          <p:cNvPr id="8" name="Picture 7">
            <a:extLst>
              <a:ext uri="{FF2B5EF4-FFF2-40B4-BE49-F238E27FC236}">
                <a16:creationId xmlns:a16="http://schemas.microsoft.com/office/drawing/2014/main" id="{45E7E30A-CBE6-0F5B-6E4C-53BB2B1E8EC1}"/>
              </a:ext>
            </a:extLst>
          </p:cNvPr>
          <p:cNvPicPr>
            <a:picLocks noChangeAspect="1"/>
          </p:cNvPicPr>
          <p:nvPr/>
        </p:nvPicPr>
        <p:blipFill>
          <a:blip r:embed="rId4"/>
          <a:stretch>
            <a:fillRect/>
          </a:stretch>
        </p:blipFill>
        <p:spPr>
          <a:xfrm>
            <a:off x="677345" y="3930197"/>
            <a:ext cx="5287113" cy="2400635"/>
          </a:xfrm>
          <a:prstGeom prst="rect">
            <a:avLst/>
          </a:prstGeom>
        </p:spPr>
      </p:pic>
      <p:sp>
        <p:nvSpPr>
          <p:cNvPr id="9" name="TextBox 8">
            <a:extLst>
              <a:ext uri="{FF2B5EF4-FFF2-40B4-BE49-F238E27FC236}">
                <a16:creationId xmlns:a16="http://schemas.microsoft.com/office/drawing/2014/main" id="{F2DB9883-1639-F87C-BF47-C342D1F53EFF}"/>
              </a:ext>
            </a:extLst>
          </p:cNvPr>
          <p:cNvSpPr txBox="1"/>
          <p:nvPr/>
        </p:nvSpPr>
        <p:spPr>
          <a:xfrm>
            <a:off x="567763" y="3667928"/>
            <a:ext cx="3409122" cy="369332"/>
          </a:xfrm>
          <a:prstGeom prst="rect">
            <a:avLst/>
          </a:prstGeom>
          <a:noFill/>
        </p:spPr>
        <p:txBody>
          <a:bodyPr wrap="square" rtlCol="0">
            <a:spAutoFit/>
          </a:bodyPr>
          <a:lstStyle/>
          <a:p>
            <a:r>
              <a:rPr lang="en-US" dirty="0"/>
              <a:t>Shomate Polynomials (NIST)</a:t>
            </a:r>
          </a:p>
        </p:txBody>
      </p:sp>
      <p:graphicFrame>
        <p:nvGraphicFramePr>
          <p:cNvPr id="4" name="Object 3">
            <a:extLst>
              <a:ext uri="{FF2B5EF4-FFF2-40B4-BE49-F238E27FC236}">
                <a16:creationId xmlns:a16="http://schemas.microsoft.com/office/drawing/2014/main" id="{4F7D9489-F601-98A8-9C76-7C391570A508}"/>
              </a:ext>
            </a:extLst>
          </p:cNvPr>
          <p:cNvGraphicFramePr>
            <a:graphicFrameLocks noChangeAspect="1"/>
          </p:cNvGraphicFramePr>
          <p:nvPr>
            <p:extLst>
              <p:ext uri="{D42A27DB-BD31-4B8C-83A1-F6EECF244321}">
                <p14:modId xmlns:p14="http://schemas.microsoft.com/office/powerpoint/2010/main" val="3628134658"/>
              </p:ext>
            </p:extLst>
          </p:nvPr>
        </p:nvGraphicFramePr>
        <p:xfrm>
          <a:off x="6568868" y="3924841"/>
          <a:ext cx="5595465" cy="1905266"/>
        </p:xfrm>
        <a:graphic>
          <a:graphicData uri="http://schemas.openxmlformats.org/presentationml/2006/ole">
            <mc:AlternateContent xmlns:mc="http://schemas.openxmlformats.org/markup-compatibility/2006">
              <mc:Choice xmlns:v="urn:schemas-microsoft-com:vml" Requires="v">
                <p:oleObj name="Equation" r:id="rId5" imgW="3543120" imgH="1206360" progId="Equation.DSMT4">
                  <p:embed/>
                </p:oleObj>
              </mc:Choice>
              <mc:Fallback>
                <p:oleObj name="Equation" r:id="rId5" imgW="3543120" imgH="1206360" progId="Equation.DSMT4">
                  <p:embed/>
                  <p:pic>
                    <p:nvPicPr>
                      <p:cNvPr id="0" name=""/>
                      <p:cNvPicPr/>
                      <p:nvPr/>
                    </p:nvPicPr>
                    <p:blipFill>
                      <a:blip r:embed="rId6"/>
                      <a:stretch>
                        <a:fillRect/>
                      </a:stretch>
                    </p:blipFill>
                    <p:spPr>
                      <a:xfrm>
                        <a:off x="6568868" y="3924841"/>
                        <a:ext cx="5595465" cy="1905266"/>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01837E03-6459-A792-D700-E4A5921AB175}"/>
              </a:ext>
            </a:extLst>
          </p:cNvPr>
          <p:cNvSpPr txBox="1"/>
          <p:nvPr/>
        </p:nvSpPr>
        <p:spPr>
          <a:xfrm>
            <a:off x="6485888" y="3667928"/>
            <a:ext cx="4031187" cy="369332"/>
          </a:xfrm>
          <a:prstGeom prst="rect">
            <a:avLst/>
          </a:prstGeom>
          <a:noFill/>
        </p:spPr>
        <p:txBody>
          <a:bodyPr wrap="square" rtlCol="0">
            <a:spAutoFit/>
          </a:bodyPr>
          <a:lstStyle/>
          <a:p>
            <a:r>
              <a:rPr lang="en-US" dirty="0"/>
              <a:t>NASA Polynomials (9-coefficient)</a:t>
            </a:r>
          </a:p>
        </p:txBody>
      </p:sp>
    </p:spTree>
    <p:extLst>
      <p:ext uri="{BB962C8B-B14F-4D97-AF65-F5344CB8AC3E}">
        <p14:creationId xmlns:p14="http://schemas.microsoft.com/office/powerpoint/2010/main" val="51018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0BE1-8CB2-F1E3-AD9C-698529938212}"/>
              </a:ext>
            </a:extLst>
          </p:cNvPr>
          <p:cNvSpPr>
            <a:spLocks noGrp="1"/>
          </p:cNvSpPr>
          <p:nvPr>
            <p:ph type="title"/>
          </p:nvPr>
        </p:nvSpPr>
        <p:spPr/>
        <p:txBody>
          <a:bodyPr/>
          <a:lstStyle/>
          <a:p>
            <a:r>
              <a:rPr lang="en-US" dirty="0"/>
              <a:t>Agenda</a:t>
            </a:r>
          </a:p>
        </p:txBody>
      </p:sp>
      <p:graphicFrame>
        <p:nvGraphicFramePr>
          <p:cNvPr id="8" name="Diagram 7">
            <a:extLst>
              <a:ext uri="{FF2B5EF4-FFF2-40B4-BE49-F238E27FC236}">
                <a16:creationId xmlns:a16="http://schemas.microsoft.com/office/drawing/2014/main" id="{5544AD8D-B56F-88B4-36E7-3B5DB2A8C0ED}"/>
              </a:ext>
            </a:extLst>
          </p:cNvPr>
          <p:cNvGraphicFramePr/>
          <p:nvPr>
            <p:extLst>
              <p:ext uri="{D42A27DB-BD31-4B8C-83A1-F6EECF244321}">
                <p14:modId xmlns:p14="http://schemas.microsoft.com/office/powerpoint/2010/main" val="38077750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282EF6AE-9D98-CB74-DB91-F3C05E2AB5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2879" y="4723293"/>
            <a:ext cx="1667575" cy="85880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6EDC1E8-6268-6B25-2071-4A41D3A25910}"/>
              </a:ext>
            </a:extLst>
          </p:cNvPr>
          <p:cNvGrpSpPr/>
          <p:nvPr/>
        </p:nvGrpSpPr>
        <p:grpSpPr>
          <a:xfrm>
            <a:off x="7737169" y="2027086"/>
            <a:ext cx="2969605" cy="1698041"/>
            <a:chOff x="3785615" y="212309"/>
            <a:chExt cx="2969605" cy="1698041"/>
          </a:xfrm>
        </p:grpSpPr>
        <p:sp>
          <p:nvSpPr>
            <p:cNvPr id="7" name="Rectangle: Top Corners Rounded 6">
              <a:extLst>
                <a:ext uri="{FF2B5EF4-FFF2-40B4-BE49-F238E27FC236}">
                  <a16:creationId xmlns:a16="http://schemas.microsoft.com/office/drawing/2014/main" id="{CC00A337-6271-A6B3-549D-B814E26087A0}"/>
                </a:ext>
              </a:extLst>
            </p:cNvPr>
            <p:cNvSpPr/>
            <p:nvPr/>
          </p:nvSpPr>
          <p:spPr>
            <a:xfrm rot="5400000">
              <a:off x="4421397" y="-423473"/>
              <a:ext cx="1698041" cy="2969605"/>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Top Corners Rounded 4">
              <a:extLst>
                <a:ext uri="{FF2B5EF4-FFF2-40B4-BE49-F238E27FC236}">
                  <a16:creationId xmlns:a16="http://schemas.microsoft.com/office/drawing/2014/main" id="{AA645319-E225-BD40-CDCF-C72CDFB38794}"/>
                </a:ext>
              </a:extLst>
            </p:cNvPr>
            <p:cNvSpPr txBox="1"/>
            <p:nvPr/>
          </p:nvSpPr>
          <p:spPr>
            <a:xfrm>
              <a:off x="3785615" y="295201"/>
              <a:ext cx="2886713" cy="15322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t" anchorCtr="0">
              <a:noAutofit/>
            </a:bodyPr>
            <a:lstStyle/>
            <a:p>
              <a:pPr marL="57150" lvl="1" indent="-57150" algn="l" defTabSz="444500">
                <a:lnSpc>
                  <a:spcPct val="90000"/>
                </a:lnSpc>
                <a:spcBef>
                  <a:spcPct val="0"/>
                </a:spcBef>
                <a:spcAft>
                  <a:spcPct val="15000"/>
                </a:spcAft>
                <a:buChar char="•"/>
              </a:pPr>
              <a:r>
                <a:rPr lang="en-US" sz="1400" kern="1200" dirty="0" err="1"/>
                <a:t>Misc</a:t>
              </a:r>
              <a:endParaRPr lang="en-US" sz="1400" kern="1200" dirty="0"/>
            </a:p>
            <a:p>
              <a:pPr marL="114300" lvl="2" indent="-57150" algn="l" defTabSz="444500">
                <a:lnSpc>
                  <a:spcPct val="90000"/>
                </a:lnSpc>
                <a:spcBef>
                  <a:spcPct val="0"/>
                </a:spcBef>
                <a:spcAft>
                  <a:spcPct val="15000"/>
                </a:spcAft>
                <a:buChar char="•"/>
              </a:pPr>
              <a:r>
                <a:rPr lang="en-US" sz="1400" kern="1200" dirty="0"/>
                <a:t>Re-referencing to standard state</a:t>
              </a:r>
            </a:p>
            <a:p>
              <a:pPr marL="114300" lvl="2" indent="-57150" algn="l" defTabSz="444500">
                <a:lnSpc>
                  <a:spcPct val="90000"/>
                </a:lnSpc>
                <a:spcBef>
                  <a:spcPct val="0"/>
                </a:spcBef>
                <a:spcAft>
                  <a:spcPct val="15000"/>
                </a:spcAft>
                <a:buChar char="•"/>
              </a:pPr>
              <a:r>
                <a:rPr lang="en-US" sz="1400" kern="1200" dirty="0"/>
                <a:t>Lateral Interactions</a:t>
              </a:r>
            </a:p>
            <a:p>
              <a:pPr marL="114300" lvl="2" indent="-57150" algn="l" defTabSz="444500">
                <a:lnSpc>
                  <a:spcPct val="90000"/>
                </a:lnSpc>
                <a:spcBef>
                  <a:spcPct val="0"/>
                </a:spcBef>
                <a:spcAft>
                  <a:spcPct val="15000"/>
                </a:spcAft>
                <a:buChar char="•"/>
              </a:pPr>
              <a:r>
                <a:rPr lang="en-US" sz="1400" kern="1200" dirty="0"/>
                <a:t>Empirical expressions</a:t>
              </a:r>
            </a:p>
          </p:txBody>
        </p:sp>
      </p:grpSp>
    </p:spTree>
    <p:extLst>
      <p:ext uri="{BB962C8B-B14F-4D97-AF65-F5344CB8AC3E}">
        <p14:creationId xmlns:p14="http://schemas.microsoft.com/office/powerpoint/2010/main" val="42335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0BE1-8CB2-F1E3-AD9C-698529938212}"/>
              </a:ext>
            </a:extLst>
          </p:cNvPr>
          <p:cNvSpPr>
            <a:spLocks noGrp="1"/>
          </p:cNvSpPr>
          <p:nvPr>
            <p:ph type="title"/>
          </p:nvPr>
        </p:nvSpPr>
        <p:spPr/>
        <p:txBody>
          <a:bodyPr/>
          <a:lstStyle/>
          <a:p>
            <a:r>
              <a:rPr lang="en-US" dirty="0"/>
              <a:t>Agenda</a:t>
            </a:r>
          </a:p>
        </p:txBody>
      </p:sp>
      <p:graphicFrame>
        <p:nvGraphicFramePr>
          <p:cNvPr id="3" name="Diagram 2">
            <a:extLst>
              <a:ext uri="{FF2B5EF4-FFF2-40B4-BE49-F238E27FC236}">
                <a16:creationId xmlns:a16="http://schemas.microsoft.com/office/drawing/2014/main" id="{0A57490F-4F80-AE95-494B-59AD254CBFBB}"/>
              </a:ext>
            </a:extLst>
          </p:cNvPr>
          <p:cNvGraphicFramePr/>
          <p:nvPr>
            <p:extLst>
              <p:ext uri="{D42A27DB-BD31-4B8C-83A1-F6EECF244321}">
                <p14:modId xmlns:p14="http://schemas.microsoft.com/office/powerpoint/2010/main" val="5721394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FD69E54D-31CD-5736-EAF1-54A1401510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3182" y="3716413"/>
            <a:ext cx="1705971" cy="74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9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5398-1681-C98A-1A9F-932213EA7597}"/>
              </a:ext>
            </a:extLst>
          </p:cNvPr>
          <p:cNvSpPr>
            <a:spLocks noGrp="1"/>
          </p:cNvSpPr>
          <p:nvPr>
            <p:ph type="title"/>
          </p:nvPr>
        </p:nvSpPr>
        <p:spPr/>
        <p:txBody>
          <a:bodyPr/>
          <a:lstStyle/>
          <a:p>
            <a:r>
              <a:rPr lang="en-US" dirty="0"/>
              <a:t>Introduction</a:t>
            </a:r>
          </a:p>
        </p:txBody>
      </p:sp>
      <p:sp>
        <p:nvSpPr>
          <p:cNvPr id="5" name="Rectangle: Rounded Corners 4">
            <a:extLst>
              <a:ext uri="{FF2B5EF4-FFF2-40B4-BE49-F238E27FC236}">
                <a16:creationId xmlns:a16="http://schemas.microsoft.com/office/drawing/2014/main" id="{EB408B53-1A01-8217-C9EE-CDD29FBB96CD}"/>
              </a:ext>
            </a:extLst>
          </p:cNvPr>
          <p:cNvSpPr/>
          <p:nvPr/>
        </p:nvSpPr>
        <p:spPr>
          <a:xfrm>
            <a:off x="3469757" y="1488559"/>
            <a:ext cx="2059173" cy="659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Thermochemistry &amp; Kinetics</a:t>
            </a:r>
          </a:p>
        </p:txBody>
      </p:sp>
      <p:sp>
        <p:nvSpPr>
          <p:cNvPr id="6" name="Rectangle: Rounded Corners 5">
            <a:extLst>
              <a:ext uri="{FF2B5EF4-FFF2-40B4-BE49-F238E27FC236}">
                <a16:creationId xmlns:a16="http://schemas.microsoft.com/office/drawing/2014/main" id="{D056E83C-5C7A-7010-1E56-E33E2C5C4508}"/>
              </a:ext>
            </a:extLst>
          </p:cNvPr>
          <p:cNvSpPr/>
          <p:nvPr/>
        </p:nvSpPr>
        <p:spPr>
          <a:xfrm>
            <a:off x="3452037" y="2147776"/>
            <a:ext cx="2076894" cy="2913322"/>
          </a:xfrm>
          <a:prstGeom prst="roundRect">
            <a:avLst/>
          </a:prstGeom>
          <a:solidFill>
            <a:srgbClr val="E8EF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03B71"/>
                </a:solidFill>
              </a:rPr>
              <a:t>Enthalpy, entropy, heat capacity</a:t>
            </a:r>
          </a:p>
          <a:p>
            <a:pPr marL="285750" indent="-285750">
              <a:buFont typeface="Arial" panose="020B0604020202020204" pitchFamily="34" charset="0"/>
              <a:buChar char="•"/>
            </a:pPr>
            <a:r>
              <a:rPr lang="en-US" dirty="0">
                <a:solidFill>
                  <a:srgbClr val="003B71"/>
                </a:solidFill>
              </a:rPr>
              <a:t>Reaction barriers</a:t>
            </a:r>
          </a:p>
          <a:p>
            <a:pPr marL="285750" indent="-285750">
              <a:buFont typeface="Arial" panose="020B0604020202020204" pitchFamily="34" charset="0"/>
              <a:buChar char="•"/>
            </a:pPr>
            <a:r>
              <a:rPr lang="en-US" dirty="0">
                <a:solidFill>
                  <a:srgbClr val="003B71"/>
                </a:solidFill>
              </a:rPr>
              <a:t>Pre-exponential factors</a:t>
            </a:r>
          </a:p>
          <a:p>
            <a:pPr marL="285750" indent="-285750">
              <a:buFont typeface="Arial" panose="020B0604020202020204" pitchFamily="34" charset="0"/>
              <a:buChar char="•"/>
            </a:pPr>
            <a:r>
              <a:rPr lang="en-US" dirty="0">
                <a:solidFill>
                  <a:srgbClr val="003B71"/>
                </a:solidFill>
              </a:rPr>
              <a:t>MKM input files</a:t>
            </a:r>
          </a:p>
        </p:txBody>
      </p:sp>
      <p:sp>
        <p:nvSpPr>
          <p:cNvPr id="7" name="Arrow: Right 6">
            <a:extLst>
              <a:ext uri="{FF2B5EF4-FFF2-40B4-BE49-F238E27FC236}">
                <a16:creationId xmlns:a16="http://schemas.microsoft.com/office/drawing/2014/main" id="{C650CA3E-C31A-6069-35EA-4F0B7AE55F6C}"/>
              </a:ext>
            </a:extLst>
          </p:cNvPr>
          <p:cNvSpPr/>
          <p:nvPr/>
        </p:nvSpPr>
        <p:spPr>
          <a:xfrm>
            <a:off x="2594348" y="2429540"/>
            <a:ext cx="754911" cy="377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F6FDC9C-BD4D-3C1B-FA46-57D87E28A0EA}"/>
              </a:ext>
            </a:extLst>
          </p:cNvPr>
          <p:cNvSpPr/>
          <p:nvPr/>
        </p:nvSpPr>
        <p:spPr>
          <a:xfrm>
            <a:off x="475808" y="1499229"/>
            <a:ext cx="2059173" cy="659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Reaction mechanism</a:t>
            </a:r>
          </a:p>
        </p:txBody>
      </p:sp>
      <p:sp>
        <p:nvSpPr>
          <p:cNvPr id="9" name="Rectangle: Rounded Corners 8">
            <a:extLst>
              <a:ext uri="{FF2B5EF4-FFF2-40B4-BE49-F238E27FC236}">
                <a16:creationId xmlns:a16="http://schemas.microsoft.com/office/drawing/2014/main" id="{44901452-18F7-7FD5-A595-B12F03B9F560}"/>
              </a:ext>
            </a:extLst>
          </p:cNvPr>
          <p:cNvSpPr/>
          <p:nvPr/>
        </p:nvSpPr>
        <p:spPr>
          <a:xfrm>
            <a:off x="458088" y="2158446"/>
            <a:ext cx="2076894" cy="1325563"/>
          </a:xfrm>
          <a:prstGeom prst="roundRect">
            <a:avLst/>
          </a:prstGeom>
          <a:solidFill>
            <a:srgbClr val="E8EF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03B71"/>
                </a:solidFill>
              </a:rPr>
              <a:t>Elementary reactions</a:t>
            </a:r>
            <a:br>
              <a:rPr lang="en-US" dirty="0">
                <a:solidFill>
                  <a:srgbClr val="003B71"/>
                </a:solidFill>
              </a:rPr>
            </a:br>
            <a:r>
              <a:rPr lang="en-US" dirty="0">
                <a:solidFill>
                  <a:srgbClr val="003B71"/>
                </a:solidFill>
              </a:rPr>
              <a:t>or States</a:t>
            </a:r>
          </a:p>
          <a:p>
            <a:pPr marL="285750" indent="-285750">
              <a:buFont typeface="Arial" panose="020B0604020202020204" pitchFamily="34" charset="0"/>
              <a:buChar char="•"/>
            </a:pPr>
            <a:r>
              <a:rPr lang="en-US" dirty="0">
                <a:solidFill>
                  <a:srgbClr val="003B71"/>
                </a:solidFill>
              </a:rPr>
              <a:t>Species</a:t>
            </a:r>
          </a:p>
        </p:txBody>
      </p:sp>
      <p:sp>
        <p:nvSpPr>
          <p:cNvPr id="10" name="Rectangle: Rounded Corners 9">
            <a:extLst>
              <a:ext uri="{FF2B5EF4-FFF2-40B4-BE49-F238E27FC236}">
                <a16:creationId xmlns:a16="http://schemas.microsoft.com/office/drawing/2014/main" id="{DCAE091E-F939-FC3D-B170-7D94DDC7652C}"/>
              </a:ext>
            </a:extLst>
          </p:cNvPr>
          <p:cNvSpPr/>
          <p:nvPr/>
        </p:nvSpPr>
        <p:spPr>
          <a:xfrm>
            <a:off x="6438897" y="1488559"/>
            <a:ext cx="2059173" cy="659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MKM Modeling Tool</a:t>
            </a:r>
          </a:p>
        </p:txBody>
      </p:sp>
      <p:sp>
        <p:nvSpPr>
          <p:cNvPr id="11" name="Rectangle: Rounded Corners 10">
            <a:extLst>
              <a:ext uri="{FF2B5EF4-FFF2-40B4-BE49-F238E27FC236}">
                <a16:creationId xmlns:a16="http://schemas.microsoft.com/office/drawing/2014/main" id="{DBC2306D-118F-C5C3-10A0-B39F9E0311C7}"/>
              </a:ext>
            </a:extLst>
          </p:cNvPr>
          <p:cNvSpPr/>
          <p:nvPr/>
        </p:nvSpPr>
        <p:spPr>
          <a:xfrm>
            <a:off x="6421177" y="2147776"/>
            <a:ext cx="2076894" cy="2264736"/>
          </a:xfrm>
          <a:prstGeom prst="roundRect">
            <a:avLst/>
          </a:prstGeom>
          <a:solidFill>
            <a:srgbClr val="E8EF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03B71"/>
                </a:solidFill>
              </a:rPr>
              <a:t>Solve system of equations</a:t>
            </a:r>
          </a:p>
          <a:p>
            <a:pPr marL="285750" indent="-285750">
              <a:buFont typeface="Arial" panose="020B0604020202020204" pitchFamily="34" charset="0"/>
              <a:buChar char="•"/>
            </a:pPr>
            <a:r>
              <a:rPr lang="en-US" dirty="0">
                <a:solidFill>
                  <a:srgbClr val="003B71"/>
                </a:solidFill>
              </a:rPr>
              <a:t>Apply applicable constraints</a:t>
            </a:r>
          </a:p>
          <a:p>
            <a:pPr marL="285750" indent="-285750">
              <a:buFont typeface="Arial" panose="020B0604020202020204" pitchFamily="34" charset="0"/>
              <a:buChar char="•"/>
            </a:pPr>
            <a:r>
              <a:rPr lang="en-US" dirty="0">
                <a:solidFill>
                  <a:srgbClr val="003B71"/>
                </a:solidFill>
              </a:rPr>
              <a:t>Provide output</a:t>
            </a:r>
          </a:p>
        </p:txBody>
      </p:sp>
      <p:sp>
        <p:nvSpPr>
          <p:cNvPr id="12" name="Rectangle: Rounded Corners 11">
            <a:extLst>
              <a:ext uri="{FF2B5EF4-FFF2-40B4-BE49-F238E27FC236}">
                <a16:creationId xmlns:a16="http://schemas.microsoft.com/office/drawing/2014/main" id="{59FA537F-C02D-51A6-3B22-2C1C785E6514}"/>
              </a:ext>
            </a:extLst>
          </p:cNvPr>
          <p:cNvSpPr/>
          <p:nvPr/>
        </p:nvSpPr>
        <p:spPr>
          <a:xfrm>
            <a:off x="9390319" y="1499229"/>
            <a:ext cx="2059173" cy="659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Post-modeling analysis</a:t>
            </a:r>
          </a:p>
        </p:txBody>
      </p:sp>
      <p:sp>
        <p:nvSpPr>
          <p:cNvPr id="13" name="Rectangle: Rounded Corners 12">
            <a:extLst>
              <a:ext uri="{FF2B5EF4-FFF2-40B4-BE49-F238E27FC236}">
                <a16:creationId xmlns:a16="http://schemas.microsoft.com/office/drawing/2014/main" id="{E1F56501-4B54-5CE3-CDDD-70B48D3B22BF}"/>
              </a:ext>
            </a:extLst>
          </p:cNvPr>
          <p:cNvSpPr/>
          <p:nvPr/>
        </p:nvSpPr>
        <p:spPr>
          <a:xfrm>
            <a:off x="9372599" y="2158446"/>
            <a:ext cx="2076894" cy="3434280"/>
          </a:xfrm>
          <a:prstGeom prst="roundRect">
            <a:avLst/>
          </a:prstGeom>
          <a:solidFill>
            <a:srgbClr val="E8EFD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03B71"/>
                </a:solidFill>
              </a:rPr>
              <a:t>Time evolution</a:t>
            </a:r>
          </a:p>
          <a:p>
            <a:pPr marL="285750" indent="-285750">
              <a:buFont typeface="Arial" panose="020B0604020202020204" pitchFamily="34" charset="0"/>
              <a:buChar char="•"/>
            </a:pPr>
            <a:r>
              <a:rPr lang="en-US" dirty="0">
                <a:solidFill>
                  <a:srgbClr val="003B71"/>
                </a:solidFill>
              </a:rPr>
              <a:t>Reaction path analysis</a:t>
            </a:r>
          </a:p>
          <a:p>
            <a:pPr marL="285750" indent="-285750">
              <a:buFont typeface="Arial" panose="020B0604020202020204" pitchFamily="34" charset="0"/>
              <a:buChar char="•"/>
            </a:pPr>
            <a:r>
              <a:rPr lang="en-US" dirty="0">
                <a:solidFill>
                  <a:srgbClr val="003B71"/>
                </a:solidFill>
              </a:rPr>
              <a:t>Rate-limiting step</a:t>
            </a:r>
          </a:p>
          <a:p>
            <a:pPr marL="285750" indent="-285750">
              <a:buFont typeface="Arial" panose="020B0604020202020204" pitchFamily="34" charset="0"/>
              <a:buChar char="•"/>
            </a:pPr>
            <a:r>
              <a:rPr lang="en-US" dirty="0">
                <a:solidFill>
                  <a:srgbClr val="003B71"/>
                </a:solidFill>
              </a:rPr>
              <a:t>MARI/MASI</a:t>
            </a:r>
          </a:p>
          <a:p>
            <a:pPr marL="285750" indent="-285750">
              <a:buFont typeface="Arial" panose="020B0604020202020204" pitchFamily="34" charset="0"/>
              <a:buChar char="•"/>
            </a:pPr>
            <a:r>
              <a:rPr lang="en-US" dirty="0">
                <a:solidFill>
                  <a:srgbClr val="003B71"/>
                </a:solidFill>
              </a:rPr>
              <a:t>Reaction order</a:t>
            </a:r>
          </a:p>
          <a:p>
            <a:pPr marL="285750" indent="-285750">
              <a:buFont typeface="Arial" panose="020B0604020202020204" pitchFamily="34" charset="0"/>
              <a:buChar char="•"/>
            </a:pPr>
            <a:r>
              <a:rPr lang="en-US" dirty="0">
                <a:solidFill>
                  <a:srgbClr val="003B71"/>
                </a:solidFill>
              </a:rPr>
              <a:t>Apparent reaction barrier</a:t>
            </a:r>
          </a:p>
        </p:txBody>
      </p:sp>
      <p:sp>
        <p:nvSpPr>
          <p:cNvPr id="14" name="Arrow: Right 13">
            <a:extLst>
              <a:ext uri="{FF2B5EF4-FFF2-40B4-BE49-F238E27FC236}">
                <a16:creationId xmlns:a16="http://schemas.microsoft.com/office/drawing/2014/main" id="{0CC97A3A-AF97-DE3A-47F0-63660962CCEE}"/>
              </a:ext>
            </a:extLst>
          </p:cNvPr>
          <p:cNvSpPr/>
          <p:nvPr/>
        </p:nvSpPr>
        <p:spPr>
          <a:xfrm>
            <a:off x="5588739" y="2443771"/>
            <a:ext cx="754911" cy="377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0086D0C-39DF-687E-C2A9-6D88258FA8B4}"/>
              </a:ext>
            </a:extLst>
          </p:cNvPr>
          <p:cNvSpPr/>
          <p:nvPr/>
        </p:nvSpPr>
        <p:spPr>
          <a:xfrm>
            <a:off x="8557879" y="2443771"/>
            <a:ext cx="754911" cy="377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DB27B9-F758-84BD-6AD1-06A9020AB9B2}"/>
              </a:ext>
            </a:extLst>
          </p:cNvPr>
          <p:cNvSpPr txBox="1"/>
          <p:nvPr/>
        </p:nvSpPr>
        <p:spPr>
          <a:xfrm>
            <a:off x="475808" y="3875586"/>
            <a:ext cx="1905885" cy="369332"/>
          </a:xfrm>
          <a:prstGeom prst="rect">
            <a:avLst/>
          </a:prstGeom>
          <a:noFill/>
        </p:spPr>
        <p:txBody>
          <a:bodyPr wrap="square" rtlCol="0">
            <a:spAutoFit/>
          </a:bodyPr>
          <a:lstStyle/>
          <a:p>
            <a:pPr algn="ctr"/>
            <a:r>
              <a:rPr lang="en-US" dirty="0">
                <a:solidFill>
                  <a:srgbClr val="FF0000"/>
                </a:solidFill>
              </a:rPr>
              <a:t>Manual or RING</a:t>
            </a:r>
          </a:p>
        </p:txBody>
      </p:sp>
      <p:sp>
        <p:nvSpPr>
          <p:cNvPr id="17" name="TextBox 16">
            <a:extLst>
              <a:ext uri="{FF2B5EF4-FFF2-40B4-BE49-F238E27FC236}">
                <a16:creationId xmlns:a16="http://schemas.microsoft.com/office/drawing/2014/main" id="{D85F819A-8DDA-3EB7-B02C-2E3184D92E56}"/>
              </a:ext>
            </a:extLst>
          </p:cNvPr>
          <p:cNvSpPr txBox="1"/>
          <p:nvPr/>
        </p:nvSpPr>
        <p:spPr>
          <a:xfrm>
            <a:off x="3469757" y="5333520"/>
            <a:ext cx="1905885" cy="646331"/>
          </a:xfrm>
          <a:prstGeom prst="rect">
            <a:avLst/>
          </a:prstGeom>
          <a:noFill/>
        </p:spPr>
        <p:txBody>
          <a:bodyPr wrap="square" rtlCol="0">
            <a:spAutoFit/>
          </a:bodyPr>
          <a:lstStyle/>
          <a:p>
            <a:pPr algn="ctr"/>
            <a:r>
              <a:rPr lang="en-US" dirty="0">
                <a:solidFill>
                  <a:srgbClr val="FF0000"/>
                </a:solidFill>
              </a:rPr>
              <a:t>pMuTT, pGrAdd, BEP, LSR</a:t>
            </a:r>
          </a:p>
        </p:txBody>
      </p:sp>
      <p:sp>
        <p:nvSpPr>
          <p:cNvPr id="18" name="TextBox 17">
            <a:extLst>
              <a:ext uri="{FF2B5EF4-FFF2-40B4-BE49-F238E27FC236}">
                <a16:creationId xmlns:a16="http://schemas.microsoft.com/office/drawing/2014/main" id="{379136DD-7414-1BAD-E809-649FEA11D95D}"/>
              </a:ext>
            </a:extLst>
          </p:cNvPr>
          <p:cNvSpPr txBox="1"/>
          <p:nvPr/>
        </p:nvSpPr>
        <p:spPr>
          <a:xfrm>
            <a:off x="6445986" y="4532166"/>
            <a:ext cx="1905885" cy="369332"/>
          </a:xfrm>
          <a:prstGeom prst="rect">
            <a:avLst/>
          </a:prstGeom>
          <a:noFill/>
        </p:spPr>
        <p:txBody>
          <a:bodyPr wrap="square" rtlCol="0">
            <a:spAutoFit/>
          </a:bodyPr>
          <a:lstStyle/>
          <a:p>
            <a:pPr algn="ctr"/>
            <a:r>
              <a:rPr lang="en-US" dirty="0">
                <a:solidFill>
                  <a:srgbClr val="FF0000"/>
                </a:solidFill>
              </a:rPr>
              <a:t>openMKM</a:t>
            </a:r>
          </a:p>
        </p:txBody>
      </p:sp>
      <p:sp>
        <p:nvSpPr>
          <p:cNvPr id="19" name="TextBox 18">
            <a:extLst>
              <a:ext uri="{FF2B5EF4-FFF2-40B4-BE49-F238E27FC236}">
                <a16:creationId xmlns:a16="http://schemas.microsoft.com/office/drawing/2014/main" id="{E73973E2-CA6F-64B4-DEBC-E908646EE3F7}"/>
              </a:ext>
            </a:extLst>
          </p:cNvPr>
          <p:cNvSpPr txBox="1"/>
          <p:nvPr/>
        </p:nvSpPr>
        <p:spPr>
          <a:xfrm>
            <a:off x="9458103" y="5621152"/>
            <a:ext cx="1905885" cy="369332"/>
          </a:xfrm>
          <a:prstGeom prst="rect">
            <a:avLst/>
          </a:prstGeom>
          <a:noFill/>
        </p:spPr>
        <p:txBody>
          <a:bodyPr wrap="square" rtlCol="0">
            <a:spAutoFit/>
          </a:bodyPr>
          <a:lstStyle/>
          <a:p>
            <a:pPr algn="ctr"/>
            <a:r>
              <a:rPr lang="en-US" dirty="0" err="1">
                <a:solidFill>
                  <a:srgbClr val="FF0000"/>
                </a:solidFill>
              </a:rPr>
              <a:t>ReNView</a:t>
            </a:r>
            <a:endParaRPr lang="en-US" dirty="0">
              <a:solidFill>
                <a:srgbClr val="FF0000"/>
              </a:solidFill>
            </a:endParaRPr>
          </a:p>
        </p:txBody>
      </p:sp>
    </p:spTree>
    <p:extLst>
      <p:ext uri="{BB962C8B-B14F-4D97-AF65-F5344CB8AC3E}">
        <p14:creationId xmlns:p14="http://schemas.microsoft.com/office/powerpoint/2010/main" val="23809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B8D9-AE88-3FB1-1E5A-E44B6041E027}"/>
              </a:ext>
            </a:extLst>
          </p:cNvPr>
          <p:cNvSpPr>
            <a:spLocks noGrp="1"/>
          </p:cNvSpPr>
          <p:nvPr>
            <p:ph type="title"/>
          </p:nvPr>
        </p:nvSpPr>
        <p:spPr/>
        <p:txBody>
          <a:bodyPr/>
          <a:lstStyle/>
          <a:p>
            <a:r>
              <a:rPr lang="en-US" dirty="0"/>
              <a:t>Reaction Mechanism: </a:t>
            </a:r>
            <a:r>
              <a:rPr lang="en-US" sz="4000" dirty="0"/>
              <a:t>Site vs State Model</a:t>
            </a:r>
            <a:endParaRPr lang="en-US" dirty="0"/>
          </a:p>
        </p:txBody>
      </p:sp>
      <p:graphicFrame>
        <p:nvGraphicFramePr>
          <p:cNvPr id="4" name="Diagram 3">
            <a:extLst>
              <a:ext uri="{FF2B5EF4-FFF2-40B4-BE49-F238E27FC236}">
                <a16:creationId xmlns:a16="http://schemas.microsoft.com/office/drawing/2014/main" id="{134F1AC9-D5AB-FBEF-B415-08B69CDE8CD9}"/>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4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5B7B-DA62-D6BD-628F-2213E18156F1}"/>
              </a:ext>
            </a:extLst>
          </p:cNvPr>
          <p:cNvSpPr>
            <a:spLocks noGrp="1"/>
          </p:cNvSpPr>
          <p:nvPr>
            <p:ph type="title"/>
          </p:nvPr>
        </p:nvSpPr>
        <p:spPr/>
        <p:txBody>
          <a:bodyPr/>
          <a:lstStyle/>
          <a:p>
            <a:r>
              <a:rPr lang="en-US" dirty="0"/>
              <a:t>Reaction Mechanism: </a:t>
            </a:r>
            <a:r>
              <a:rPr lang="en-US" sz="4000" dirty="0"/>
              <a:t>Site Model</a:t>
            </a:r>
            <a:endParaRPr lang="en-US" dirty="0"/>
          </a:p>
        </p:txBody>
      </p:sp>
      <p:graphicFrame>
        <p:nvGraphicFramePr>
          <p:cNvPr id="4" name="Diagram 3">
            <a:extLst>
              <a:ext uri="{FF2B5EF4-FFF2-40B4-BE49-F238E27FC236}">
                <a16:creationId xmlns:a16="http://schemas.microsoft.com/office/drawing/2014/main" id="{A7918102-146D-B663-231E-57888E61FB9A}"/>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65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AD81-2496-FD21-2DAC-CFE269186D3F}"/>
              </a:ext>
            </a:extLst>
          </p:cNvPr>
          <p:cNvSpPr>
            <a:spLocks noGrp="1"/>
          </p:cNvSpPr>
          <p:nvPr>
            <p:ph type="title"/>
          </p:nvPr>
        </p:nvSpPr>
        <p:spPr/>
        <p:txBody>
          <a:bodyPr/>
          <a:lstStyle/>
          <a:p>
            <a:r>
              <a:rPr lang="en-US" dirty="0"/>
              <a:t>Reaction Mechanism: Simple </a:t>
            </a:r>
            <a:r>
              <a:rPr lang="en-US" sz="4000" dirty="0"/>
              <a:t>Site Model</a:t>
            </a:r>
            <a:endParaRPr lang="en-US" dirty="0"/>
          </a:p>
        </p:txBody>
      </p:sp>
      <p:graphicFrame>
        <p:nvGraphicFramePr>
          <p:cNvPr id="7" name="Diagram 6">
            <a:extLst>
              <a:ext uri="{FF2B5EF4-FFF2-40B4-BE49-F238E27FC236}">
                <a16:creationId xmlns:a16="http://schemas.microsoft.com/office/drawing/2014/main" id="{D463FE40-4988-DFD6-EB09-D5C50B70C396}"/>
              </a:ext>
            </a:extLst>
          </p:cNvPr>
          <p:cNvGraphicFramePr/>
          <p:nvPr>
            <p:extLst>
              <p:ext uri="{D42A27DB-BD31-4B8C-83A1-F6EECF244321}">
                <p14:modId xmlns:p14="http://schemas.microsoft.com/office/powerpoint/2010/main" val="597208810"/>
              </p:ext>
            </p:extLst>
          </p:nvPr>
        </p:nvGraphicFramePr>
        <p:xfrm>
          <a:off x="838200" y="1497714"/>
          <a:ext cx="10515600" cy="641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a:extLst>
              <a:ext uri="{FF2B5EF4-FFF2-40B4-BE49-F238E27FC236}">
                <a16:creationId xmlns:a16="http://schemas.microsoft.com/office/drawing/2014/main" id="{F1CF980B-B4FA-7B75-E320-129894C68822}"/>
              </a:ext>
            </a:extLst>
          </p:cNvPr>
          <p:cNvGraphicFramePr>
            <a:graphicFrameLocks noChangeAspect="1"/>
          </p:cNvGraphicFramePr>
          <p:nvPr>
            <p:extLst>
              <p:ext uri="{D42A27DB-BD31-4B8C-83A1-F6EECF244321}">
                <p14:modId xmlns:p14="http://schemas.microsoft.com/office/powerpoint/2010/main" val="1691871866"/>
              </p:ext>
            </p:extLst>
          </p:nvPr>
        </p:nvGraphicFramePr>
        <p:xfrm>
          <a:off x="508591" y="2236011"/>
          <a:ext cx="8778797" cy="3686323"/>
        </p:xfrm>
        <a:graphic>
          <a:graphicData uri="http://schemas.openxmlformats.org/presentationml/2006/ole">
            <mc:AlternateContent xmlns:mc="http://schemas.openxmlformats.org/markup-compatibility/2006">
              <mc:Choice xmlns:v="urn:schemas-microsoft-com:vml" Requires="v">
                <p:oleObj name="Equation" r:id="rId8" imgW="5421405" imgH="2276080" progId="Equation.DSMT4">
                  <p:embed/>
                </p:oleObj>
              </mc:Choice>
              <mc:Fallback>
                <p:oleObj name="Equation" r:id="rId8" imgW="5421405" imgH="2276080" progId="Equation.DSMT4">
                  <p:embed/>
                  <p:pic>
                    <p:nvPicPr>
                      <p:cNvPr id="0" name=""/>
                      <p:cNvPicPr/>
                      <p:nvPr/>
                    </p:nvPicPr>
                    <p:blipFill>
                      <a:blip r:embed="rId9"/>
                      <a:stretch>
                        <a:fillRect/>
                      </a:stretch>
                    </p:blipFill>
                    <p:spPr>
                      <a:xfrm>
                        <a:off x="508591" y="2236011"/>
                        <a:ext cx="8778797" cy="368632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5279722-1957-F3E4-5DA0-6BBE4D927D5F}"/>
              </a:ext>
            </a:extLst>
          </p:cNvPr>
          <p:cNvSpPr txBox="1"/>
          <p:nvPr/>
        </p:nvSpPr>
        <p:spPr>
          <a:xfrm>
            <a:off x="9707526" y="2236011"/>
            <a:ext cx="2349795" cy="369332"/>
          </a:xfrm>
          <a:prstGeom prst="rect">
            <a:avLst/>
          </a:prstGeom>
          <a:noFill/>
        </p:spPr>
        <p:txBody>
          <a:bodyPr wrap="square" rtlCol="0">
            <a:spAutoFit/>
          </a:bodyPr>
          <a:lstStyle/>
          <a:p>
            <a:r>
              <a:rPr lang="en-US" b="1" u="sng" dirty="0"/>
              <a:t>Summary</a:t>
            </a:r>
          </a:p>
        </p:txBody>
      </p:sp>
      <p:sp>
        <p:nvSpPr>
          <p:cNvPr id="6" name="TextBox 5">
            <a:extLst>
              <a:ext uri="{FF2B5EF4-FFF2-40B4-BE49-F238E27FC236}">
                <a16:creationId xmlns:a16="http://schemas.microsoft.com/office/drawing/2014/main" id="{1E112BB6-2955-F266-733C-8D733AB5AA06}"/>
              </a:ext>
            </a:extLst>
          </p:cNvPr>
          <p:cNvSpPr txBox="1"/>
          <p:nvPr/>
        </p:nvSpPr>
        <p:spPr>
          <a:xfrm>
            <a:off x="9707526" y="2598621"/>
            <a:ext cx="2349795" cy="923330"/>
          </a:xfrm>
          <a:prstGeom prst="rect">
            <a:avLst/>
          </a:prstGeom>
          <a:noFill/>
        </p:spPr>
        <p:txBody>
          <a:bodyPr wrap="square" rtlCol="0">
            <a:spAutoFit/>
          </a:bodyPr>
          <a:lstStyle/>
          <a:p>
            <a:r>
              <a:rPr lang="en-US" dirty="0"/>
              <a:t>19 Reactions</a:t>
            </a:r>
          </a:p>
          <a:p>
            <a:r>
              <a:rPr lang="en-US" dirty="0"/>
              <a:t>3 Gas species</a:t>
            </a:r>
          </a:p>
          <a:p>
            <a:r>
              <a:rPr lang="en-US" dirty="0"/>
              <a:t>10 Surface species</a:t>
            </a:r>
          </a:p>
        </p:txBody>
      </p:sp>
      <p:sp>
        <p:nvSpPr>
          <p:cNvPr id="3" name="Rectangle 2">
            <a:extLst>
              <a:ext uri="{FF2B5EF4-FFF2-40B4-BE49-F238E27FC236}">
                <a16:creationId xmlns:a16="http://schemas.microsoft.com/office/drawing/2014/main" id="{AE227AE0-6AF2-53FA-25F2-B93C1B9E2A11}"/>
              </a:ext>
            </a:extLst>
          </p:cNvPr>
          <p:cNvSpPr/>
          <p:nvPr/>
        </p:nvSpPr>
        <p:spPr>
          <a:xfrm>
            <a:off x="508591" y="2605343"/>
            <a:ext cx="2266507" cy="2562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65CE84-0C65-7D8F-CA11-B29B2ED0E445}"/>
              </a:ext>
            </a:extLst>
          </p:cNvPr>
          <p:cNvSpPr/>
          <p:nvPr/>
        </p:nvSpPr>
        <p:spPr>
          <a:xfrm>
            <a:off x="2904612" y="2684165"/>
            <a:ext cx="3049621" cy="2089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16A005-9779-6533-7774-9D9CB9481AD6}"/>
              </a:ext>
            </a:extLst>
          </p:cNvPr>
          <p:cNvSpPr/>
          <p:nvPr/>
        </p:nvSpPr>
        <p:spPr>
          <a:xfrm>
            <a:off x="6097697" y="2598620"/>
            <a:ext cx="3189691" cy="33237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05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2240A3-C24A-4FEF-8EE8-0E7B974E8FBA}" type="slidenum">
              <a:rPr lang="en-US" smtClean="0">
                <a:solidFill>
                  <a:prstClr val="white"/>
                </a:solidFill>
              </a:rPr>
              <a:pPr/>
              <a:t>9</a:t>
            </a:fld>
            <a:endParaRPr lang="en-US">
              <a:solidFill>
                <a:prstClr val="white"/>
              </a:solidFill>
            </a:endParaRPr>
          </a:p>
        </p:txBody>
      </p:sp>
      <p:sp>
        <p:nvSpPr>
          <p:cNvPr id="4" name="Title 3"/>
          <p:cNvSpPr>
            <a:spLocks noGrp="1"/>
          </p:cNvSpPr>
          <p:nvPr>
            <p:ph type="title"/>
          </p:nvPr>
        </p:nvSpPr>
        <p:spPr/>
        <p:txBody>
          <a:bodyPr>
            <a:normAutofit/>
          </a:bodyPr>
          <a:lstStyle/>
          <a:p>
            <a:r>
              <a:rPr lang="en-US" dirty="0"/>
              <a:t>Reaction Mechanism: Large </a:t>
            </a:r>
            <a:r>
              <a:rPr lang="en-US" sz="4000" dirty="0"/>
              <a:t>Site Model</a:t>
            </a:r>
            <a:endParaRPr lang="en-US" dirty="0"/>
          </a:p>
        </p:txBody>
      </p:sp>
      <p:graphicFrame>
        <p:nvGraphicFramePr>
          <p:cNvPr id="6" name="Table 5"/>
          <p:cNvGraphicFramePr>
            <a:graphicFrameLocks noGrp="1"/>
          </p:cNvGraphicFramePr>
          <p:nvPr/>
        </p:nvGraphicFramePr>
        <p:xfrm>
          <a:off x="1943100" y="1447797"/>
          <a:ext cx="8305800" cy="185420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0840">
                <a:tc>
                  <a:txBody>
                    <a:bodyPr/>
                    <a:lstStyle/>
                    <a:p>
                      <a:pPr algn="ctr"/>
                      <a:r>
                        <a:rPr lang="en-US" sz="1600" dirty="0"/>
                        <a:t>Chemistry</a:t>
                      </a:r>
                    </a:p>
                  </a:txBody>
                  <a:tcPr/>
                </a:tc>
                <a:tc>
                  <a:txBody>
                    <a:bodyPr/>
                    <a:lstStyle/>
                    <a:p>
                      <a:pPr algn="ctr"/>
                      <a:r>
                        <a:rPr lang="en-US" sz="1600" dirty="0"/>
                        <a:t>System</a:t>
                      </a:r>
                    </a:p>
                  </a:txBody>
                  <a:tcPr/>
                </a:tc>
                <a:tc>
                  <a:txBody>
                    <a:bodyPr/>
                    <a:lstStyle/>
                    <a:p>
                      <a:pPr algn="ctr"/>
                      <a:r>
                        <a:rPr lang="en-US" sz="1600" dirty="0"/>
                        <a:t>Reactions (species)</a:t>
                      </a:r>
                    </a:p>
                  </a:txBody>
                  <a:tcPr/>
                </a:tc>
                <a:extLst>
                  <a:ext uri="{0D108BD9-81ED-4DB2-BD59-A6C34878D82A}">
                    <a16:rowId xmlns:a16="http://schemas.microsoft.com/office/drawing/2014/main" val="10000"/>
                  </a:ext>
                </a:extLst>
              </a:tr>
              <a:tr h="370840">
                <a:tc>
                  <a:txBody>
                    <a:bodyPr/>
                    <a:lstStyle/>
                    <a:p>
                      <a:pPr algn="ctr"/>
                      <a:r>
                        <a:rPr lang="en-US" sz="1600" dirty="0"/>
                        <a:t>Heterogeneous</a:t>
                      </a:r>
                      <a:r>
                        <a:rPr lang="en-US" sz="1600" baseline="0" dirty="0"/>
                        <a:t> catalysis</a:t>
                      </a:r>
                      <a:endParaRPr lang="en-US" sz="1600" dirty="0"/>
                    </a:p>
                  </a:txBody>
                  <a:tcPr/>
                </a:tc>
                <a:tc>
                  <a:txBody>
                    <a:bodyPr/>
                    <a:lstStyle/>
                    <a:p>
                      <a:pPr algn="ctr"/>
                      <a:r>
                        <a:rPr lang="en-US" sz="1600" dirty="0"/>
                        <a:t>Propane aromatization</a:t>
                      </a:r>
                    </a:p>
                  </a:txBody>
                  <a:tcPr/>
                </a:tc>
                <a:tc>
                  <a:txBody>
                    <a:bodyPr/>
                    <a:lstStyle/>
                    <a:p>
                      <a:pPr algn="ctr"/>
                      <a:r>
                        <a:rPr lang="en-US" sz="1600" dirty="0"/>
                        <a:t>19907 (5909)</a:t>
                      </a:r>
                    </a:p>
                  </a:txBody>
                  <a:tcPr/>
                </a:tc>
                <a:extLst>
                  <a:ext uri="{0D108BD9-81ED-4DB2-BD59-A6C34878D82A}">
                    <a16:rowId xmlns:a16="http://schemas.microsoft.com/office/drawing/2014/main" val="10001"/>
                  </a:ext>
                </a:extLst>
              </a:tr>
              <a:tr h="370840">
                <a:tc>
                  <a:txBody>
                    <a:bodyPr/>
                    <a:lstStyle/>
                    <a:p>
                      <a:pPr algn="ctr"/>
                      <a:r>
                        <a:rPr lang="en-US" sz="1600" dirty="0"/>
                        <a:t>Gas phase combustion</a:t>
                      </a:r>
                    </a:p>
                  </a:txBody>
                  <a:tcPr/>
                </a:tc>
                <a:tc>
                  <a:txBody>
                    <a:bodyPr/>
                    <a:lstStyle/>
                    <a:p>
                      <a:pPr algn="ctr"/>
                      <a:r>
                        <a:rPr lang="en-US" sz="1600" dirty="0"/>
                        <a:t>Hexadecane</a:t>
                      </a:r>
                      <a:r>
                        <a:rPr lang="en-US" sz="1600" baseline="0" dirty="0"/>
                        <a:t> combustion</a:t>
                      </a:r>
                      <a:r>
                        <a:rPr lang="en-US" sz="1600" baseline="30000" dirty="0"/>
                        <a:t>1</a:t>
                      </a:r>
                    </a:p>
                  </a:txBody>
                  <a:tcPr/>
                </a:tc>
                <a:tc>
                  <a:txBody>
                    <a:bodyPr/>
                    <a:lstStyle/>
                    <a:p>
                      <a:pPr algn="ctr"/>
                      <a:r>
                        <a:rPr lang="en-US" sz="1600" dirty="0"/>
                        <a:t>8130 (2116)</a:t>
                      </a:r>
                    </a:p>
                  </a:txBody>
                  <a:tcPr/>
                </a:tc>
                <a:extLst>
                  <a:ext uri="{0D108BD9-81ED-4DB2-BD59-A6C34878D82A}">
                    <a16:rowId xmlns:a16="http://schemas.microsoft.com/office/drawing/2014/main" val="10002"/>
                  </a:ext>
                </a:extLst>
              </a:tr>
              <a:tr h="370840">
                <a:tc>
                  <a:txBody>
                    <a:bodyPr/>
                    <a:lstStyle/>
                    <a:p>
                      <a:pPr algn="ctr"/>
                      <a:r>
                        <a:rPr lang="en-US" sz="1600" dirty="0"/>
                        <a:t>Metabolism</a:t>
                      </a:r>
                    </a:p>
                  </a:txBody>
                  <a:tcPr/>
                </a:tc>
                <a:tc>
                  <a:txBody>
                    <a:bodyPr/>
                    <a:lstStyle/>
                    <a:p>
                      <a:pPr algn="ctr"/>
                      <a:r>
                        <a:rPr lang="en-US" sz="1600" dirty="0"/>
                        <a:t>E.coli genome</a:t>
                      </a:r>
                      <a:r>
                        <a:rPr lang="en-US" sz="1600" baseline="30000" dirty="0"/>
                        <a:t>2</a:t>
                      </a:r>
                    </a:p>
                  </a:txBody>
                  <a:tcPr/>
                </a:tc>
                <a:tc>
                  <a:txBody>
                    <a:bodyPr/>
                    <a:lstStyle/>
                    <a:p>
                      <a:pPr algn="ctr"/>
                      <a:r>
                        <a:rPr lang="en-US" sz="1600" dirty="0"/>
                        <a:t>2077 (1039)</a:t>
                      </a:r>
                    </a:p>
                  </a:txBody>
                  <a:tcPr/>
                </a:tc>
                <a:extLst>
                  <a:ext uri="{0D108BD9-81ED-4DB2-BD59-A6C34878D82A}">
                    <a16:rowId xmlns:a16="http://schemas.microsoft.com/office/drawing/2014/main" val="10003"/>
                  </a:ext>
                </a:extLst>
              </a:tr>
              <a:tr h="370840">
                <a:tc>
                  <a:txBody>
                    <a:bodyPr/>
                    <a:lstStyle/>
                    <a:p>
                      <a:pPr algn="ctr"/>
                      <a:r>
                        <a:rPr lang="en-US" sz="1600" dirty="0"/>
                        <a:t>Metal chemistry</a:t>
                      </a:r>
                    </a:p>
                  </a:txBody>
                  <a:tcPr/>
                </a:tc>
                <a:tc>
                  <a:txBody>
                    <a:bodyPr/>
                    <a:lstStyle/>
                    <a:p>
                      <a:pPr algn="ctr"/>
                      <a:r>
                        <a:rPr lang="en-US" sz="1600" kern="1200" baseline="0" dirty="0">
                          <a:solidFill>
                            <a:schemeClr val="dk1"/>
                          </a:solidFill>
                          <a:latin typeface="+mn-lt"/>
                          <a:ea typeface="+mn-ea"/>
                          <a:cs typeface="+mn-cs"/>
                        </a:rPr>
                        <a:t>Glycerol decomposition</a:t>
                      </a:r>
                      <a:r>
                        <a:rPr lang="en-US" sz="1600" kern="1200" baseline="30000" dirty="0">
                          <a:solidFill>
                            <a:schemeClr val="dk1"/>
                          </a:solidFill>
                          <a:latin typeface="+mn-lt"/>
                          <a:ea typeface="+mn-ea"/>
                          <a:cs typeface="+mn-cs"/>
                        </a:rPr>
                        <a:t>3</a:t>
                      </a:r>
                      <a:endParaRPr lang="en-US" sz="1600" baseline="30000" dirty="0"/>
                    </a:p>
                  </a:txBody>
                  <a:tcPr/>
                </a:tc>
                <a:tc>
                  <a:txBody>
                    <a:bodyPr/>
                    <a:lstStyle/>
                    <a:p>
                      <a:pPr algn="ctr"/>
                      <a:r>
                        <a:rPr lang="en-US" sz="1600" dirty="0"/>
                        <a:t>3313 (537)</a:t>
                      </a:r>
                    </a:p>
                  </a:txBody>
                  <a:tcPr/>
                </a:tc>
                <a:extLst>
                  <a:ext uri="{0D108BD9-81ED-4DB2-BD59-A6C34878D82A}">
                    <a16:rowId xmlns:a16="http://schemas.microsoft.com/office/drawing/2014/main" val="3582273569"/>
                  </a:ext>
                </a:extLst>
              </a:tr>
            </a:tbl>
          </a:graphicData>
        </a:graphic>
      </p:graphicFrame>
      <p:sp>
        <p:nvSpPr>
          <p:cNvPr id="7" name="Text Box 25"/>
          <p:cNvSpPr txBox="1">
            <a:spLocks noChangeArrowheads="1"/>
          </p:cNvSpPr>
          <p:nvPr/>
        </p:nvSpPr>
        <p:spPr bwMode="auto">
          <a:xfrm>
            <a:off x="3059187" y="6409777"/>
            <a:ext cx="7600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baseline="30000" dirty="0"/>
              <a:t>1</a:t>
            </a:r>
            <a:r>
              <a:rPr lang="en-US" sz="1400" dirty="0"/>
              <a:t> Combustion and Flame 2009, 156 (1), 181; </a:t>
            </a:r>
            <a:r>
              <a:rPr lang="en-US" sz="1400" baseline="30000" dirty="0"/>
              <a:t>2</a:t>
            </a:r>
            <a:r>
              <a:rPr lang="en-US" sz="1400" dirty="0"/>
              <a:t> </a:t>
            </a:r>
            <a:r>
              <a:rPr lang="en-US" sz="1400" dirty="0" err="1"/>
              <a:t>Mol</a:t>
            </a:r>
            <a:r>
              <a:rPr lang="en-US" sz="1400" dirty="0"/>
              <a:t> </a:t>
            </a:r>
            <a:r>
              <a:rPr lang="en-US" sz="1400" dirty="0" err="1"/>
              <a:t>Syst</a:t>
            </a:r>
            <a:r>
              <a:rPr lang="en-US" sz="1400" dirty="0"/>
              <a:t> Biol. 2007, 3, 121; </a:t>
            </a:r>
            <a:r>
              <a:rPr lang="en-US" sz="1400" baseline="30000" dirty="0"/>
              <a:t>3</a:t>
            </a:r>
            <a:r>
              <a:rPr lang="en-US" sz="1400" dirty="0"/>
              <a:t>Green Chem., 2014,16, 813</a:t>
            </a:r>
            <a:r>
              <a:rPr lang="en-US" dirty="0"/>
              <a:t> </a:t>
            </a:r>
            <a:endParaRPr lang="en-US" sz="1400" baseline="30000" dirty="0"/>
          </a:p>
        </p:txBody>
      </p:sp>
      <p:sp>
        <p:nvSpPr>
          <p:cNvPr id="8" name="Text Box 3">
            <a:extLst>
              <a:ext uri="{FF2B5EF4-FFF2-40B4-BE49-F238E27FC236}">
                <a16:creationId xmlns:a16="http://schemas.microsoft.com/office/drawing/2014/main" id="{3A2BCD42-E8AC-40C7-956A-2AC8FEF5DB17}"/>
              </a:ext>
            </a:extLst>
          </p:cNvPr>
          <p:cNvSpPr txBox="1">
            <a:spLocks noChangeArrowheads="1"/>
          </p:cNvSpPr>
          <p:nvPr/>
        </p:nvSpPr>
        <p:spPr bwMode="auto">
          <a:xfrm>
            <a:off x="1981200" y="914400"/>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fontAlgn="base">
              <a:spcBef>
                <a:spcPct val="50000"/>
              </a:spcBef>
              <a:spcAft>
                <a:spcPct val="0"/>
              </a:spcAft>
              <a:buFontTx/>
              <a:buChar char="•"/>
            </a:pPr>
            <a:endParaRPr lang="en-US" sz="2400" dirty="0">
              <a:solidFill>
                <a:srgbClr val="000000"/>
              </a:solidFill>
              <a:latin typeface="Arial" charset="0"/>
            </a:endParaRPr>
          </a:p>
          <a:p>
            <a:pPr defTabSz="914400" fontAlgn="base">
              <a:spcBef>
                <a:spcPct val="50000"/>
              </a:spcBef>
              <a:spcAft>
                <a:spcPct val="0"/>
              </a:spcAft>
              <a:buFontTx/>
              <a:buChar char="•"/>
            </a:pPr>
            <a:endParaRPr lang="en-US" sz="2400" dirty="0">
              <a:solidFill>
                <a:srgbClr val="000000"/>
              </a:solidFill>
              <a:latin typeface="Arial" charset="0"/>
            </a:endParaRPr>
          </a:p>
          <a:p>
            <a:pPr defTabSz="914400" fontAlgn="base">
              <a:spcBef>
                <a:spcPct val="50000"/>
              </a:spcBef>
              <a:spcAft>
                <a:spcPct val="0"/>
              </a:spcAft>
              <a:buFontTx/>
              <a:buChar char="•"/>
            </a:pPr>
            <a:endParaRPr lang="en-US" sz="2400" dirty="0">
              <a:solidFill>
                <a:srgbClr val="000000"/>
              </a:solidFill>
              <a:latin typeface="Arial" charset="0"/>
            </a:endParaRPr>
          </a:p>
          <a:p>
            <a:pPr defTabSz="914400" fontAlgn="base">
              <a:spcBef>
                <a:spcPct val="50000"/>
              </a:spcBef>
              <a:spcAft>
                <a:spcPct val="0"/>
              </a:spcAft>
              <a:buFontTx/>
              <a:buChar char="•"/>
            </a:pPr>
            <a:endParaRPr lang="en-US" sz="2400" dirty="0">
              <a:solidFill>
                <a:srgbClr val="000000"/>
              </a:solidFill>
              <a:latin typeface="Arial" charset="0"/>
            </a:endParaRPr>
          </a:p>
          <a:p>
            <a:pPr defTabSz="914400" fontAlgn="base">
              <a:spcBef>
                <a:spcPct val="50000"/>
              </a:spcBef>
              <a:spcAft>
                <a:spcPct val="0"/>
              </a:spcAft>
            </a:pPr>
            <a:endParaRPr lang="en-US" sz="2400" dirty="0">
              <a:solidFill>
                <a:srgbClr val="000000"/>
              </a:solidFill>
              <a:latin typeface="Arial" charset="0"/>
            </a:endParaRPr>
          </a:p>
          <a:p>
            <a:pPr defTabSz="914400" fontAlgn="base">
              <a:spcBef>
                <a:spcPct val="50000"/>
              </a:spcBef>
              <a:spcAft>
                <a:spcPct val="0"/>
              </a:spcAft>
              <a:buFontTx/>
              <a:buChar char="•"/>
            </a:pPr>
            <a:r>
              <a:rPr lang="en-US" sz="2400" dirty="0">
                <a:solidFill>
                  <a:srgbClr val="000000"/>
                </a:solidFill>
                <a:latin typeface="Arial" charset="0"/>
              </a:rPr>
              <a:t> Manual construction generally impractical</a:t>
            </a:r>
            <a:endParaRPr lang="en-US" sz="2000" dirty="0">
              <a:solidFill>
                <a:srgbClr val="000000"/>
              </a:solidFill>
              <a:latin typeface="Arial" charset="0"/>
            </a:endParaRPr>
          </a:p>
          <a:p>
            <a:pPr defTabSz="914400" fontAlgn="base">
              <a:spcBef>
                <a:spcPct val="50000"/>
              </a:spcBef>
              <a:spcAft>
                <a:spcPct val="0"/>
              </a:spcAft>
              <a:buFontTx/>
              <a:buChar char="•"/>
            </a:pPr>
            <a:r>
              <a:rPr lang="en-US" sz="2400" dirty="0">
                <a:solidFill>
                  <a:srgbClr val="000000"/>
                </a:solidFill>
                <a:latin typeface="Arial" charset="0"/>
              </a:rPr>
              <a:t> Automated network generators </a:t>
            </a:r>
          </a:p>
          <a:p>
            <a:pPr lvl="1" defTabSz="914400" fontAlgn="base">
              <a:spcBef>
                <a:spcPct val="50000"/>
              </a:spcBef>
              <a:spcAft>
                <a:spcPct val="0"/>
              </a:spcAft>
              <a:buFont typeface="Wingdings" pitchFamily="2" charset="2"/>
              <a:buChar char="§"/>
            </a:pPr>
            <a:r>
              <a:rPr lang="en-US" sz="2400" dirty="0">
                <a:solidFill>
                  <a:srgbClr val="000000"/>
                </a:solidFill>
                <a:latin typeface="Arial" charset="0"/>
              </a:rPr>
              <a:t> </a:t>
            </a:r>
            <a:r>
              <a:rPr lang="en-US" sz="2000" dirty="0">
                <a:solidFill>
                  <a:srgbClr val="000000"/>
                </a:solidFill>
                <a:latin typeface="Arial" charset="0"/>
              </a:rPr>
              <a:t>Generate all possible reactions and species of the network</a:t>
            </a:r>
          </a:p>
          <a:p>
            <a:pPr lvl="1" defTabSz="914400" fontAlgn="base">
              <a:spcBef>
                <a:spcPct val="50000"/>
              </a:spcBef>
              <a:spcAft>
                <a:spcPct val="0"/>
              </a:spcAft>
              <a:buFont typeface="Wingdings" pitchFamily="2" charset="2"/>
              <a:buChar char="§"/>
            </a:pPr>
            <a:r>
              <a:rPr lang="en-US" sz="2000" dirty="0">
                <a:solidFill>
                  <a:srgbClr val="000000"/>
                </a:solidFill>
                <a:latin typeface="Arial" charset="0"/>
              </a:rPr>
              <a:t> Use reaction rules as basis – </a:t>
            </a:r>
            <a:r>
              <a:rPr lang="en-US" sz="2000" b="1" dirty="0">
                <a:solidFill>
                  <a:srgbClr val="A50021"/>
                </a:solidFill>
                <a:latin typeface="Arial" charset="0"/>
              </a:rPr>
              <a:t>“rule-based”</a:t>
            </a:r>
          </a:p>
        </p:txBody>
      </p:sp>
    </p:spTree>
    <p:extLst>
      <p:ext uri="{BB962C8B-B14F-4D97-AF65-F5344CB8AC3E}">
        <p14:creationId xmlns:p14="http://schemas.microsoft.com/office/powerpoint/2010/main" val="211268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Vlachos Group">
      <a:dk1>
        <a:srgbClr val="003B71"/>
      </a:dk1>
      <a:lt1>
        <a:srgbClr val="FFFFFF"/>
      </a:lt1>
      <a:dk2>
        <a:srgbClr val="44546A"/>
      </a:dk2>
      <a:lt2>
        <a:srgbClr val="BDBDBD"/>
      </a:lt2>
      <a:accent1>
        <a:srgbClr val="B3CF02"/>
      </a:accent1>
      <a:accent2>
        <a:srgbClr val="129FDA"/>
      </a:accent2>
      <a:accent3>
        <a:srgbClr val="FFCA17"/>
      </a:accent3>
      <a:accent4>
        <a:srgbClr val="1862A9"/>
      </a:accent4>
      <a:accent5>
        <a:srgbClr val="5B9BD5"/>
      </a:accent5>
      <a:accent6>
        <a:srgbClr val="D0CECE"/>
      </a:accent6>
      <a:hlink>
        <a:srgbClr val="1862A9"/>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4A226E5B41A94D896F2787F6E8052C" ma:contentTypeVersion="9" ma:contentTypeDescription="Create a new document." ma:contentTypeScope="" ma:versionID="c1c08e9b8d4f59428fcc975869fd05f7">
  <xsd:schema xmlns:xsd="http://www.w3.org/2001/XMLSchema" xmlns:xs="http://www.w3.org/2001/XMLSchema" xmlns:p="http://schemas.microsoft.com/office/2006/metadata/properties" xmlns:ns3="86b811ac-9046-400b-a4ee-c2ee8f2cc80d" targetNamespace="http://schemas.microsoft.com/office/2006/metadata/properties" ma:root="true" ma:fieldsID="6e9de5315e6760a036b890406c87f3cb" ns3:_="">
    <xsd:import namespace="86b811ac-9046-400b-a4ee-c2ee8f2cc80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811ac-9046-400b-a4ee-c2ee8f2cc8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55A109-E821-438E-9CB9-43494E368826}">
  <ds:schemaRefs>
    <ds:schemaRef ds:uri="86b811ac-9046-400b-a4ee-c2ee8f2cc8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08522D-F579-4DBB-B44F-DCECFC8D7CFF}">
  <ds:schemaRefs>
    <ds:schemaRef ds:uri="http://schemas.microsoft.com/sharepoint/v3/contenttype/forms"/>
  </ds:schemaRefs>
</ds:datastoreItem>
</file>

<file path=customXml/itemProps3.xml><?xml version="1.0" encoding="utf-8"?>
<ds:datastoreItem xmlns:ds="http://schemas.openxmlformats.org/officeDocument/2006/customXml" ds:itemID="{8FE750CB-E9F4-498C-AC07-710CFC37D238}">
  <ds:schemaRefs>
    <ds:schemaRef ds:uri="86b811ac-9046-400b-a4ee-c2ee8f2cc8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a698667d-8817-4ad9-a7f2-bb287f867e5f}" enabled="0" method="" siteId="{a698667d-8817-4ad9-a7f2-bb287f867e5f}" removed="1"/>
</clbl:labelList>
</file>

<file path=docProps/app.xml><?xml version="1.0" encoding="utf-8"?>
<Properties xmlns="http://schemas.openxmlformats.org/officeDocument/2006/extended-properties" xmlns:vt="http://schemas.openxmlformats.org/officeDocument/2006/docPropsVTypes">
  <Template/>
  <TotalTime>24649</TotalTime>
  <Words>2042</Words>
  <Application>Microsoft Office PowerPoint</Application>
  <PresentationFormat>Widescreen</PresentationFormat>
  <Paragraphs>388</Paragraphs>
  <Slides>25</Slides>
  <Notes>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5" baseType="lpstr">
      <vt:lpstr>Arial</vt:lpstr>
      <vt:lpstr>Calibri</vt:lpstr>
      <vt:lpstr>Calibri Light</vt:lpstr>
      <vt:lpstr>Times New Roman</vt:lpstr>
      <vt:lpstr>Verdana</vt:lpstr>
      <vt:lpstr>Wingdings</vt:lpstr>
      <vt:lpstr>2_Office Theme</vt:lpstr>
      <vt:lpstr>Equation</vt:lpstr>
      <vt:lpstr>CS ChemDraw Drawing</vt:lpstr>
      <vt:lpstr>MathType 7.0 Equation</vt:lpstr>
      <vt:lpstr>PowerPoint Presentation</vt:lpstr>
      <vt:lpstr>Agenda</vt:lpstr>
      <vt:lpstr>Agenda</vt:lpstr>
      <vt:lpstr>Agenda</vt:lpstr>
      <vt:lpstr>Introduction</vt:lpstr>
      <vt:lpstr>Reaction Mechanism: Site vs State Model</vt:lpstr>
      <vt:lpstr>Reaction Mechanism: Site Model</vt:lpstr>
      <vt:lpstr>Reaction Mechanism: Simple Site Model</vt:lpstr>
      <vt:lpstr>Reaction Mechanism: Large Site Model</vt:lpstr>
      <vt:lpstr>PowerPoint Presentation</vt:lpstr>
      <vt:lpstr>Rule Input Network Generator (RING) for network generation</vt:lpstr>
      <vt:lpstr>PowerPoint Presentation</vt:lpstr>
      <vt:lpstr>RING Ruleset: Typical hydrocarbon</vt:lpstr>
      <vt:lpstr>RING Ruleset: Output for CCC</vt:lpstr>
      <vt:lpstr>Reaction Mechanism: State Model</vt:lpstr>
      <vt:lpstr>Statistical Thermodynamics</vt:lpstr>
      <vt:lpstr>Statistical Thermodynamics: Partition functions and thermodynamic properties</vt:lpstr>
      <vt:lpstr>Statistical Thermodynamics: Macro thermodynamic properties-Heat Capacity</vt:lpstr>
      <vt:lpstr>Statistical Thermodynamics: Macro thermodynamic properties-Enthalpy</vt:lpstr>
      <vt:lpstr>Statistical Thermodynamics: Macro thermodynamic properties-Entropy</vt:lpstr>
      <vt:lpstr>Transition State Theory: Reaction barrier and Pre-exponential factor</vt:lpstr>
      <vt:lpstr>Miscellaneous: Re-referencing</vt:lpstr>
      <vt:lpstr>Miscellaneous: Re-referencing</vt:lpstr>
      <vt:lpstr>Miscellaneous: Lateral Interactions</vt:lpstr>
      <vt:lpstr>Miscellaneous: Empirical Relationships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Jaynell Keely</dc:creator>
  <cp:lastModifiedBy>Gerhard Wittreich</cp:lastModifiedBy>
  <cp:revision>24</cp:revision>
  <dcterms:created xsi:type="dcterms:W3CDTF">2020-01-20T18:11:04Z</dcterms:created>
  <dcterms:modified xsi:type="dcterms:W3CDTF">2023-12-08T21:07:40Z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0x0101000C4A226E5B41A94D896F2787F6E8052C</vt:lpwstr>
  </property>
</Properties>
</file>