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8"/>
  </p:notesMasterIdLst>
  <p:sldIdLst>
    <p:sldId id="256" r:id="rId2"/>
    <p:sldId id="1316" r:id="rId3"/>
    <p:sldId id="273" r:id="rId4"/>
    <p:sldId id="1319" r:id="rId5"/>
    <p:sldId id="1320" r:id="rId6"/>
    <p:sldId id="132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7"/>
    <a:srgbClr val="D74A0D"/>
    <a:srgbClr val="2989C8"/>
    <a:srgbClr val="E2D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image" Target="../media/image4.w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D0D13-21D2-43D9-8506-B0BFC8D42207}" type="datetimeFigureOut">
              <a:rPr lang="en-US" smtClean="0"/>
              <a:t>7/12/20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9A0FE-3D09-45D5-BE3A-292DA4FE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0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additivity, first proposed by Benson on the 60’s for gas molecules and later extended to surface molecules, uses groups as a descriptor for molecules.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9C6BB-8B77-432A-81F3-375D3A8594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0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additivity, first proposed by Benson on the 60’s for gas molecules and later extended to surface molecules, uses groups as a descriptor for molecules.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9C6BB-8B77-432A-81F3-375D3A8594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01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additivity, first proposed by Benson on the 60’s for gas molecules and later extended to surface molecules, uses groups as a descriptor for molecules.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9C6BB-8B77-432A-81F3-375D3A8594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95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additivity, first proposed by Benson on the 60’s for gas molecules and later extended to surface molecules, uses groups as a descriptor for molecules.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9C6BB-8B77-432A-81F3-375D3A8594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45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42685" y="3243588"/>
            <a:ext cx="11241315" cy="0"/>
          </a:xfrm>
          <a:prstGeom prst="line">
            <a:avLst/>
          </a:prstGeom>
          <a:ln w="19050">
            <a:solidFill>
              <a:srgbClr val="6FB23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42685" y="3348334"/>
            <a:ext cx="7343000" cy="2133600"/>
          </a:xfrm>
        </p:spPr>
        <p:txBody>
          <a:bodyPr>
            <a:normAutofit/>
          </a:bodyPr>
          <a:lstStyle>
            <a:lvl1pPr marL="0" indent="0">
              <a:buNone/>
              <a:defRPr kumimoji="1" lang="en-US" sz="2100" b="1" kern="1200" dirty="0" smtClean="0">
                <a:solidFill>
                  <a:srgbClr val="262626"/>
                </a:solidFill>
                <a:latin typeface="+mj-lt"/>
                <a:ea typeface="+mn-ea"/>
                <a:cs typeface="Times New Roman" pitchFamily="18" charset="0"/>
              </a:defRPr>
            </a:lvl1pPr>
            <a:lvl2pPr marL="342900" indent="0">
              <a:buNone/>
              <a:defRPr kumimoji="1" lang="en-US" sz="18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2pPr>
            <a:lvl3pPr marL="685800" indent="0">
              <a:buNone/>
              <a:defRPr kumimoji="1" lang="en-US" sz="18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3pPr>
            <a:lvl4pPr marL="1028700" indent="0">
              <a:buNone/>
              <a:defRPr kumimoji="1" lang="en-US" sz="18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4pPr>
            <a:lvl5pPr marL="1371600" indent="0">
              <a:buNone/>
              <a:defRPr kumimoji="1" lang="en-US" sz="1800" b="1" kern="1200" dirty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8128000" y="3348334"/>
            <a:ext cx="3556000" cy="990600"/>
          </a:xfrm>
        </p:spPr>
        <p:txBody>
          <a:bodyPr>
            <a:normAutofit/>
          </a:bodyPr>
          <a:lstStyle>
            <a:lvl1pPr marL="0" indent="0" algn="r">
              <a:buNone/>
              <a:defRPr kumimoji="1" lang="en-US" sz="2100" kern="1200" dirty="0">
                <a:solidFill>
                  <a:srgbClr val="262626"/>
                </a:solidFill>
                <a:latin typeface="+mj-lt"/>
                <a:ea typeface="+mn-ea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2685" y="2668488"/>
            <a:ext cx="10972800" cy="5539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>
            <a:lvl1pPr marL="0" indent="0" algn="l">
              <a:buFont typeface="Arial" pitchFamily="34" charset="0"/>
              <a:buNone/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6332434"/>
            <a:ext cx="12192000" cy="525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28" name="Picture 4" descr="http://www.newmaker.com/u/2017/20171/com_img/AIChE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637" y="5996456"/>
            <a:ext cx="3317964" cy="71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" y="6153481"/>
            <a:ext cx="8819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3D5D"/>
                </a:solidFill>
              </a:rPr>
              <a:t>Rapid Advancement in Process Intensification Deployment</a:t>
            </a:r>
          </a:p>
        </p:txBody>
      </p:sp>
    </p:spTree>
    <p:extLst>
      <p:ext uri="{BB962C8B-B14F-4D97-AF65-F5344CB8AC3E}">
        <p14:creationId xmlns:p14="http://schemas.microsoft.com/office/powerpoint/2010/main" val="1042206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56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8041FB-06CE-4B02-ACBB-C108B4C873F1}"/>
              </a:ext>
            </a:extLst>
          </p:cNvPr>
          <p:cNvSpPr/>
          <p:nvPr/>
        </p:nvSpPr>
        <p:spPr>
          <a:xfrm>
            <a:off x="0" y="6306273"/>
            <a:ext cx="12192000" cy="579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4730856-547F-4209-BF2D-4C41574A5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4995" y="120651"/>
            <a:ext cx="645831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77400073-CF13-4B1B-BB72-DF387144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8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DEA2-B7A8-49F0-8794-13B664C0A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1117E-255C-4844-A7A5-A8FBF932C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1716E-5F21-47FA-A75B-5CBCEE67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F1AB-2903-4F7A-B85A-B0402AA0C5F6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AFD1B-9E22-4905-886C-BF1BD421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092D-5AE0-48E1-9840-A0F2617E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0073-CF13-4B1B-BB72-DF387144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02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1476-DABF-44E6-85B5-FA3364EA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E4C5-B7CE-4181-A0D2-559BD127D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3CA93-0701-4FF1-A5E9-0E40437A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F1AB-2903-4F7A-B85A-B0402AA0C5F6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0719D-9A0B-4273-83AB-80F7B588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7A606-2671-4A9D-8228-6434A087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0073-CF13-4B1B-BB72-DF387144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9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D76404-8700-4D24-AFD8-2A4EA95EEB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6327776"/>
            <a:ext cx="12192000" cy="53022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32D81AE-FBD6-4903-B128-1BBB26292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4995" y="120651"/>
            <a:ext cx="645831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77400073-CF13-4B1B-BB72-DF387144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3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add text or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add text or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0DB5376-4373-40ED-90DD-02904025B8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6327776"/>
            <a:ext cx="12192000" cy="53022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968445F-60FC-4F84-B9DE-8B569B35B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4995" y="120651"/>
            <a:ext cx="645831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77400073-CF13-4B1B-BB72-DF387144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5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50B3EAC-C255-4420-B48C-BDA184050E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6327776"/>
            <a:ext cx="12192000" cy="53022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190992C-4C11-4851-BB31-CE9D6EF02C5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764995" y="120651"/>
            <a:ext cx="645831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77400073-CF13-4B1B-BB72-DF387144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5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90D7C5-659B-4DD0-A76E-82CC8FF2A1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6327776"/>
            <a:ext cx="12192000" cy="53022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F56841A-19A4-49F6-8DD9-2F26570D6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4995" y="120651"/>
            <a:ext cx="645831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77400073-CF13-4B1B-BB72-DF387144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0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knowledg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06FAF1AB-2903-4F7A-B85A-B0402AA0C5F6}" type="datetimeFigureOut">
              <a:rPr lang="en-US" smtClean="0"/>
              <a:t>7/12/20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Acknowledgements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0" y="1905000"/>
            <a:ext cx="8128000" cy="3733800"/>
          </a:xfrm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add acknowledgements (see hidden slide for DOE/EFRC requirements)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E3BC8B8-714A-4422-871B-E93FA73C9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4995" y="120651"/>
            <a:ext cx="645831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77400073-CF13-4B1B-BB72-DF387144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7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A2CE048-8AA8-46C6-B29A-8D774F0C1F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6327776"/>
            <a:ext cx="12192000" cy="53022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C46E2F5-B969-400B-B3AB-7D5111A37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4995" y="120651"/>
            <a:ext cx="645831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77400073-CF13-4B1B-BB72-DF387144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3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Citation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278564"/>
            <a:ext cx="12192000" cy="579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2"/>
            <a:ext cx="5384800" cy="501424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add text or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2"/>
            <a:ext cx="5384800" cy="501424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add text or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B938C1D-8693-4F7F-8279-E301C11D5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4995" y="120651"/>
            <a:ext cx="645831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77400073-CF13-4B1B-BB72-DF387144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9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Citation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306273"/>
            <a:ext cx="12192000" cy="579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445666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445666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2417EAE-6BB2-472E-A7E3-2E5E7C88A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764995" y="120651"/>
            <a:ext cx="645831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77400073-CF13-4B1B-BB72-DF3871440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4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12192000" cy="533400"/>
          </a:xfrm>
          <a:prstGeom prst="rect">
            <a:avLst/>
          </a:prstGeom>
          <a:solidFill>
            <a:srgbClr val="003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0"/>
            <a:ext cx="3089612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Shape 17"/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 defTabSz="457200"/>
            <a:endParaRPr sz="1350">
              <a:solidFill>
                <a:prstClr val="white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3809" y="106363"/>
            <a:ext cx="645831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77400073-CF13-4B1B-BB72-DF3871440985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5D0EBF-D857-41B1-BA20-AED0CCC7966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3" t="19586" r="11378" b="37951"/>
          <a:stretch/>
        </p:blipFill>
        <p:spPr>
          <a:xfrm>
            <a:off x="609600" y="-21482"/>
            <a:ext cx="1870411" cy="5548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1CB95E-C30A-47E3-B91C-20A68D8D050E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898" y="15426"/>
            <a:ext cx="1271101" cy="51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1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xStyles>
    <p:titleStyle>
      <a:lvl1pPr algn="ctr" defTabSz="685800" rtl="0" eaLnBrk="1" latinLnBrk="0" hangingPunct="1">
        <a:spcBef>
          <a:spcPct val="0"/>
        </a:spcBef>
        <a:buNone/>
        <a:defRPr lang="en-US" sz="30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emf"/><Relationship Id="rId2" Type="http://schemas.openxmlformats.org/officeDocument/2006/relationships/slideLayout" Target="../slideLayouts/slideLayout10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emf"/><Relationship Id="rId5" Type="http://schemas.openxmlformats.org/officeDocument/2006/relationships/image" Target="../media/image4.wmf"/><Relationship Id="rId15" Type="http://schemas.openxmlformats.org/officeDocument/2006/relationships/image" Target="../media/image9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Relationship Id="rId1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emf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4.png"/><Relationship Id="rId20" Type="http://schemas.openxmlformats.org/officeDocument/2006/relationships/image" Target="../media/image28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5" Type="http://schemas.openxmlformats.org/officeDocument/2006/relationships/image" Target="../media/image23.emf"/><Relationship Id="rId10" Type="http://schemas.openxmlformats.org/officeDocument/2006/relationships/image" Target="../media/image18.emf"/><Relationship Id="rId19" Type="http://schemas.openxmlformats.org/officeDocument/2006/relationships/image" Target="../media/image27.png"/><Relationship Id="rId4" Type="http://schemas.openxmlformats.org/officeDocument/2006/relationships/image" Target="../media/image12.emf"/><Relationship Id="rId9" Type="http://schemas.openxmlformats.org/officeDocument/2006/relationships/image" Target="../media/image17.png"/><Relationship Id="rId14" Type="http://schemas.openxmlformats.org/officeDocument/2006/relationships/image" Target="../media/image2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1.png"/><Relationship Id="rId5" Type="http://schemas.openxmlformats.org/officeDocument/2006/relationships/image" Target="../media/image29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5157-7D94-46A4-8534-D0E47AC5C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773" y="1122363"/>
            <a:ext cx="11498783" cy="2387600"/>
          </a:xfrm>
        </p:spPr>
        <p:txBody>
          <a:bodyPr>
            <a:normAutofit/>
          </a:bodyPr>
          <a:lstStyle/>
          <a:p>
            <a:r>
              <a:rPr lang="en-US" sz="3200" dirty="0"/>
              <a:t>Theory, Applications, and Tools for Multiscale Kinetic Modeling:</a:t>
            </a:r>
            <a:br>
              <a:rPr lang="en-US" sz="3200" dirty="0"/>
            </a:br>
            <a:r>
              <a:rPr lang="en-US" sz="3200" dirty="0"/>
              <a:t>Parameterizing Large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1C768-64D6-476F-B74C-03642F2263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D. Vlachos and G. R. Wittreich</a:t>
            </a:r>
          </a:p>
        </p:txBody>
      </p:sp>
    </p:spTree>
    <p:extLst>
      <p:ext uri="{BB962C8B-B14F-4D97-AF65-F5344CB8AC3E}">
        <p14:creationId xmlns:p14="http://schemas.microsoft.com/office/powerpoint/2010/main" val="121687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B935F2C3-C2C9-4501-83B8-10C81D25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Reactions of Large Molecules is Challenging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3D447E4-2765-49D0-B05A-F5AF039CC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E026B2-0236-42F6-A694-2B6F78EDE7BD}" type="slidenum">
              <a:rPr lang="en-US" smtClean="0"/>
              <a:t>2</a:t>
            </a:fld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15FC98A-7E7B-4BD8-8B62-8F115553472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56325" y="1524000"/>
            <a:ext cx="6035675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Combinatorial explosion in number of calculations for first-principles (DFT) calculations</a:t>
            </a:r>
          </a:p>
          <a:p>
            <a:endParaRPr lang="en-US" dirty="0"/>
          </a:p>
          <a:p>
            <a:r>
              <a:rPr lang="en-US" dirty="0"/>
              <a:t>Semi-empirical methods can potentially parametrize relevant species and reactions instantaneously</a:t>
            </a:r>
          </a:p>
          <a:p>
            <a:endParaRPr lang="en-US" dirty="0"/>
          </a:p>
          <a:p>
            <a:r>
              <a:rPr lang="en-US" dirty="0"/>
              <a:t>Major advances in systematic development of semi-empirical methods and understanding of errors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92E8325-4A94-47CB-A735-BE88B35D7880}"/>
              </a:ext>
            </a:extLst>
          </p:cNvPr>
          <p:cNvGrpSpPr/>
          <p:nvPr/>
        </p:nvGrpSpPr>
        <p:grpSpPr>
          <a:xfrm>
            <a:off x="369199" y="1391831"/>
            <a:ext cx="4906808" cy="5094694"/>
            <a:chOff x="1676400" y="1593444"/>
            <a:chExt cx="4572000" cy="482799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EF042-E089-44BC-A4AD-A57A3E4859D1}"/>
                </a:ext>
              </a:extLst>
            </p:cNvPr>
            <p:cNvSpPr/>
            <p:nvPr/>
          </p:nvSpPr>
          <p:spPr>
            <a:xfrm>
              <a:off x="1676400" y="1593444"/>
              <a:ext cx="4572000" cy="48073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aphicFrame>
          <p:nvGraphicFramePr>
            <p:cNvPr id="39" name="Object 1">
              <a:extLst>
                <a:ext uri="{FF2B5EF4-FFF2-40B4-BE49-F238E27FC236}">
                  <a16:creationId xmlns:a16="http://schemas.microsoft.com/office/drawing/2014/main" id="{3E1243BB-98CD-4CC3-A0FF-B924AB47FE7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9697951"/>
                </p:ext>
              </p:extLst>
            </p:nvPr>
          </p:nvGraphicFramePr>
          <p:xfrm>
            <a:off x="1768914" y="1676400"/>
            <a:ext cx="4447736" cy="38877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6" name="KGPlot" r:id="rId4" imgW="5854680" imgH="5118120" progId="KGraph_Plot">
                    <p:embed/>
                  </p:oleObj>
                </mc:Choice>
                <mc:Fallback>
                  <p:oleObj name="KGPlot" r:id="rId4" imgW="5854680" imgH="5118120" progId="KGraph_Plot">
                    <p:embed/>
                    <p:pic>
                      <p:nvPicPr>
                        <p:cNvPr id="125953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8914" y="1676400"/>
                          <a:ext cx="4447736" cy="3887746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3">
              <a:extLst>
                <a:ext uri="{FF2B5EF4-FFF2-40B4-BE49-F238E27FC236}">
                  <a16:creationId xmlns:a16="http://schemas.microsoft.com/office/drawing/2014/main" id="{38300852-6610-4FFE-B8D1-AD0DD64AD5E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2239271"/>
                </p:ext>
              </p:extLst>
            </p:nvPr>
          </p:nvGraphicFramePr>
          <p:xfrm>
            <a:off x="5562600" y="5486400"/>
            <a:ext cx="585788" cy="935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7" name="CS ChemDraw Drawing" r:id="rId6" imgW="779907" imgH="1244918" progId="ChemDraw.Document.6.0">
                    <p:embed/>
                  </p:oleObj>
                </mc:Choice>
                <mc:Fallback>
                  <p:oleObj name="CS ChemDraw Drawing" r:id="rId6" imgW="779907" imgH="1244918" progId="ChemDraw.Document.6.0">
                    <p:embed/>
                    <p:pic>
                      <p:nvPicPr>
                        <p:cNvPr id="12595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2600" y="5486400"/>
                          <a:ext cx="585788" cy="935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">
              <a:extLst>
                <a:ext uri="{FF2B5EF4-FFF2-40B4-BE49-F238E27FC236}">
                  <a16:creationId xmlns:a16="http://schemas.microsoft.com/office/drawing/2014/main" id="{86A33E68-6FEF-4F2F-8266-EE2FE9D899B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1464676"/>
                </p:ext>
              </p:extLst>
            </p:nvPr>
          </p:nvGraphicFramePr>
          <p:xfrm>
            <a:off x="4976814" y="5486400"/>
            <a:ext cx="585787" cy="814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8" name="CS ChemDraw Drawing" r:id="rId8" imgW="781431" imgH="1086168" progId="ChemDraw.Document.6.0">
                    <p:embed/>
                  </p:oleObj>
                </mc:Choice>
                <mc:Fallback>
                  <p:oleObj name="CS ChemDraw Drawing" r:id="rId8" imgW="781431" imgH="1086168" progId="ChemDraw.Document.6.0">
                    <p:embed/>
                    <p:pic>
                      <p:nvPicPr>
                        <p:cNvPr id="12595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6814" y="5486400"/>
                          <a:ext cx="585787" cy="814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5">
              <a:extLst>
                <a:ext uri="{FF2B5EF4-FFF2-40B4-BE49-F238E27FC236}">
                  <a16:creationId xmlns:a16="http://schemas.microsoft.com/office/drawing/2014/main" id="{B7D5A4FE-A496-4084-BC7C-637A0919652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9584902"/>
                </p:ext>
              </p:extLst>
            </p:nvPr>
          </p:nvGraphicFramePr>
          <p:xfrm>
            <a:off x="4343400" y="5486401"/>
            <a:ext cx="585788" cy="695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9" name="CS ChemDraw Drawing" r:id="rId10" imgW="781431" imgH="927735" progId="ChemDraw.Document.6.0">
                    <p:embed/>
                  </p:oleObj>
                </mc:Choice>
                <mc:Fallback>
                  <p:oleObj name="CS ChemDraw Drawing" r:id="rId10" imgW="781431" imgH="927735" progId="ChemDraw.Document.6.0">
                    <p:embed/>
                    <p:pic>
                      <p:nvPicPr>
                        <p:cNvPr id="12595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400" y="5486401"/>
                          <a:ext cx="585788" cy="695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6">
              <a:extLst>
                <a:ext uri="{FF2B5EF4-FFF2-40B4-BE49-F238E27FC236}">
                  <a16:creationId xmlns:a16="http://schemas.microsoft.com/office/drawing/2014/main" id="{BEC570D7-4728-42E0-A239-89E6961D8D3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3480277"/>
                </p:ext>
              </p:extLst>
            </p:nvPr>
          </p:nvGraphicFramePr>
          <p:xfrm>
            <a:off x="3843338" y="5486400"/>
            <a:ext cx="347663" cy="579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0" name="CS ChemDraw Drawing" r:id="rId12" imgW="461391" imgH="769303" progId="ChemDraw.Document.6.0">
                    <p:embed/>
                  </p:oleObj>
                </mc:Choice>
                <mc:Fallback>
                  <p:oleObj name="CS ChemDraw Drawing" r:id="rId12" imgW="461391" imgH="769303" progId="ChemDraw.Document.6.0">
                    <p:embed/>
                    <p:pic>
                      <p:nvPicPr>
                        <p:cNvPr id="12595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3338" y="5486400"/>
                          <a:ext cx="347663" cy="579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7">
              <a:extLst>
                <a:ext uri="{FF2B5EF4-FFF2-40B4-BE49-F238E27FC236}">
                  <a16:creationId xmlns:a16="http://schemas.microsoft.com/office/drawing/2014/main" id="{0369EF7E-872E-48AA-9AF6-352A4A36BDC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7235832"/>
                </p:ext>
              </p:extLst>
            </p:nvPr>
          </p:nvGraphicFramePr>
          <p:xfrm>
            <a:off x="3346450" y="5486400"/>
            <a:ext cx="311150" cy="458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1" name="CS ChemDraw Drawing" r:id="rId14" imgW="414147" imgH="612140" progId="ChemDraw.Document.6.0">
                    <p:embed/>
                  </p:oleObj>
                </mc:Choice>
                <mc:Fallback>
                  <p:oleObj name="CS ChemDraw Drawing" r:id="rId14" imgW="414147" imgH="612140" progId="ChemDraw.Document.6.0">
                    <p:embed/>
                    <p:pic>
                      <p:nvPicPr>
                        <p:cNvPr id="12595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6450" y="5486400"/>
                          <a:ext cx="311150" cy="458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Title 1">
              <a:extLst>
                <a:ext uri="{FF2B5EF4-FFF2-40B4-BE49-F238E27FC236}">
                  <a16:creationId xmlns:a16="http://schemas.microsoft.com/office/drawing/2014/main" id="{1869A211-EC6D-4CCE-A1A3-2420C6668C75}"/>
                </a:ext>
              </a:extLst>
            </p:cNvPr>
            <p:cNvSpPr txBox="1">
              <a:spLocks/>
            </p:cNvSpPr>
            <p:nvPr/>
          </p:nvSpPr>
          <p:spPr>
            <a:xfrm>
              <a:off x="1676400" y="5715000"/>
              <a:ext cx="1524000" cy="533400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lIns="91440" tIns="45720" rIns="91440" bIns="45720" rtlCol="0" anchor="t" anchorCtr="0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  <a:buClr>
                  <a:srgbClr val="FCE8AF">
                    <a:lumMod val="25000"/>
                  </a:srgbClr>
                </a:buClr>
              </a:pPr>
              <a:r>
                <a:rPr lang="en-US" sz="2800" b="1" dirty="0">
                  <a:solidFill>
                    <a:srgbClr val="800000"/>
                  </a:solidFill>
                  <a:latin typeface="Book Antiqua"/>
                  <a:cs typeface="Times New Roman" pitchFamily="18" charset="0"/>
                </a:rPr>
                <a:t>Sugars</a:t>
              </a:r>
            </a:p>
          </p:txBody>
        </p:sp>
        <p:graphicFrame>
          <p:nvGraphicFramePr>
            <p:cNvPr id="52" name="Object 8">
              <a:extLst>
                <a:ext uri="{FF2B5EF4-FFF2-40B4-BE49-F238E27FC236}">
                  <a16:creationId xmlns:a16="http://schemas.microsoft.com/office/drawing/2014/main" id="{A2DF898A-3B6D-47E9-978A-1A573D21429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896613"/>
                </p:ext>
              </p:extLst>
            </p:nvPr>
          </p:nvGraphicFramePr>
          <p:xfrm>
            <a:off x="2646364" y="5486400"/>
            <a:ext cx="401637" cy="192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2" name="CS ChemDraw Drawing" r:id="rId16" imgW="531495" imgH="255588" progId="ChemDraw.Document.6.0">
                    <p:embed/>
                  </p:oleObj>
                </mc:Choice>
                <mc:Fallback>
                  <p:oleObj name="CS ChemDraw Drawing" r:id="rId16" imgW="531495" imgH="255588" progId="ChemDraw.Document.6.0">
                    <p:embed/>
                    <p:pic>
                      <p:nvPicPr>
                        <p:cNvPr id="12596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6364" y="5486400"/>
                          <a:ext cx="401637" cy="192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Right Arrow 12">
              <a:extLst>
                <a:ext uri="{FF2B5EF4-FFF2-40B4-BE49-F238E27FC236}">
                  <a16:creationId xmlns:a16="http://schemas.microsoft.com/office/drawing/2014/main" id="{619D1C23-AC3C-4FED-9CDC-8B92DB07F16B}"/>
                </a:ext>
              </a:extLst>
            </p:cNvPr>
            <p:cNvSpPr/>
            <p:nvPr/>
          </p:nvSpPr>
          <p:spPr>
            <a:xfrm rot="18953793">
              <a:off x="2248056" y="2854122"/>
              <a:ext cx="3962400" cy="838200"/>
            </a:xfrm>
            <a:prstGeom prst="rightArrow">
              <a:avLst/>
            </a:prstGeom>
            <a:solidFill>
              <a:schemeClr val="bg1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prstClr val="black"/>
                  </a:solidFill>
                  <a:latin typeface="Tahoma" pitchFamily="34" charset="0"/>
                  <a:cs typeface="Tahoma" pitchFamily="34" charset="0"/>
                </a:rPr>
                <a:t>Increasing Computational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842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010DCC-8059-45AA-9FE4-B05D49477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400" y="609600"/>
            <a:ext cx="9051600" cy="685800"/>
          </a:xfrm>
        </p:spPr>
        <p:txBody>
          <a:bodyPr>
            <a:normAutofit/>
          </a:bodyPr>
          <a:lstStyle/>
          <a:p>
            <a:r>
              <a:rPr lang="en-US" dirty="0"/>
              <a:t>Method: Group Additivity</a:t>
            </a:r>
            <a:r>
              <a:rPr lang="en-US" baseline="30000" dirty="0"/>
              <a:t>1,2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A25D51-0FDD-4B38-A19F-5896D4938BE8}"/>
              </a:ext>
            </a:extLst>
          </p:cNvPr>
          <p:cNvSpPr txBox="1"/>
          <p:nvPr/>
        </p:nvSpPr>
        <p:spPr>
          <a:xfrm>
            <a:off x="3301816" y="2696915"/>
            <a:ext cx="735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x </a:t>
            </a:r>
            <a:r>
              <a:rPr lang="en-US" b="1" dirty="0"/>
              <a:t>C(C)(H)</a:t>
            </a:r>
            <a:r>
              <a:rPr lang="en-US" b="1" baseline="-25000" dirty="0"/>
              <a:t>3</a:t>
            </a:r>
            <a:r>
              <a:rPr lang="en-US" dirty="0"/>
              <a:t>             +              1 x </a:t>
            </a:r>
            <a:r>
              <a:rPr lang="pt-BR" b="1" dirty="0"/>
              <a:t>C(C)</a:t>
            </a:r>
            <a:r>
              <a:rPr lang="pt-BR" b="1" baseline="-25000" dirty="0"/>
              <a:t>2</a:t>
            </a:r>
            <a:r>
              <a:rPr lang="pt-BR" b="1" dirty="0"/>
              <a:t>(H)</a:t>
            </a:r>
            <a:r>
              <a:rPr lang="en-US" dirty="0"/>
              <a:t>             +              2 x </a:t>
            </a:r>
            <a:r>
              <a:rPr lang="en-US" b="1" dirty="0"/>
              <a:t>CC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B68183-6320-4AFD-8D38-600C635E3AE4}"/>
              </a:ext>
            </a:extLst>
          </p:cNvPr>
          <p:cNvSpPr txBox="1"/>
          <p:nvPr/>
        </p:nvSpPr>
        <p:spPr>
          <a:xfrm>
            <a:off x="857250" y="2696915"/>
            <a:ext cx="231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Propane (C</a:t>
            </a:r>
            <a:r>
              <a:rPr lang="en-US" baseline="-25000" dirty="0"/>
              <a:t>P</a:t>
            </a:r>
            <a:r>
              <a:rPr lang="en-US" dirty="0"/>
              <a:t>, H, S)   =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475954-A286-44E4-AC8C-89461D7D2759}"/>
              </a:ext>
            </a:extLst>
          </p:cNvPr>
          <p:cNvSpPr/>
          <p:nvPr/>
        </p:nvSpPr>
        <p:spPr>
          <a:xfrm>
            <a:off x="0" y="629355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aseline="30000" dirty="0"/>
              <a:t>1 </a:t>
            </a:r>
            <a:r>
              <a:rPr lang="en-US" sz="1600" dirty="0"/>
              <a:t>Benson, S. W. </a:t>
            </a:r>
            <a:r>
              <a:rPr lang="en-US" sz="1600" i="1" dirty="0"/>
              <a:t>et al.</a:t>
            </a:r>
            <a:r>
              <a:rPr lang="en-US" sz="1600" dirty="0"/>
              <a:t> (1969), </a:t>
            </a:r>
            <a:r>
              <a:rPr lang="en-US" sz="1600" i="1" dirty="0"/>
              <a:t>Chemical Reviews</a:t>
            </a:r>
            <a:endParaRPr lang="en-US" sz="1600" dirty="0"/>
          </a:p>
          <a:p>
            <a:r>
              <a:rPr lang="en-US" sz="1600" baseline="30000" dirty="0"/>
              <a:t>2 </a:t>
            </a:r>
            <a:r>
              <a:rPr lang="en-US" sz="1600" dirty="0" err="1"/>
              <a:t>Kua</a:t>
            </a:r>
            <a:r>
              <a:rPr lang="en-US" sz="1600" dirty="0"/>
              <a:t>, J. and Goddard, W. A. (1998), </a:t>
            </a:r>
            <a:r>
              <a:rPr lang="en-US" sz="1600" i="1" dirty="0"/>
              <a:t>J. Phys. Chem. B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76B352-5734-4DAB-8870-EBE80A81B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9" y="3223511"/>
            <a:ext cx="2637902" cy="2598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8C18FF-16DD-4861-90BC-626C49971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590" y="3223509"/>
            <a:ext cx="427192" cy="259229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6ED5922-FC1B-4EE0-8F1E-95D01A601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0936" y="4379032"/>
            <a:ext cx="403357" cy="36933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9A71308-0882-4F1D-A75F-58EFF507DA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8956" y="5975679"/>
            <a:ext cx="283977" cy="26002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798A607-9264-4394-9363-92D577499C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9936" y="4430887"/>
            <a:ext cx="243760" cy="26562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E47E512-6BFB-4F80-BB54-4DDCB00252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3972" y="6036729"/>
            <a:ext cx="182596" cy="19897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3B1D6B5-A466-44BC-83B7-8B5A2A0E2A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6073" y="5014487"/>
            <a:ext cx="2824133" cy="11176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7077081-CF65-4E99-B5A5-0B0A399BA1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59600" y="4883953"/>
            <a:ext cx="3667158" cy="106347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B4158BE-0CB2-4B7A-8159-71113CBF42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8690" y="5811689"/>
            <a:ext cx="871211" cy="49728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EB15071-FC1A-4434-8C0A-0EE8827874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75154" y="3995445"/>
            <a:ext cx="5072985" cy="70106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2A78680-11DD-465D-AEEC-E42485DFD6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95318" y="5805403"/>
            <a:ext cx="622294" cy="49728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D3ACCF3-0729-41C6-8761-AB374AD6AF3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24275" y="5815313"/>
            <a:ext cx="726010" cy="497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65732A-0665-4ECC-8A71-8B64FF8EEB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81970" y="3212383"/>
            <a:ext cx="523518" cy="26029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F24E15-379E-42C6-876D-99EBBE4996F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31" y="1435900"/>
            <a:ext cx="1945296" cy="10765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2DF932-A46E-484E-92EA-BBC75B6155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234" y="1340381"/>
            <a:ext cx="1962150" cy="1187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A3D9FC-BD4C-4712-9DB6-2C48060E0D9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026" y="1404758"/>
            <a:ext cx="2028825" cy="107048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3D447E4-2765-49D0-B05A-F5AF039C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6B2-0236-42F6-A694-2B6F78EDE7BD}" type="slidenum">
              <a:rPr lang="en-US" smtClean="0"/>
              <a:t>3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825A04-9F9A-465C-AA1D-2F5AFE34BFE3}"/>
              </a:ext>
            </a:extLst>
          </p:cNvPr>
          <p:cNvSpPr/>
          <p:nvPr/>
        </p:nvSpPr>
        <p:spPr>
          <a:xfrm>
            <a:off x="6362704" y="6293550"/>
            <a:ext cx="5728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/>
              <a:t>3 </a:t>
            </a:r>
            <a:r>
              <a:rPr lang="en-US" dirty="0"/>
              <a:t>https://github.com/VlachosGroup/PythonGroupAdditivity</a:t>
            </a:r>
          </a:p>
          <a:p>
            <a:r>
              <a:rPr lang="en-US" dirty="0"/>
              <a:t>Gu et al. (2018), </a:t>
            </a:r>
            <a:r>
              <a:rPr lang="en-US" i="1" dirty="0"/>
              <a:t>Reaction Chemistry &amp; Engineering</a:t>
            </a:r>
            <a:r>
              <a:rPr lang="en-US" dirty="0"/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4FEB9DC-434A-42E7-AD12-45A3EBFB89C0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1323" y="3171534"/>
            <a:ext cx="1875529" cy="8239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4156EFF-30E5-4BAB-ADB1-714784C0D18B}"/>
              </a:ext>
            </a:extLst>
          </p:cNvPr>
          <p:cNvSpPr/>
          <p:nvPr/>
        </p:nvSpPr>
        <p:spPr>
          <a:xfrm>
            <a:off x="11816852" y="3046645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/>
              <a:t>3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0A5056-5546-4F4E-BACF-BF4BE258C46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12143" y="3390582"/>
            <a:ext cx="2748116" cy="58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0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3D447E4-2765-49D0-B05A-F5AF039C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6B2-0236-42F6-A694-2B6F78EDE7BD}" type="slidenum">
              <a:rPr lang="en-US" smtClean="0"/>
              <a:t>4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622C5CD-8320-46FD-8DDF-EDEF8A45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5277"/>
            <a:ext cx="10972800" cy="685800"/>
          </a:xfrm>
        </p:spPr>
        <p:txBody>
          <a:bodyPr/>
          <a:lstStyle/>
          <a:p>
            <a:r>
              <a:rPr lang="en-US" dirty="0"/>
              <a:t>Brønsted-Evans-Polanyi (BEP) Relationships</a:t>
            </a:r>
            <a:r>
              <a:rPr lang="en-US" baseline="30000" dirty="0"/>
              <a:t>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7B38AF-3C23-4456-8E43-373BA2C58DCD}"/>
              </a:ext>
            </a:extLst>
          </p:cNvPr>
          <p:cNvSpPr txBox="1"/>
          <p:nvPr/>
        </p:nvSpPr>
        <p:spPr>
          <a:xfrm>
            <a:off x="119357" y="6394735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ahoma" pitchFamily="34" charset="0"/>
              </a:rPr>
              <a:t>[1] Sutton and Vlachos, </a:t>
            </a:r>
            <a:r>
              <a:rPr lang="en-US" i="1" dirty="0">
                <a:cs typeface="Tahoma" pitchFamily="34" charset="0"/>
              </a:rPr>
              <a:t>ACS </a:t>
            </a:r>
            <a:r>
              <a:rPr lang="en-US" i="1" dirty="0" err="1">
                <a:cs typeface="Tahoma" pitchFamily="34" charset="0"/>
              </a:rPr>
              <a:t>Catal</a:t>
            </a:r>
            <a:r>
              <a:rPr lang="en-US" i="1" dirty="0">
                <a:cs typeface="Tahoma" pitchFamily="34" charset="0"/>
              </a:rPr>
              <a:t>.</a:t>
            </a:r>
            <a:r>
              <a:rPr lang="en-US" dirty="0">
                <a:cs typeface="Tahoma" pitchFamily="34" charset="0"/>
              </a:rPr>
              <a:t>,</a:t>
            </a:r>
            <a:r>
              <a:rPr lang="en-US" i="1" dirty="0">
                <a:cs typeface="Tahoma" pitchFamily="34" charset="0"/>
              </a:rPr>
              <a:t> </a:t>
            </a:r>
            <a:r>
              <a:rPr lang="en-US" b="1" dirty="0"/>
              <a:t>2</a:t>
            </a:r>
            <a:r>
              <a:rPr lang="en-US" dirty="0"/>
              <a:t>, 1624 (2012)</a:t>
            </a:r>
            <a:endParaRPr lang="en-US" dirty="0">
              <a:cs typeface="Tahoma" pitchFamily="34" charset="0"/>
            </a:endParaRPr>
          </a:p>
        </p:txBody>
      </p:sp>
      <p:graphicFrame>
        <p:nvGraphicFramePr>
          <p:cNvPr id="33" name="Object 8">
            <a:extLst>
              <a:ext uri="{FF2B5EF4-FFF2-40B4-BE49-F238E27FC236}">
                <a16:creationId xmlns:a16="http://schemas.microsoft.com/office/drawing/2014/main" id="{6B296B95-DCA7-4022-8DB0-46A02ABA5B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887470"/>
              </p:ext>
            </p:extLst>
          </p:nvPr>
        </p:nvGraphicFramePr>
        <p:xfrm>
          <a:off x="356232" y="1102202"/>
          <a:ext cx="4144963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KGPlot" r:id="rId4" imgW="6146640" imgH="5244840" progId="KGraph_Plot">
                  <p:embed/>
                </p:oleObj>
              </mc:Choice>
              <mc:Fallback>
                <p:oleObj name="KGPlot" r:id="rId4" imgW="6146640" imgH="5244840" progId="KGraph_Plot">
                  <p:embed/>
                  <p:pic>
                    <p:nvPicPr>
                      <p:cNvPr id="942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2" y="1102202"/>
                        <a:ext cx="4144963" cy="331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7760DDB5-1D06-4025-8FBC-7DFA6112932C}"/>
              </a:ext>
            </a:extLst>
          </p:cNvPr>
          <p:cNvGrpSpPr/>
          <p:nvPr/>
        </p:nvGrpSpPr>
        <p:grpSpPr>
          <a:xfrm>
            <a:off x="6327972" y="4264502"/>
            <a:ext cx="4846696" cy="1858430"/>
            <a:chOff x="5486400" y="4572000"/>
            <a:chExt cx="4846696" cy="1858430"/>
          </a:xfrm>
        </p:grpSpPr>
        <p:pic>
          <p:nvPicPr>
            <p:cNvPr id="39" name="Picture 38" descr="energy_defs2.png">
              <a:extLst>
                <a:ext uri="{FF2B5EF4-FFF2-40B4-BE49-F238E27FC236}">
                  <a16:creationId xmlns:a16="http://schemas.microsoft.com/office/drawing/2014/main" id="{7B0E7599-90AA-42D5-B6D6-2612D6E54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65888" y="5029200"/>
              <a:ext cx="4067208" cy="140123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3558BC-46B3-4603-92FB-1AB8E7FA2747}"/>
                </a:ext>
              </a:extLst>
            </p:cNvPr>
            <p:cNvSpPr txBox="1"/>
            <p:nvPr/>
          </p:nvSpPr>
          <p:spPr>
            <a:xfrm>
              <a:off x="6400800" y="591026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E</a:t>
              </a:r>
              <a:r>
                <a:rPr lang="en-US" baseline="-25000" dirty="0">
                  <a:solidFill>
                    <a:srgbClr val="008000"/>
                  </a:solidFill>
                </a:rPr>
                <a:t>IS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79C2DDE-2DBF-4783-A809-6716DF6FC322}"/>
                </a:ext>
              </a:extLst>
            </p:cNvPr>
            <p:cNvSpPr txBox="1"/>
            <p:nvPr/>
          </p:nvSpPr>
          <p:spPr>
            <a:xfrm>
              <a:off x="7924800" y="4572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E</a:t>
              </a:r>
              <a:r>
                <a:rPr lang="en-US" baseline="-25000" dirty="0">
                  <a:solidFill>
                    <a:srgbClr val="008000"/>
                  </a:solidFill>
                </a:rPr>
                <a:t>TS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30CEF4B-AF5F-4E06-BB26-858700FF6650}"/>
                </a:ext>
              </a:extLst>
            </p:cNvPr>
            <p:cNvSpPr txBox="1"/>
            <p:nvPr/>
          </p:nvSpPr>
          <p:spPr>
            <a:xfrm>
              <a:off x="9448800" y="5177135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E</a:t>
              </a:r>
              <a:r>
                <a:rPr lang="en-US" baseline="-25000" dirty="0">
                  <a:solidFill>
                    <a:srgbClr val="008000"/>
                  </a:solidFill>
                </a:rPr>
                <a:t>FS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212185-5D72-497C-AF05-6A797DC06A13}"/>
                </a:ext>
              </a:extLst>
            </p:cNvPr>
            <p:cNvSpPr txBox="1"/>
            <p:nvPr/>
          </p:nvSpPr>
          <p:spPr>
            <a:xfrm>
              <a:off x="8305800" y="56388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E</a:t>
              </a:r>
              <a:r>
                <a:rPr lang="en-US" baseline="-250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A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146ECA9-52FE-4197-BD5C-33F201E97CC5}"/>
                </a:ext>
              </a:extLst>
            </p:cNvPr>
            <p:cNvSpPr txBox="1"/>
            <p:nvPr/>
          </p:nvSpPr>
          <p:spPr>
            <a:xfrm>
              <a:off x="9372600" y="58674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Δ</a:t>
              </a:r>
              <a:r>
                <a:rPr lang="en-US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H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99F779F-3666-4AA1-A327-5A92D4A48567}"/>
                </a:ext>
              </a:extLst>
            </p:cNvPr>
            <p:cNvSpPr txBox="1"/>
            <p:nvPr/>
          </p:nvSpPr>
          <p:spPr>
            <a:xfrm>
              <a:off x="5486400" y="5029200"/>
              <a:ext cx="1600200" cy="400110"/>
            </a:xfrm>
            <a:prstGeom prst="rect">
              <a:avLst/>
            </a:prstGeom>
            <a:noFill/>
            <a:ln w="28575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Not unique!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4D02676-FCD1-4EA8-A971-3493BEFB7856}"/>
                </a:ext>
              </a:extLst>
            </p:cNvPr>
            <p:cNvCxnSpPr/>
            <p:nvPr/>
          </p:nvCxnSpPr>
          <p:spPr>
            <a:xfrm>
              <a:off x="6477000" y="5429310"/>
              <a:ext cx="114300" cy="514290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939E4B3-886E-4FD5-87D2-4790A9CEA56F}"/>
                </a:ext>
              </a:extLst>
            </p:cNvPr>
            <p:cNvCxnSpPr/>
            <p:nvPr/>
          </p:nvCxnSpPr>
          <p:spPr>
            <a:xfrm flipV="1">
              <a:off x="7086600" y="4953002"/>
              <a:ext cx="838200" cy="152399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64E5D17-1444-46C6-BC8B-551310A26E41}"/>
                </a:ext>
              </a:extLst>
            </p:cNvPr>
            <p:cNvCxnSpPr>
              <a:endCxn id="48" idx="1"/>
            </p:cNvCxnSpPr>
            <p:nvPr/>
          </p:nvCxnSpPr>
          <p:spPr>
            <a:xfrm>
              <a:off x="7086600" y="5257801"/>
              <a:ext cx="2362200" cy="104001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87D95D1-8C6B-4C7D-990D-A25F8BCFEA24}"/>
                </a:ext>
              </a:extLst>
            </p:cNvPr>
            <p:cNvSpPr txBox="1"/>
            <p:nvPr/>
          </p:nvSpPr>
          <p:spPr>
            <a:xfrm>
              <a:off x="8915400" y="4724400"/>
              <a:ext cx="1143000" cy="400110"/>
            </a:xfrm>
            <a:prstGeom prst="rect">
              <a:avLst/>
            </a:prstGeom>
            <a:noFill/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Unique!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20C4C77-8D30-4833-A996-6F93F10CA1BE}"/>
                </a:ext>
              </a:extLst>
            </p:cNvPr>
            <p:cNvCxnSpPr/>
            <p:nvPr/>
          </p:nvCxnSpPr>
          <p:spPr>
            <a:xfrm flipH="1">
              <a:off x="8686800" y="5105400"/>
              <a:ext cx="228600" cy="685800"/>
            </a:xfrm>
            <a:prstGeom prst="straightConnector1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FFBFC09-C63B-4AD2-B558-EFB6526CF17F}"/>
                </a:ext>
              </a:extLst>
            </p:cNvPr>
            <p:cNvCxnSpPr>
              <a:stCxn id="55" idx="2"/>
            </p:cNvCxnSpPr>
            <p:nvPr/>
          </p:nvCxnSpPr>
          <p:spPr>
            <a:xfrm>
              <a:off x="9486900" y="5124510"/>
              <a:ext cx="38100" cy="742890"/>
            </a:xfrm>
            <a:prstGeom prst="straightConnector1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7E6801B3-D19A-4451-96ED-407861486552}"/>
              </a:ext>
            </a:extLst>
          </p:cNvPr>
          <p:cNvSpPr/>
          <p:nvPr/>
        </p:nvSpPr>
        <p:spPr>
          <a:xfrm>
            <a:off x="5299272" y="1005554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BEP relationships can be used as they enable the prediction of reaction barriers from the heat of reactions for an entire homologous series of reactions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BEPs for common homologous series are available</a:t>
            </a:r>
          </a:p>
        </p:txBody>
      </p:sp>
      <p:sp>
        <p:nvSpPr>
          <p:cNvPr id="59" name="Rectangle 2">
            <a:extLst>
              <a:ext uri="{FF2B5EF4-FFF2-40B4-BE49-F238E27FC236}">
                <a16:creationId xmlns:a16="http://schemas.microsoft.com/office/drawing/2014/main" id="{FF3255A0-3146-4948-A089-3CA3551FC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835" y="4883686"/>
            <a:ext cx="164533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0" name="Object 59">
            <a:extLst>
              <a:ext uri="{FF2B5EF4-FFF2-40B4-BE49-F238E27FC236}">
                <a16:creationId xmlns:a16="http://schemas.microsoft.com/office/drawing/2014/main" id="{6BC59CD5-0576-46A2-9281-57B6901C50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199483"/>
              </p:ext>
            </p:extLst>
          </p:nvPr>
        </p:nvGraphicFramePr>
        <p:xfrm>
          <a:off x="903569" y="4746102"/>
          <a:ext cx="3489269" cy="676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7" imgW="1219200" imgH="228600" progId="Equation.DSMT4">
                  <p:embed/>
                </p:oleObj>
              </mc:Choice>
              <mc:Fallback>
                <p:oleObj name="Equation" r:id="rId7" imgW="1219200" imgH="22860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B52956D6-5257-484F-8C9C-EBBEFA2CAE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569" y="4746102"/>
                        <a:ext cx="3489269" cy="6762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" name="Picture 60">
            <a:extLst>
              <a:ext uri="{FF2B5EF4-FFF2-40B4-BE49-F238E27FC236}">
                <a16:creationId xmlns:a16="http://schemas.microsoft.com/office/drawing/2014/main" id="{B4A1C7C7-818A-4FF7-AA7E-8C9F133808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1935" y="4041221"/>
            <a:ext cx="11620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1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3D447E4-2765-49D0-B05A-F5AF039C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6B2-0236-42F6-A694-2B6F78EDE7BD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5C8C7-C416-4CD2-9B2A-0BD6E367D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40"/>
            <a:ext cx="10972800" cy="685800"/>
          </a:xfrm>
        </p:spPr>
        <p:txBody>
          <a:bodyPr/>
          <a:lstStyle/>
          <a:p>
            <a:r>
              <a:rPr lang="en-US" dirty="0"/>
              <a:t>Linear Scaling Relationships (LSRs) for Metal Cats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CA0DE6E-F3AF-4E84-A6B4-C70B23EE4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77" y="1239331"/>
            <a:ext cx="2936168" cy="5857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</p:pic>
      <p:pic>
        <p:nvPicPr>
          <p:cNvPr id="29" name="Picture 4">
            <a:extLst>
              <a:ext uri="{FF2B5EF4-FFF2-40B4-BE49-F238E27FC236}">
                <a16:creationId xmlns:a16="http://schemas.microsoft.com/office/drawing/2014/main" id="{A4B313F2-2C9E-4571-8967-01EAE98051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/>
          <a:srcRect l="3123" t="5880" r="-429" b="2530"/>
          <a:stretch/>
        </p:blipFill>
        <p:spPr bwMode="auto">
          <a:xfrm>
            <a:off x="6120277" y="1307820"/>
            <a:ext cx="4193692" cy="376119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0222C02-28B5-40C0-8ACF-1AEB066633C2}"/>
              </a:ext>
            </a:extLst>
          </p:cNvPr>
          <p:cNvSpPr txBox="1"/>
          <p:nvPr/>
        </p:nvSpPr>
        <p:spPr>
          <a:xfrm>
            <a:off x="242762" y="2970138"/>
            <a:ext cx="43940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They work well when </a:t>
            </a:r>
            <a:r>
              <a:rPr lang="en-US" sz="2400" dirty="0" err="1"/>
              <a:t>AHx</a:t>
            </a:r>
            <a:r>
              <a:rPr lang="en-US" sz="2400" dirty="0"/>
              <a:t> binds on catalysts with the same binding mode, e.g., bridge binding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Impact</a:t>
            </a:r>
            <a:r>
              <a:rPr lang="en-US" sz="2400" dirty="0"/>
              <a:t>: By computing Q</a:t>
            </a:r>
            <a:r>
              <a:rPr lang="en-US" sz="2400" baseline="-25000" dirty="0"/>
              <a:t>A</a:t>
            </a:r>
            <a:r>
              <a:rPr lang="en-US" sz="2400" dirty="0"/>
              <a:t> on a new catalyst, e.g., bimetallic, you can compute </a:t>
            </a:r>
            <a:r>
              <a:rPr lang="en-US" sz="2400" dirty="0" err="1"/>
              <a:t>Q</a:t>
            </a:r>
            <a:r>
              <a:rPr lang="en-US" sz="2400" baseline="-25000" dirty="0" err="1"/>
              <a:t>AHx</a:t>
            </a:r>
            <a:r>
              <a:rPr lang="en-US" sz="2400" dirty="0"/>
              <a:t>, so one saves some comps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6253AD-A858-4597-93A2-DC994BF74554}"/>
              </a:ext>
            </a:extLst>
          </p:cNvPr>
          <p:cNvSpPr txBox="1"/>
          <p:nvPr/>
        </p:nvSpPr>
        <p:spPr>
          <a:xfrm>
            <a:off x="1624641" y="1925521"/>
            <a:ext cx="3088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Simple/Small Molecules:</a:t>
            </a:r>
          </a:p>
          <a:p>
            <a:r>
              <a:rPr lang="en-US" sz="2000" dirty="0" err="1"/>
              <a:t>CHx</a:t>
            </a:r>
            <a:r>
              <a:rPr lang="en-US" sz="2000" dirty="0"/>
              <a:t>, NHx, </a:t>
            </a:r>
            <a:r>
              <a:rPr lang="en-US" sz="2000" dirty="0" err="1"/>
              <a:t>OHx</a:t>
            </a:r>
            <a:r>
              <a:rPr lang="en-US" sz="2000" dirty="0"/>
              <a:t>, </a:t>
            </a:r>
            <a:r>
              <a:rPr lang="en-US" sz="2000" dirty="0" err="1"/>
              <a:t>SHx</a:t>
            </a:r>
            <a:r>
              <a:rPr lang="en-US" sz="2000" dirty="0"/>
              <a:t>,…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813C16D-30C8-41FC-9BEA-98AA29ACD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560" y="5285296"/>
            <a:ext cx="157516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2AC9EFF5-587D-4475-AF8A-9B8F869231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542579"/>
              </p:ext>
            </p:extLst>
          </p:nvPr>
        </p:nvGraphicFramePr>
        <p:xfrm>
          <a:off x="5210830" y="5387140"/>
          <a:ext cx="5540726" cy="940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6" imgW="2501900" imgH="406400" progId="Equation.DSMT4">
                  <p:embed/>
                </p:oleObj>
              </mc:Choice>
              <mc:Fallback>
                <p:oleObj name="Equation" r:id="rId6" imgW="2501900" imgH="4064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F93660A-4381-4370-A263-F485FE3FC4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830" y="5387140"/>
                        <a:ext cx="5540726" cy="9408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A8781D0-ED1B-45EA-AB24-DA8A247B5343}"/>
              </a:ext>
            </a:extLst>
          </p:cNvPr>
          <p:cNvSpPr/>
          <p:nvPr/>
        </p:nvSpPr>
        <p:spPr>
          <a:xfrm>
            <a:off x="0" y="634066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aseline="30000" dirty="0"/>
              <a:t>1,2</a:t>
            </a:r>
            <a:r>
              <a:rPr lang="en-US" sz="1600" dirty="0"/>
              <a:t> Jones, G. </a:t>
            </a:r>
            <a:r>
              <a:rPr lang="en-US" sz="1600" i="1" dirty="0"/>
              <a:t>et al.</a:t>
            </a:r>
            <a:r>
              <a:rPr lang="en-US" sz="1600" dirty="0"/>
              <a:t> (2008) ‘Using scaling relations to understand trends in the catalytic activity of transition metals’, </a:t>
            </a:r>
            <a:r>
              <a:rPr lang="en-US" sz="1600" i="1" dirty="0"/>
              <a:t>Journal of Physics Condensed Matter </a:t>
            </a:r>
            <a:r>
              <a:rPr lang="en-US" sz="1600" dirty="0" err="1">
                <a:solidFill>
                  <a:prstClr val="black"/>
                </a:solidFill>
                <a:ea typeface="Tahoma" pitchFamily="34" charset="0"/>
                <a:cs typeface="Tahoma" pitchFamily="34" charset="0"/>
              </a:rPr>
              <a:t>Abild</a:t>
            </a:r>
            <a:r>
              <a:rPr lang="en-US" sz="1600" dirty="0">
                <a:solidFill>
                  <a:prstClr val="black"/>
                </a:solidFill>
                <a:ea typeface="Tahoma" pitchFamily="34" charset="0"/>
                <a:cs typeface="Tahoma" pitchFamily="34" charset="0"/>
              </a:rPr>
              <a:t>-Pedersen et al. </a:t>
            </a:r>
            <a:r>
              <a:rPr lang="en-US" sz="1600" i="1" dirty="0">
                <a:solidFill>
                  <a:prstClr val="black"/>
                </a:solidFill>
                <a:ea typeface="Tahoma" pitchFamily="34" charset="0"/>
                <a:cs typeface="Tahoma" pitchFamily="34" charset="0"/>
              </a:rPr>
              <a:t>PRL</a:t>
            </a:r>
            <a:r>
              <a:rPr lang="en-US" sz="1600" dirty="0">
                <a:solidFill>
                  <a:prstClr val="black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ea typeface="Tahoma" pitchFamily="34" charset="0"/>
                <a:cs typeface="Tahoma" pitchFamily="34" charset="0"/>
              </a:rPr>
              <a:t>99,</a:t>
            </a:r>
            <a:r>
              <a:rPr lang="en-US" sz="1600" dirty="0">
                <a:solidFill>
                  <a:prstClr val="black"/>
                </a:solidFill>
                <a:ea typeface="Tahoma" pitchFamily="34" charset="0"/>
                <a:cs typeface="Tahoma" pitchFamily="34" charset="0"/>
              </a:rPr>
              <a:t> (2007)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0C5BDD-DD78-46D8-B1DE-6191E8324E86}"/>
              </a:ext>
            </a:extLst>
          </p:cNvPr>
          <p:cNvSpPr txBox="1"/>
          <p:nvPr/>
        </p:nvSpPr>
        <p:spPr>
          <a:xfrm>
            <a:off x="4990532" y="5054463"/>
            <a:ext cx="7201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Polyatomic/Multidentate Adsorption: Extended LSR</a:t>
            </a:r>
          </a:p>
        </p:txBody>
      </p:sp>
    </p:spTree>
    <p:extLst>
      <p:ext uri="{BB962C8B-B14F-4D97-AF65-F5344CB8AC3E}">
        <p14:creationId xmlns:p14="http://schemas.microsoft.com/office/powerpoint/2010/main" val="141837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B0D3-6103-4115-8DB5-E2A3C9E8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Semi-empirical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789A5-CF1D-47EF-A68E-9AD6CF5C3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Group additivity estimates species thermochemistry for large molecules and mechanisms</a:t>
            </a:r>
          </a:p>
          <a:p>
            <a:pPr lvl="1"/>
            <a:r>
              <a:rPr lang="en-US" dirty="0"/>
              <a:t>Once the groups have been identified via graph theory and the values estimated, these can be used for any mechanism on the same catalyst</a:t>
            </a:r>
          </a:p>
          <a:p>
            <a:pPr lvl="1"/>
            <a:r>
              <a:rPr lang="en-US" dirty="0"/>
              <a:t>Reaction thermochemistry is estimated from species thermochemistry</a:t>
            </a:r>
          </a:p>
          <a:p>
            <a:r>
              <a:rPr lang="en-US" dirty="0"/>
              <a:t>Extended linear scaling relations can be used to estimate species thermochemistry on a new catalyst from a reference catalyst</a:t>
            </a:r>
          </a:p>
          <a:p>
            <a:r>
              <a:rPr lang="en-US" dirty="0"/>
              <a:t>BEPs or transition state </a:t>
            </a:r>
            <a:r>
              <a:rPr lang="en-US" dirty="0" err="1"/>
              <a:t>scalings</a:t>
            </a:r>
            <a:r>
              <a:rPr lang="en-US" dirty="0"/>
              <a:t> can be used to estimate reaction barriers from thermochemistry</a:t>
            </a:r>
          </a:p>
          <a:p>
            <a:pPr lvl="1"/>
            <a:r>
              <a:rPr lang="en-US" dirty="0"/>
              <a:t>BEP is applied to the entire homologous series; a few DFT data to estimate and information is then transferable to all reactions of the same family</a:t>
            </a:r>
          </a:p>
          <a:p>
            <a:pPr lvl="1"/>
            <a:r>
              <a:rPr lang="en-US" dirty="0"/>
              <a:t>Tacitly assumed that the BEP holds among catalysts for the same chemistry</a:t>
            </a:r>
          </a:p>
          <a:p>
            <a:r>
              <a:rPr lang="en-US" dirty="0"/>
              <a:t>These relations are linear; machine learning can be used to improve accuracy, identify descriptors, e.g., groups in GA, and capture nonlinear effects</a:t>
            </a:r>
          </a:p>
        </p:txBody>
      </p:sp>
    </p:spTree>
    <p:extLst>
      <p:ext uri="{BB962C8B-B14F-4D97-AF65-F5344CB8AC3E}">
        <p14:creationId xmlns:p14="http://schemas.microsoft.com/office/powerpoint/2010/main" val="907226479"/>
      </p:ext>
    </p:extLst>
  </p:cSld>
  <p:clrMapOvr>
    <a:masterClrMapping/>
  </p:clrMapOvr>
</p:sld>
</file>

<file path=ppt/theme/theme1.xml><?xml version="1.0" encoding="utf-8"?>
<a:theme xmlns:a="http://schemas.openxmlformats.org/drawingml/2006/main" name="Work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rk Template" id="{DCB55547-28C2-4382-BBEF-B65609202335}" vid="{9565FD1B-8E72-4F0A-8DFC-5EDDAA078D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1237</TotalTime>
  <Words>613</Words>
  <Application>Microsoft Office PowerPoint</Application>
  <PresentationFormat>Widescreen</PresentationFormat>
  <Paragraphs>57</Paragraphs>
  <Slides>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Book Antiqua</vt:lpstr>
      <vt:lpstr>Calibri</vt:lpstr>
      <vt:lpstr>Tahoma</vt:lpstr>
      <vt:lpstr>Times New Roman</vt:lpstr>
      <vt:lpstr>Work Template</vt:lpstr>
      <vt:lpstr>KGPlot</vt:lpstr>
      <vt:lpstr>CS ChemDraw Drawing</vt:lpstr>
      <vt:lpstr>Equation</vt:lpstr>
      <vt:lpstr>Theory, Applications, and Tools for Multiscale Kinetic Modeling: Parameterizing Large Models</vt:lpstr>
      <vt:lpstr>Modeling Reactions of Large Molecules is Challenging</vt:lpstr>
      <vt:lpstr>Method: Group Additivity1,2</vt:lpstr>
      <vt:lpstr>Brønsted-Evans-Polanyi (BEP) Relationships1</vt:lpstr>
      <vt:lpstr>Linear Scaling Relationships (LSRs) for Metal Cats</vt:lpstr>
      <vt:lpstr>Summary of Semi-empirical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Gerhard Wittreich</dc:creator>
  <cp:lastModifiedBy>Vlachos, Dionisios</cp:lastModifiedBy>
  <cp:revision>53</cp:revision>
  <dcterms:created xsi:type="dcterms:W3CDTF">2019-06-14T14:07:34Z</dcterms:created>
  <dcterms:modified xsi:type="dcterms:W3CDTF">2020-07-13T03:02:20Z</dcterms:modified>
</cp:coreProperties>
</file>