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96" r:id="rId5"/>
    <p:sldId id="297" r:id="rId6"/>
    <p:sldId id="298" r:id="rId7"/>
    <p:sldId id="299" r:id="rId8"/>
    <p:sldId id="300" r:id="rId9"/>
    <p:sldId id="301" r:id="rId10"/>
    <p:sldId id="309" r:id="rId11"/>
    <p:sldId id="310" r:id="rId12"/>
    <p:sldId id="302" r:id="rId13"/>
    <p:sldId id="303" r:id="rId14"/>
    <p:sldId id="308" r:id="rId15"/>
    <p:sldId id="304" r:id="rId16"/>
    <p:sldId id="305" r:id="rId17"/>
    <p:sldId id="306" r:id="rId18"/>
    <p:sldId id="307" r:id="rId19"/>
    <p:sldId id="316" r:id="rId20"/>
    <p:sldId id="317" r:id="rId21"/>
    <p:sldId id="318" r:id="rId22"/>
    <p:sldId id="312" r:id="rId23"/>
    <p:sldId id="313" r:id="rId24"/>
    <p:sldId id="314" r:id="rId25"/>
    <p:sldId id="315" r:id="rId26"/>
    <p:sldId id="320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EB8D1-27E7-4D11-B861-CC1A96E67AF0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01574-BEAA-44CA-A708-42316D02F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9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2506-DF18-44E2-814A-99751BCEB830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26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2506-DF18-44E2-814A-99751BCEB830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68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2506-DF18-44E2-814A-99751BCEB830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51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2506-DF18-44E2-814A-99751BCEB830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46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2506-DF18-44E2-814A-99751BCEB830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20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62506-DF18-44E2-814A-99751BCEB830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65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2426"/>
            <a:ext cx="2207684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7684" y="1628776"/>
            <a:ext cx="1003300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7668" y="2130425"/>
            <a:ext cx="9453033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7668" y="5697538"/>
            <a:ext cx="9453033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56" name="Picture 16" descr="logo en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17463"/>
            <a:ext cx="11866033" cy="1646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61265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3678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241367" y="630239"/>
            <a:ext cx="2806700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4918" y="630239"/>
            <a:ext cx="8223249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8111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487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51963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4918" y="1881189"/>
            <a:ext cx="5513916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32034" y="1881189"/>
            <a:ext cx="5516033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9119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33527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9426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329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866783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503231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70984" y="481014"/>
            <a:ext cx="11521016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670984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30238"/>
            <a:ext cx="11233149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881189"/>
            <a:ext cx="11233149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3" name="Picture 17" descr="logo en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6988"/>
            <a:ext cx="3600451" cy="500063"/>
          </a:xfrm>
          <a:prstGeom prst="rect">
            <a:avLst/>
          </a:prstGeom>
          <a:noFill/>
        </p:spPr>
      </p:pic>
      <p:pic>
        <p:nvPicPr>
          <p:cNvPr id="9234" name="Picture 18" descr="logo en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9050"/>
            <a:ext cx="3600451" cy="50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19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5"/>
          <p:cNvSpPr>
            <a:spLocks noGrp="1"/>
          </p:cNvSpPr>
          <p:nvPr>
            <p:ph type="ctrTitle"/>
          </p:nvPr>
        </p:nvSpPr>
        <p:spPr>
          <a:xfrm>
            <a:off x="1633144" y="1980796"/>
            <a:ext cx="9453033" cy="2019300"/>
          </a:xfrm>
        </p:spPr>
        <p:txBody>
          <a:bodyPr/>
          <a:lstStyle/>
          <a:p>
            <a:r>
              <a:rPr lang="pl-PL" sz="2800" i="1" dirty="0">
                <a:solidFill>
                  <a:schemeClr val="tx1"/>
                </a:solidFill>
              </a:rPr>
              <a:t>Programowanie Strukturalne </a:t>
            </a:r>
            <a:br>
              <a:rPr lang="pl-PL" sz="2800" i="1" dirty="0">
                <a:solidFill>
                  <a:schemeClr val="tx1"/>
                </a:solidFill>
              </a:rPr>
            </a:br>
            <a:r>
              <a:rPr lang="pl-PL" sz="2800" i="1" dirty="0">
                <a:solidFill>
                  <a:schemeClr val="tx1"/>
                </a:solidFill>
              </a:rPr>
              <a:t>i Obiektowe</a:t>
            </a:r>
            <a:br>
              <a:rPr lang="pl-PL" sz="2800" i="1" dirty="0">
                <a:solidFill>
                  <a:schemeClr val="tx1"/>
                </a:solidFill>
              </a:rPr>
            </a:br>
            <a:r>
              <a:rPr lang="pl-PL" sz="2800" i="1" dirty="0">
                <a:solidFill>
                  <a:schemeClr val="tx1"/>
                </a:solidFill>
              </a:rPr>
              <a:t/>
            </a:r>
            <a:br>
              <a:rPr lang="pl-PL" sz="2800" i="1" dirty="0">
                <a:solidFill>
                  <a:schemeClr val="tx1"/>
                </a:solidFill>
              </a:rPr>
            </a:br>
            <a:r>
              <a:rPr lang="pl-PL" sz="1800" i="1" dirty="0" smtClean="0">
                <a:solidFill>
                  <a:schemeClr val="tx1"/>
                </a:solidFill>
              </a:rPr>
              <a:t>Zasady </a:t>
            </a:r>
            <a:r>
              <a:rPr lang="pl-PL" sz="1800" i="1" dirty="0">
                <a:solidFill>
                  <a:schemeClr val="tx1"/>
                </a:solidFill>
              </a:rPr>
              <a:t>Programowania Strukturalnego</a:t>
            </a:r>
            <a:r>
              <a:rPr lang="pl-PL" sz="2800" dirty="0">
                <a:solidFill>
                  <a:schemeClr val="tx1"/>
                </a:solidFill>
              </a:rPr>
              <a:t/>
            </a:r>
            <a:br>
              <a:rPr lang="pl-PL" sz="2800" dirty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5" name="Obraz 2" descr="Macintosh HD:Users:kaziu:FUR:logotypy_k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57447"/>
            <a:ext cx="5734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Calibri" panose="020F0502020204030204" pitchFamily="34" charset="0"/>
              </a:rPr>
              <a:t>„</a:t>
            </a:r>
            <a:r>
              <a:rPr kumimoji="0" lang="pl-PL" altLang="pl-PL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ZPR PWr </a:t>
            </a:r>
            <a:r>
              <a:rPr kumimoji="0" lang="pl-PL" altLang="pl-PL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Calibri" panose="020F0502020204030204" pitchFamily="34" charset="0"/>
              </a:rPr>
              <a:t>–</a:t>
            </a:r>
            <a:r>
              <a:rPr kumimoji="0" lang="pl-PL" altLang="pl-PL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Zintegrowany Program Rozwoju Politechniki Wrocławskiej</a:t>
            </a:r>
            <a:r>
              <a:rPr kumimoji="0" lang="pl-PL" altLang="pl-PL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Calibri" panose="020F0502020204030204" pitchFamily="34" charset="0"/>
              </a:rPr>
              <a:t>”</a:t>
            </a: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7722" y="6211669"/>
            <a:ext cx="251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1200" dirty="0" smtClean="0"/>
              <a:t>dr inż. Martin Tabakow</a:t>
            </a:r>
          </a:p>
          <a:p>
            <a:pPr algn="r"/>
            <a:r>
              <a:rPr lang="pl-PL" sz="1200" dirty="0" smtClean="0"/>
              <a:t>Wydział Informatyki i Zarządzania</a:t>
            </a:r>
          </a:p>
          <a:p>
            <a:pPr algn="r"/>
            <a:r>
              <a:rPr lang="pl-PL" sz="1200" dirty="0" smtClean="0"/>
              <a:t>Politechnika Wrocławska</a:t>
            </a:r>
          </a:p>
        </p:txBody>
      </p:sp>
    </p:spTree>
    <p:extLst>
      <p:ext uri="{BB962C8B-B14F-4D97-AF65-F5344CB8AC3E}">
        <p14:creationId xmlns:p14="http://schemas.microsoft.com/office/powerpoint/2010/main" val="1732267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67004" y="245996"/>
            <a:ext cx="5122033" cy="278482"/>
          </a:xfrm>
        </p:spPr>
        <p:txBody>
          <a:bodyPr/>
          <a:lstStyle/>
          <a:p>
            <a:r>
              <a:rPr lang="pl-PL" sz="1800" dirty="0">
                <a:solidFill>
                  <a:schemeClr val="tx1"/>
                </a:solidFill>
              </a:rPr>
              <a:t>Java: pętle , rozgałęzienia warunkowe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1524001" y="967661"/>
            <a:ext cx="3472425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/>
              <a:t>while </a:t>
            </a:r>
            <a:r>
              <a:rPr lang="pl-PL" dirty="0"/>
              <a:t>(</a:t>
            </a:r>
            <a:r>
              <a:rPr lang="pl-PL" i="1" dirty="0"/>
              <a:t>warunek jest spełniony</a:t>
            </a:r>
            <a:r>
              <a:rPr lang="pl-PL" dirty="0"/>
              <a:t>) </a:t>
            </a:r>
            <a:endParaRPr lang="pl-PL" dirty="0" smtClean="0"/>
          </a:p>
          <a:p>
            <a:r>
              <a:rPr lang="pl-PL" dirty="0" smtClean="0"/>
              <a:t>{</a:t>
            </a:r>
            <a:endParaRPr lang="pl-PL" dirty="0"/>
          </a:p>
          <a:p>
            <a:endParaRPr lang="pl-PL" dirty="0"/>
          </a:p>
          <a:p>
            <a:pPr lvl="1"/>
            <a:r>
              <a:rPr lang="pl-PL" i="1" dirty="0"/>
              <a:t>lista instrukcji…</a:t>
            </a:r>
          </a:p>
          <a:p>
            <a:endParaRPr lang="pl-PL" dirty="0"/>
          </a:p>
          <a:p>
            <a:r>
              <a:rPr lang="pl-PL" dirty="0"/>
              <a:t>}</a:t>
            </a:r>
            <a:endParaRPr lang="en-GB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38314" y="3014396"/>
            <a:ext cx="6346609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/>
              <a:t>for</a:t>
            </a:r>
            <a:r>
              <a:rPr lang="pl-PL" dirty="0"/>
              <a:t>(</a:t>
            </a:r>
            <a:r>
              <a:rPr lang="pl-PL" i="1" dirty="0"/>
              <a:t>wyrażenie początkowe</a:t>
            </a:r>
            <a:r>
              <a:rPr lang="pl-PL" dirty="0"/>
              <a:t>; </a:t>
            </a:r>
            <a:r>
              <a:rPr lang="pl-PL" i="1" dirty="0"/>
              <a:t>warunek</a:t>
            </a:r>
            <a:r>
              <a:rPr lang="pl-PL" dirty="0"/>
              <a:t>; </a:t>
            </a:r>
            <a:r>
              <a:rPr lang="pl-PL" i="1" dirty="0"/>
              <a:t>modyfikator licznika</a:t>
            </a:r>
            <a:r>
              <a:rPr lang="pl-PL" dirty="0" smtClean="0"/>
              <a:t>)</a:t>
            </a:r>
          </a:p>
          <a:p>
            <a:r>
              <a:rPr lang="pl-PL" dirty="0" smtClean="0"/>
              <a:t>{</a:t>
            </a:r>
            <a:endParaRPr lang="pl-PL" dirty="0"/>
          </a:p>
          <a:p>
            <a:endParaRPr lang="pl-PL" dirty="0"/>
          </a:p>
          <a:p>
            <a:r>
              <a:rPr lang="pl-PL" i="1" dirty="0"/>
              <a:t>	lista instrukcji</a:t>
            </a:r>
            <a:r>
              <a:rPr lang="pl-PL" i="1" dirty="0" smtClean="0"/>
              <a:t>…</a:t>
            </a:r>
            <a:endParaRPr lang="pl-PL" dirty="0"/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/>
              <a:t>Np.</a:t>
            </a:r>
          </a:p>
          <a:p>
            <a:endParaRPr lang="pl-PL" dirty="0"/>
          </a:p>
          <a:p>
            <a:pPr lvl="1"/>
            <a:r>
              <a:rPr lang="pl-PL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&lt;10; </a:t>
            </a:r>
            <a:r>
              <a:rPr lang="pl-PL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pl-PL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l-PL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"Hello!"</a:t>
            </a:r>
            <a:r>
              <a:rPr lang="pl-PL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846144" y="967661"/>
            <a:ext cx="3642344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/>
              <a:t>do </a:t>
            </a:r>
            <a:endParaRPr lang="pl-PL" b="1" dirty="0" smtClean="0"/>
          </a:p>
          <a:p>
            <a:r>
              <a:rPr lang="pl-PL" dirty="0" smtClean="0"/>
              <a:t>{</a:t>
            </a:r>
            <a:endParaRPr lang="pl-PL" dirty="0"/>
          </a:p>
          <a:p>
            <a:endParaRPr lang="pl-PL" dirty="0"/>
          </a:p>
          <a:p>
            <a:pPr lvl="1"/>
            <a:r>
              <a:rPr lang="pl-PL" i="1" dirty="0"/>
              <a:t>lista instrukcji…</a:t>
            </a:r>
          </a:p>
          <a:p>
            <a:endParaRPr lang="pl-PL" dirty="0"/>
          </a:p>
          <a:p>
            <a:r>
              <a:rPr lang="pl-PL" dirty="0"/>
              <a:t>} </a:t>
            </a:r>
            <a:r>
              <a:rPr lang="pl-PL" b="1" dirty="0" err="1"/>
              <a:t>while</a:t>
            </a:r>
            <a:r>
              <a:rPr lang="pl-PL" dirty="0"/>
              <a:t> (</a:t>
            </a:r>
            <a:r>
              <a:rPr lang="pl-PL" i="1" dirty="0"/>
              <a:t>warunek jest spełniony</a:t>
            </a:r>
            <a:r>
              <a:rPr lang="pl-PL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88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17" y="457200"/>
            <a:ext cx="5406922" cy="63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7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1805131" y="973784"/>
            <a:ext cx="721415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if </a:t>
            </a:r>
            <a:r>
              <a:rPr lang="pl-PL" dirty="0"/>
              <a:t>(</a:t>
            </a:r>
            <a:r>
              <a:rPr lang="pl-PL" i="1" dirty="0"/>
              <a:t>warunek</a:t>
            </a:r>
            <a:r>
              <a:rPr lang="pl-PL" dirty="0"/>
              <a:t>) 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i="1" dirty="0"/>
              <a:t> </a:t>
            </a:r>
            <a:r>
              <a:rPr lang="pl-PL" i="1" dirty="0" smtClean="0"/>
              <a:t>  jeśli </a:t>
            </a:r>
            <a:r>
              <a:rPr lang="pl-PL" i="1" dirty="0"/>
              <a:t>warunek jest spełniony, wykonaj listę instrukcji …</a:t>
            </a:r>
            <a:endParaRPr lang="pl-PL" dirty="0"/>
          </a:p>
          <a:p>
            <a:r>
              <a:rPr lang="pl-PL" dirty="0"/>
              <a:t>} </a:t>
            </a:r>
            <a:endParaRPr lang="pl-PL" dirty="0" smtClean="0"/>
          </a:p>
          <a:p>
            <a:r>
              <a:rPr lang="pl-PL" b="1" dirty="0"/>
              <a:t> </a:t>
            </a:r>
            <a:r>
              <a:rPr lang="pl-PL" b="1" dirty="0" smtClean="0"/>
              <a:t>else</a:t>
            </a:r>
            <a:r>
              <a:rPr lang="pl-PL" dirty="0" smtClean="0"/>
              <a:t> </a:t>
            </a:r>
          </a:p>
          <a:p>
            <a:r>
              <a:rPr lang="pl-PL" dirty="0" smtClean="0"/>
              <a:t>  {</a:t>
            </a:r>
            <a:endParaRPr lang="pl-PL" dirty="0"/>
          </a:p>
          <a:p>
            <a:r>
              <a:rPr lang="pl-PL" dirty="0"/>
              <a:t>  </a:t>
            </a:r>
            <a:r>
              <a:rPr lang="pl-PL" dirty="0" smtClean="0"/>
              <a:t>   </a:t>
            </a:r>
            <a:r>
              <a:rPr lang="pl-PL" i="1" dirty="0" smtClean="0"/>
              <a:t>jeśli </a:t>
            </a:r>
            <a:r>
              <a:rPr lang="pl-PL" i="1" dirty="0"/>
              <a:t>warunek nie jest spełniony, wykonaj listę instrukcji …</a:t>
            </a:r>
            <a:endParaRPr lang="pl-PL" dirty="0"/>
          </a:p>
          <a:p>
            <a:r>
              <a:rPr lang="pl-PL" dirty="0"/>
              <a:t>  }</a:t>
            </a:r>
            <a:endParaRPr lang="en-GB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805131" y="3849766"/>
            <a:ext cx="721415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if </a:t>
            </a:r>
            <a:r>
              <a:rPr lang="pl-PL" dirty="0"/>
              <a:t>(</a:t>
            </a:r>
            <a:r>
              <a:rPr lang="pl-PL" i="1" dirty="0"/>
              <a:t>warunek … operatory logiczne … warunek…</a:t>
            </a:r>
            <a:r>
              <a:rPr lang="pl-PL" dirty="0"/>
              <a:t>) </a:t>
            </a:r>
            <a:endParaRPr lang="pl-PL" dirty="0" smtClean="0"/>
          </a:p>
          <a:p>
            <a:r>
              <a:rPr lang="pl-PL" dirty="0" smtClean="0"/>
              <a:t>{</a:t>
            </a:r>
            <a:endParaRPr lang="pl-PL" dirty="0"/>
          </a:p>
          <a:p>
            <a:r>
              <a:rPr lang="pl-PL" dirty="0" smtClean="0"/>
              <a:t>   </a:t>
            </a:r>
            <a:r>
              <a:rPr lang="pl-PL" i="1" dirty="0" smtClean="0"/>
              <a:t>jeśli </a:t>
            </a:r>
            <a:r>
              <a:rPr lang="pl-PL" i="1" dirty="0"/>
              <a:t>warunek jest spełniony, wykonaj listę instrukcji …</a:t>
            </a:r>
            <a:endParaRPr lang="pl-PL" dirty="0"/>
          </a:p>
          <a:p>
            <a:r>
              <a:rPr lang="pl-PL" dirty="0"/>
              <a:t>} </a:t>
            </a:r>
            <a:endParaRPr lang="pl-PL" dirty="0" smtClean="0"/>
          </a:p>
          <a:p>
            <a:r>
              <a:rPr lang="pl-PL" b="1" dirty="0"/>
              <a:t> </a:t>
            </a:r>
            <a:r>
              <a:rPr lang="pl-PL" b="1" dirty="0" smtClean="0"/>
              <a:t> else</a:t>
            </a:r>
            <a:r>
              <a:rPr lang="pl-PL" dirty="0" smtClean="0"/>
              <a:t> </a:t>
            </a:r>
          </a:p>
          <a:p>
            <a:r>
              <a:rPr lang="pl-PL" dirty="0"/>
              <a:t> </a:t>
            </a:r>
            <a:r>
              <a:rPr lang="pl-PL" dirty="0" smtClean="0"/>
              <a:t> {</a:t>
            </a:r>
            <a:endParaRPr lang="pl-PL" dirty="0"/>
          </a:p>
          <a:p>
            <a:r>
              <a:rPr lang="pl-PL" dirty="0"/>
              <a:t>  </a:t>
            </a:r>
            <a:r>
              <a:rPr lang="pl-PL" dirty="0" smtClean="0"/>
              <a:t>   </a:t>
            </a:r>
            <a:r>
              <a:rPr lang="pl-PL" i="1" dirty="0" smtClean="0"/>
              <a:t>jeśli </a:t>
            </a:r>
            <a:r>
              <a:rPr lang="pl-PL" i="1" dirty="0"/>
              <a:t>warunek nie jest spełniony, wykonaj listę instrukcji …</a:t>
            </a:r>
            <a:endParaRPr lang="pl-PL" dirty="0"/>
          </a:p>
          <a:p>
            <a:r>
              <a:rPr lang="pl-PL" dirty="0"/>
              <a:t>  }</a:t>
            </a:r>
            <a:endParaRPr lang="en-GB" dirty="0"/>
          </a:p>
        </p:txBody>
      </p:sp>
      <p:sp>
        <p:nvSpPr>
          <p:cNvPr id="11" name="Tytuł 1"/>
          <p:cNvSpPr txBox="1">
            <a:spLocks/>
          </p:cNvSpPr>
          <p:nvPr/>
        </p:nvSpPr>
        <p:spPr bwMode="auto">
          <a:xfrm>
            <a:off x="467004" y="245996"/>
            <a:ext cx="5122033" cy="27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pl-PL" sz="1800" kern="0" smtClean="0">
                <a:solidFill>
                  <a:schemeClr val="tx1"/>
                </a:solidFill>
              </a:rPr>
              <a:t>Java: pętle , rozgałęzienia warunkowe</a:t>
            </a: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72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1316069" y="920771"/>
            <a:ext cx="1000196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if </a:t>
            </a:r>
            <a:r>
              <a:rPr lang="pl-PL" dirty="0"/>
              <a:t>(</a:t>
            </a:r>
            <a:r>
              <a:rPr lang="pl-PL" i="1" dirty="0"/>
              <a:t>warunek</a:t>
            </a:r>
            <a:r>
              <a:rPr lang="pl-PL" dirty="0"/>
              <a:t>) </a:t>
            </a:r>
            <a:endParaRPr lang="pl-PL" dirty="0" smtClean="0"/>
          </a:p>
          <a:p>
            <a:r>
              <a:rPr lang="pl-PL" dirty="0" smtClean="0">
                <a:solidFill>
                  <a:srgbClr val="0070C0"/>
                </a:solidFill>
              </a:rPr>
              <a:t>{</a:t>
            </a:r>
            <a:endParaRPr lang="pl-PL" dirty="0">
              <a:solidFill>
                <a:srgbClr val="0070C0"/>
              </a:solidFill>
            </a:endParaRPr>
          </a:p>
          <a:p>
            <a:r>
              <a:rPr lang="pl-PL" dirty="0"/>
              <a:t>	</a:t>
            </a:r>
            <a:r>
              <a:rPr lang="pl-PL" i="1" dirty="0"/>
              <a:t>jeśli warunek jest spełniony, wykonaj listę instrukcji …</a:t>
            </a:r>
          </a:p>
          <a:p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}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b="1" dirty="0"/>
              <a:t> </a:t>
            </a:r>
            <a:r>
              <a:rPr lang="pl-PL" b="1" dirty="0" smtClean="0"/>
              <a:t>  else</a:t>
            </a:r>
            <a:r>
              <a:rPr lang="pl-PL" dirty="0" smtClean="0"/>
              <a:t> </a:t>
            </a:r>
          </a:p>
          <a:p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smtClean="0">
                <a:solidFill>
                  <a:srgbClr val="00B050"/>
                </a:solidFill>
              </a:rPr>
              <a:t>  {</a:t>
            </a:r>
            <a:r>
              <a:rPr lang="pl-PL" dirty="0" smtClean="0"/>
              <a:t>  </a:t>
            </a:r>
          </a:p>
          <a:p>
            <a:r>
              <a:rPr lang="pl-PL" b="1" dirty="0"/>
              <a:t> </a:t>
            </a:r>
            <a:r>
              <a:rPr lang="pl-PL" b="1" dirty="0" smtClean="0"/>
              <a:t>       if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i="1" dirty="0"/>
              <a:t>warunek</a:t>
            </a:r>
            <a:r>
              <a:rPr lang="pl-PL" dirty="0"/>
              <a:t>) </a:t>
            </a:r>
            <a:endParaRPr lang="pl-PL" dirty="0" smtClean="0"/>
          </a:p>
          <a:p>
            <a:r>
              <a:rPr lang="pl-PL" dirty="0">
                <a:solidFill>
                  <a:srgbClr val="7030A0"/>
                </a:solidFill>
              </a:rPr>
              <a:t> </a:t>
            </a:r>
            <a:r>
              <a:rPr lang="pl-PL" dirty="0" smtClean="0">
                <a:solidFill>
                  <a:srgbClr val="7030A0"/>
                </a:solidFill>
              </a:rPr>
              <a:t>       {</a:t>
            </a:r>
            <a:endParaRPr lang="pl-PL" dirty="0">
              <a:solidFill>
                <a:srgbClr val="7030A0"/>
              </a:solidFill>
            </a:endParaRPr>
          </a:p>
          <a:p>
            <a:r>
              <a:rPr lang="pl-PL" dirty="0"/>
              <a:t>	</a:t>
            </a:r>
            <a:r>
              <a:rPr lang="pl-PL" i="1" dirty="0"/>
              <a:t>jeśli warunek jest spełniony, wykonaj listę instrukcji …</a:t>
            </a:r>
          </a:p>
          <a:p>
            <a:endParaRPr lang="pl-PL" dirty="0"/>
          </a:p>
          <a:p>
            <a:r>
              <a:rPr lang="pl-PL" dirty="0" smtClean="0"/>
              <a:t>         </a:t>
            </a:r>
            <a:r>
              <a:rPr lang="pl-PL" dirty="0" smtClean="0">
                <a:solidFill>
                  <a:srgbClr val="7030A0"/>
                </a:solidFill>
              </a:rPr>
              <a:t>}</a:t>
            </a:r>
            <a:r>
              <a:rPr lang="pl-PL" dirty="0" smtClean="0"/>
              <a:t> </a:t>
            </a:r>
          </a:p>
          <a:p>
            <a:r>
              <a:rPr lang="pl-PL" b="1" dirty="0"/>
              <a:t> </a:t>
            </a:r>
            <a:r>
              <a:rPr lang="pl-PL" b="1" dirty="0" smtClean="0"/>
              <a:t>          else</a:t>
            </a:r>
            <a:r>
              <a:rPr lang="pl-PL" dirty="0" smtClean="0"/>
              <a:t> </a:t>
            </a:r>
          </a:p>
          <a:p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smtClean="0">
                <a:solidFill>
                  <a:srgbClr val="00B0F0"/>
                </a:solidFill>
              </a:rPr>
              <a:t>          {</a:t>
            </a:r>
            <a:r>
              <a:rPr lang="pl-PL" dirty="0" smtClean="0"/>
              <a:t> </a:t>
            </a:r>
          </a:p>
          <a:p>
            <a:r>
              <a:rPr lang="pl-PL" b="1" dirty="0"/>
              <a:t> </a:t>
            </a:r>
            <a:r>
              <a:rPr lang="pl-PL" b="1" dirty="0" smtClean="0"/>
              <a:t>              if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i="1" dirty="0"/>
              <a:t>warunek</a:t>
            </a:r>
            <a:r>
              <a:rPr lang="pl-PL" dirty="0"/>
              <a:t>) </a:t>
            </a:r>
            <a:endParaRPr lang="pl-PL" dirty="0" smtClean="0"/>
          </a:p>
          <a:p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smtClean="0">
                <a:solidFill>
                  <a:srgbClr val="C00000"/>
                </a:solidFill>
              </a:rPr>
              <a:t>              {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dirty="0"/>
              <a:t>	             </a:t>
            </a:r>
            <a:r>
              <a:rPr lang="pl-PL" i="1" dirty="0"/>
              <a:t>jeśli warunek jest spełniony, wykonaj listę instrukcji …</a:t>
            </a:r>
            <a:endParaRPr lang="pl-PL" dirty="0"/>
          </a:p>
          <a:p>
            <a:r>
              <a:rPr lang="pl-PL" dirty="0"/>
              <a:t>	  </a:t>
            </a:r>
            <a:r>
              <a:rPr lang="pl-PL" dirty="0" smtClean="0">
                <a:solidFill>
                  <a:srgbClr val="C00000"/>
                </a:solidFill>
              </a:rPr>
              <a:t>}</a:t>
            </a:r>
          </a:p>
          <a:p>
            <a:r>
              <a:rPr lang="pl-PL" dirty="0" smtClean="0">
                <a:solidFill>
                  <a:srgbClr val="C00000"/>
                </a:solidFill>
              </a:rPr>
              <a:t>           </a:t>
            </a:r>
            <a:r>
              <a:rPr lang="pl-PL" dirty="0" smtClean="0">
                <a:solidFill>
                  <a:srgbClr val="00B0F0"/>
                </a:solidFill>
              </a:rPr>
              <a:t>}</a:t>
            </a:r>
            <a:endParaRPr lang="pl-PL" dirty="0">
              <a:solidFill>
                <a:srgbClr val="00B0F0"/>
              </a:solidFill>
            </a:endParaRPr>
          </a:p>
          <a:p>
            <a:r>
              <a:rPr lang="pl-PL" dirty="0">
                <a:solidFill>
                  <a:srgbClr val="00B050"/>
                </a:solidFill>
              </a:rPr>
              <a:t>   </a:t>
            </a:r>
            <a:r>
              <a:rPr lang="pl-PL" dirty="0" smtClean="0">
                <a:solidFill>
                  <a:srgbClr val="00B050"/>
                </a:solidFill>
              </a:rPr>
              <a:t>  }</a:t>
            </a:r>
            <a:r>
              <a:rPr lang="pl-PL" dirty="0" smtClean="0"/>
              <a:t>   </a:t>
            </a:r>
            <a:r>
              <a:rPr lang="pl-PL" dirty="0"/>
              <a:t>…</a:t>
            </a:r>
            <a:endParaRPr lang="en-GB" dirty="0"/>
          </a:p>
        </p:txBody>
      </p:sp>
      <p:sp>
        <p:nvSpPr>
          <p:cNvPr id="11" name="Tytuł 1"/>
          <p:cNvSpPr txBox="1">
            <a:spLocks/>
          </p:cNvSpPr>
          <p:nvPr/>
        </p:nvSpPr>
        <p:spPr bwMode="auto">
          <a:xfrm>
            <a:off x="467004" y="245996"/>
            <a:ext cx="5122033" cy="27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pl-PL" sz="1800" kern="0" smtClean="0">
                <a:solidFill>
                  <a:schemeClr val="tx1"/>
                </a:solidFill>
              </a:rPr>
              <a:t>Java: pętle , rozgałęzienia warunkowe</a:t>
            </a: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9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61" y="147782"/>
            <a:ext cx="7550259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4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09" y="109292"/>
            <a:ext cx="7632466" cy="67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4" y="181119"/>
            <a:ext cx="6819900" cy="61817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59" y="5389417"/>
            <a:ext cx="4627112" cy="9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1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2" y="269586"/>
            <a:ext cx="3194916" cy="29477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46" y="426605"/>
            <a:ext cx="3286125" cy="647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450109" y="748145"/>
            <a:ext cx="285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0726" y="378691"/>
            <a:ext cx="332510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26" y="2107046"/>
            <a:ext cx="4898716" cy="453505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5" y="2624283"/>
            <a:ext cx="3476625" cy="6858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532582" y="2807855"/>
            <a:ext cx="303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1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1" y="362528"/>
            <a:ext cx="6610350" cy="60960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16" y="993341"/>
            <a:ext cx="3571875" cy="733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46764" y="1376218"/>
            <a:ext cx="387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6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486" y="354562"/>
            <a:ext cx="111901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Załóżmy, że mamy następujące zadanie:</a:t>
            </a:r>
          </a:p>
          <a:p>
            <a:pPr algn="just">
              <a:lnSpc>
                <a:spcPct val="150000"/>
              </a:lnSpc>
            </a:pPr>
            <a:endParaRPr lang="pl-PL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l-PL" dirty="0" smtClean="0"/>
              <a:t>Przygotować </a:t>
            </a:r>
            <a:r>
              <a:rPr lang="pl-PL" dirty="0"/>
              <a:t>program, który wykonuje dwa działania matematyczne, według formuł: (a+b)*n! ; (a-b)*n</a:t>
            </a:r>
            <a:r>
              <a:rPr lang="pl-PL" dirty="0" smtClean="0"/>
              <a:t>!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61" y="2511712"/>
            <a:ext cx="65154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Przykład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3;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Wynik1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Wynik2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Wynik1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l-PL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Formuła1: </a:t>
            </a:r>
            <a:r>
              <a:rPr lang="pl-PL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(a + b)*n! = "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Wynik1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4;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Wynik2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Silnia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l-PL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Formuła2: </a:t>
            </a:r>
            <a:r>
              <a:rPr lang="pl-PL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(a - b)*n! = "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Wynik2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);}}</a:t>
            </a:r>
            <a:endParaRPr lang="pl-PL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1098" y="2104169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Rozwiązanie 1:</a:t>
            </a:r>
            <a:endParaRPr lang="pl-PL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035678" y="2104169"/>
            <a:ext cx="3600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Wynik: </a:t>
            </a:r>
          </a:p>
          <a:p>
            <a:endParaRPr lang="pl-PL" i="1" dirty="0"/>
          </a:p>
          <a:p>
            <a:r>
              <a:rPr lang="pt-BR" dirty="0" smtClean="0"/>
              <a:t>Formuła</a:t>
            </a:r>
            <a:r>
              <a:rPr lang="pl-PL" dirty="0" smtClean="0"/>
              <a:t>1</a:t>
            </a:r>
            <a:r>
              <a:rPr lang="pt-BR" dirty="0" smtClean="0"/>
              <a:t>: </a:t>
            </a:r>
            <a:r>
              <a:rPr lang="pt-BR" dirty="0"/>
              <a:t>(a + b)*n! = 960</a:t>
            </a:r>
          </a:p>
          <a:p>
            <a:r>
              <a:rPr lang="pt-BR" dirty="0" smtClean="0"/>
              <a:t>Formuła</a:t>
            </a:r>
            <a:r>
              <a:rPr lang="pl-PL" dirty="0" smtClean="0"/>
              <a:t>2</a:t>
            </a:r>
            <a:r>
              <a:rPr lang="pt-BR" dirty="0" smtClean="0"/>
              <a:t>: </a:t>
            </a:r>
            <a:r>
              <a:rPr lang="pt-BR" dirty="0"/>
              <a:t>(a - b)*n! = 870912000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786664" y="3304498"/>
            <a:ext cx="5225143" cy="3536427"/>
          </a:xfrm>
          <a:prstGeom prst="wedgeRectCallout">
            <a:avLst>
              <a:gd name="adj1" fmla="val -76913"/>
              <a:gd name="adj2" fmla="val -407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dirty="0">
                <a:latin typeface="Comic Sans MS" panose="030F0702030302020204" pitchFamily="66" charset="0"/>
              </a:rPr>
              <a:t>Problemy: </a:t>
            </a:r>
            <a:r>
              <a:rPr lang="pl-PL" dirty="0" smtClean="0">
                <a:latin typeface="Comic Sans MS" panose="030F0702030302020204" pitchFamily="66" charset="0"/>
              </a:rPr>
              <a:t>brak </a:t>
            </a:r>
            <a:r>
              <a:rPr lang="pl-PL" dirty="0">
                <a:latin typeface="Comic Sans MS" panose="030F0702030302020204" pitchFamily="66" charset="0"/>
              </a:rPr>
              <a:t>jakiejkolwiek struktury kodu – nie podzielono problem na </a:t>
            </a:r>
            <a:r>
              <a:rPr lang="pl-PL" dirty="0" smtClean="0">
                <a:latin typeface="Comic Sans MS" panose="030F0702030302020204" pitchFamily="66" charset="0"/>
              </a:rPr>
              <a:t>funkcje; </a:t>
            </a:r>
            <a:r>
              <a:rPr lang="pl-PL" dirty="0">
                <a:latin typeface="Comic Sans MS" panose="030F0702030302020204" pitchFamily="66" charset="0"/>
              </a:rPr>
              <a:t>powielono </a:t>
            </a:r>
            <a:r>
              <a:rPr lang="pl-PL" dirty="0" smtClean="0">
                <a:latin typeface="Comic Sans MS" panose="030F0702030302020204" pitchFamily="66" charset="0"/>
              </a:rPr>
              <a:t>kod; wykorzystano </a:t>
            </a:r>
            <a:r>
              <a:rPr lang="pl-PL" dirty="0">
                <a:latin typeface="Comic Sans MS" panose="030F0702030302020204" pitchFamily="66" charset="0"/>
              </a:rPr>
              <a:t>zmienne w sposób </a:t>
            </a:r>
            <a:r>
              <a:rPr lang="pl-PL" dirty="0" smtClean="0">
                <a:latin typeface="Comic Sans MS" panose="030F0702030302020204" pitchFamily="66" charset="0"/>
              </a:rPr>
              <a:t>niewłaściwy; </a:t>
            </a:r>
            <a:r>
              <a:rPr lang="pl-PL" dirty="0">
                <a:latin typeface="Comic Sans MS" panose="030F0702030302020204" pitchFamily="66" charset="0"/>
              </a:rPr>
              <a:t>zmienna Silnia jest niepoprawnie inicjalizowana do formuły </a:t>
            </a:r>
            <a:r>
              <a:rPr lang="pl-PL" dirty="0" smtClean="0">
                <a:latin typeface="Comic Sans MS" panose="030F0702030302020204" pitchFamily="66" charset="0"/>
              </a:rPr>
              <a:t>2, wynik formuły 2 jest zatem niepoprawny; </a:t>
            </a:r>
            <a:r>
              <a:rPr lang="pl-PL" dirty="0">
                <a:latin typeface="Comic Sans MS" panose="030F0702030302020204" pitchFamily="66" charset="0"/>
              </a:rPr>
              <a:t>brak czytelności kodu (wcięć; komentarzy, przejść na następną linię, pisanie w ‚jednej linii’)</a:t>
            </a:r>
          </a:p>
        </p:txBody>
      </p:sp>
    </p:spTree>
    <p:extLst>
      <p:ext uri="{BB962C8B-B14F-4D97-AF65-F5344CB8AC3E}">
        <p14:creationId xmlns:p14="http://schemas.microsoft.com/office/powerpoint/2010/main" val="3589579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85190" y="1335460"/>
            <a:ext cx="11413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600" b="1" dirty="0" smtClean="0"/>
              <a:t>Wstęp</a:t>
            </a:r>
            <a:r>
              <a:rPr lang="pl-PL" sz="1600" dirty="0"/>
              <a:t>: Paradygmat programowania, który opiera się na podziale kodu źródłowego na </a:t>
            </a:r>
            <a:r>
              <a:rPr lang="pl-PL" sz="1600" dirty="0" smtClean="0"/>
              <a:t>zbiór procesów (procedury, funkcje), </a:t>
            </a:r>
            <a:r>
              <a:rPr lang="pl-PL" sz="1600" dirty="0"/>
              <a:t>w odpowiedniej strukturze hierarchicznej, z wykorzystaniem elementów kontrolnych w postaci instrukcji warunkowych oraz pętli. </a:t>
            </a:r>
          </a:p>
          <a:p>
            <a:pPr algn="just">
              <a:lnSpc>
                <a:spcPct val="150000"/>
              </a:lnSpc>
            </a:pPr>
            <a:endParaRPr lang="pl-PL" sz="1600" dirty="0"/>
          </a:p>
          <a:p>
            <a:pPr algn="just">
              <a:lnSpc>
                <a:spcPct val="150000"/>
              </a:lnSpc>
            </a:pPr>
            <a:r>
              <a:rPr lang="pl-PL" sz="1600" dirty="0"/>
              <a:t>Na tej lekcji zwróć uwagę na: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Ogólne zasady programowania strukturalnego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Podziału problemu na </a:t>
            </a:r>
            <a:r>
              <a:rPr lang="pl-PL" sz="1600" dirty="0" smtClean="0"/>
              <a:t>podproblemy</a:t>
            </a:r>
            <a:r>
              <a:rPr lang="pl-PL" sz="1600" dirty="0"/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Instrukcji warunkowych oraz pętli 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539" y="115246"/>
            <a:ext cx="3903633" cy="683907"/>
            <a:chOff x="-173565" y="97000"/>
            <a:chExt cx="4124004" cy="535499"/>
          </a:xfrm>
        </p:grpSpPr>
        <p:pic>
          <p:nvPicPr>
            <p:cNvPr id="1025" name="Obraz 2" descr="Macintosh HD:Users:kaziu:FUR:logotypy_k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65" y="97000"/>
              <a:ext cx="3479646" cy="323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-173565" y="439708"/>
              <a:ext cx="4124004" cy="192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1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MS Mincho"/>
                  <a:cs typeface="Calibri" panose="020F0502020204030204" pitchFamily="34" charset="0"/>
                </a:rPr>
                <a:t>„</a:t>
              </a:r>
              <a:r>
                <a:rPr kumimoji="0" lang="pl-PL" altLang="pl-PL" sz="1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MS Mincho"/>
                  <a:cs typeface="Calibri" panose="020F0502020204030204" pitchFamily="34" charset="0"/>
                </a:rPr>
                <a:t>ZPR PWr </a:t>
              </a:r>
              <a:r>
                <a:rPr kumimoji="0" lang="pl-PL" altLang="pl-PL" sz="1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MS Mincho"/>
                  <a:cs typeface="Calibri" panose="020F0502020204030204" pitchFamily="34" charset="0"/>
                </a:rPr>
                <a:t>–</a:t>
              </a:r>
              <a:r>
                <a:rPr kumimoji="0" lang="pl-PL" altLang="pl-PL" sz="1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MS Mincho"/>
                  <a:cs typeface="Calibri" panose="020F0502020204030204" pitchFamily="34" charset="0"/>
                </a:rPr>
                <a:t> Zintegrowany Program Rozwoj Politechniki Wrocławskiej</a:t>
              </a:r>
              <a:r>
                <a:rPr kumimoji="0" lang="pl-PL" altLang="pl-PL" sz="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MS Mincho"/>
                  <a:cs typeface="Calibri" panose="020F0502020204030204" pitchFamily="34" charset="0"/>
                </a:rPr>
                <a:t>”</a:t>
              </a:r>
              <a:endParaRPr kumimoji="0" lang="pl-PL" alt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991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54" y="1938628"/>
            <a:ext cx="5448300" cy="38671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0" y="1938628"/>
            <a:ext cx="4905375" cy="4381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Rectangular Callout 7"/>
          <p:cNvSpPr/>
          <p:nvPr/>
        </p:nvSpPr>
        <p:spPr>
          <a:xfrm>
            <a:off x="2307970" y="188073"/>
            <a:ext cx="2534617" cy="1650057"/>
          </a:xfrm>
          <a:prstGeom prst="wedgeRectCallout">
            <a:avLst>
              <a:gd name="adj1" fmla="val -44927"/>
              <a:gd name="adj2" fmla="val 746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Przynajmniej teraz widzisz gdzie są twoje zmienne, a gdzie działania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705461" y="167272"/>
            <a:ext cx="3231501" cy="1650057"/>
          </a:xfrm>
          <a:prstGeom prst="wedgeRectCallout">
            <a:avLst>
              <a:gd name="adj1" fmla="val -91536"/>
              <a:gd name="adj2" fmla="val 2165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Usunęliśmy zbędne zmienne i poprawnie inicjalizujemy wartość zmiennej silnia – wynik jest poprawny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4185" y="6069952"/>
            <a:ext cx="4447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Formuła</a:t>
            </a:r>
            <a:r>
              <a:rPr lang="pl-PL" dirty="0" smtClean="0"/>
              <a:t>1</a:t>
            </a:r>
            <a:r>
              <a:rPr lang="pt-BR" dirty="0" smtClean="0"/>
              <a:t>: </a:t>
            </a:r>
            <a:r>
              <a:rPr lang="pt-BR" dirty="0"/>
              <a:t>(a + b)*n! = 960</a:t>
            </a:r>
          </a:p>
          <a:p>
            <a:r>
              <a:rPr lang="pt-BR" dirty="0" smtClean="0"/>
              <a:t>Formuła</a:t>
            </a:r>
            <a:r>
              <a:rPr lang="pl-PL" dirty="0" smtClean="0"/>
              <a:t>2</a:t>
            </a:r>
            <a:r>
              <a:rPr lang="pt-BR" dirty="0" smtClean="0"/>
              <a:t>: </a:t>
            </a:r>
            <a:r>
              <a:rPr lang="pt-BR" dirty="0"/>
              <a:t>(a - b)*n! = 7257600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1662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4" y="345524"/>
            <a:ext cx="5857875" cy="63722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Rectangular Callout 4"/>
          <p:cNvSpPr/>
          <p:nvPr/>
        </p:nvSpPr>
        <p:spPr>
          <a:xfrm>
            <a:off x="6991937" y="486653"/>
            <a:ext cx="2534617" cy="1650057"/>
          </a:xfrm>
          <a:prstGeom prst="wedgeRectCallout">
            <a:avLst>
              <a:gd name="adj1" fmla="val -138799"/>
              <a:gd name="adj2" fmla="val 424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1600" dirty="0" smtClean="0">
                <a:latin typeface="Comic Sans MS" panose="030F0702030302020204" pitchFamily="66" charset="0"/>
              </a:rPr>
              <a:t>Podzieliliśmy działania na dwie osobne funkcje – </a:t>
            </a:r>
            <a:r>
              <a:rPr lang="pl-PL" sz="1600" i="1" dirty="0" smtClean="0">
                <a:latin typeface="Comic Sans MS" panose="030F0702030302020204" pitchFamily="66" charset="0"/>
              </a:rPr>
              <a:t>formuła1</a:t>
            </a:r>
            <a:r>
              <a:rPr lang="pl-PL" sz="1600" dirty="0" smtClean="0">
                <a:latin typeface="Comic Sans MS" panose="030F0702030302020204" pitchFamily="66" charset="0"/>
              </a:rPr>
              <a:t> i </a:t>
            </a:r>
            <a:r>
              <a:rPr lang="pl-PL" sz="1600" i="1" dirty="0" smtClean="0">
                <a:latin typeface="Comic Sans MS" panose="030F0702030302020204" pitchFamily="66" charset="0"/>
              </a:rPr>
              <a:t>formuła2</a:t>
            </a:r>
            <a:endParaRPr lang="pl-PL" sz="1600" i="1" dirty="0">
              <a:latin typeface="Comic Sans MS" panose="030F0702030302020204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5068" y="1353085"/>
            <a:ext cx="9013373" cy="3358874"/>
            <a:chOff x="905068" y="1353085"/>
            <a:chExt cx="9013373" cy="3358874"/>
          </a:xfrm>
        </p:grpSpPr>
        <p:sp>
          <p:nvSpPr>
            <p:cNvPr id="6" name="Rectangular Callout 5"/>
            <p:cNvSpPr/>
            <p:nvPr/>
          </p:nvSpPr>
          <p:spPr>
            <a:xfrm>
              <a:off x="6991937" y="2561159"/>
              <a:ext cx="2926504" cy="2150800"/>
            </a:xfrm>
            <a:prstGeom prst="wedgeRectCallout">
              <a:avLst>
                <a:gd name="adj1" fmla="val -184079"/>
                <a:gd name="adj2" fmla="val 2836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pl-PL" sz="1600" dirty="0" smtClean="0">
                  <a:latin typeface="Comic Sans MS" panose="030F0702030302020204" pitchFamily="66" charset="0"/>
                </a:rPr>
                <a:t>Można zauważyć dodatkowo, że nadal powielamy kod, ponieważ obliczamy silnie w taki sam sposób dla obu formuł</a:t>
              </a:r>
              <a:endParaRPr lang="pl-PL" sz="1600" i="1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05069" y="3051110"/>
              <a:ext cx="2276669" cy="69046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val 7"/>
            <p:cNvSpPr/>
            <p:nvPr/>
          </p:nvSpPr>
          <p:spPr>
            <a:xfrm>
              <a:off x="905068" y="1353085"/>
              <a:ext cx="2276669" cy="69046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13945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2" y="209648"/>
            <a:ext cx="7925092" cy="648906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Rectangular Callout 4"/>
          <p:cNvSpPr/>
          <p:nvPr/>
        </p:nvSpPr>
        <p:spPr>
          <a:xfrm>
            <a:off x="7669763" y="821094"/>
            <a:ext cx="3918858" cy="4357395"/>
          </a:xfrm>
          <a:prstGeom prst="wedgeRectCallout">
            <a:avLst>
              <a:gd name="adj1" fmla="val -110429"/>
              <a:gd name="adj2" fmla="val 804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Podział na funkcje realizujące osobne zadania;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Brak powielenia kodu;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'Wysunięcie’ ogólnej funkcjonalności (obliczanie silnii);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Zwiększona czytelność kodu;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Poprawne wyniki;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Komentarze.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Wcięcia, przejścia na kolejną linię.</a:t>
            </a:r>
          </a:p>
          <a:p>
            <a:pPr algn="ctr">
              <a:lnSpc>
                <a:spcPct val="150000"/>
              </a:lnSpc>
            </a:pPr>
            <a:r>
              <a:rPr lang="pl-PL" sz="1600" dirty="0">
                <a:latin typeface="Comic Sans MS" panose="030F0702030302020204" pitchFamily="66" charset="0"/>
              </a:rPr>
              <a:t>Funkcje odseparowane od siebie.</a:t>
            </a:r>
          </a:p>
        </p:txBody>
      </p:sp>
    </p:spTree>
    <p:extLst>
      <p:ext uri="{BB962C8B-B14F-4D97-AF65-F5344CB8AC3E}">
        <p14:creationId xmlns:p14="http://schemas.microsoft.com/office/powerpoint/2010/main" val="215106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8008" y="839755"/>
            <a:ext cx="766976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Problem główny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241540" y="2177144"/>
            <a:ext cx="1440611" cy="5401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1 (a)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3878424" y="218958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2</a:t>
            </a:r>
            <a:endParaRPr lang="pl-PL" dirty="0"/>
          </a:p>
        </p:txBody>
      </p:sp>
      <p:sp>
        <p:nvSpPr>
          <p:cNvPr id="8" name="Rectangle 7"/>
          <p:cNvSpPr/>
          <p:nvPr/>
        </p:nvSpPr>
        <p:spPr>
          <a:xfrm>
            <a:off x="698862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3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0226351" y="245162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225078" y="3164579"/>
            <a:ext cx="1457073" cy="4229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Działanie1()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219204" y="3733666"/>
            <a:ext cx="1462947" cy="42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Działanie2()</a:t>
            </a:r>
            <a:endParaRPr lang="pl-PL" dirty="0"/>
          </a:p>
        </p:txBody>
      </p:sp>
      <p:sp>
        <p:nvSpPr>
          <p:cNvPr id="12" name="Rectangle 11"/>
          <p:cNvSpPr/>
          <p:nvPr/>
        </p:nvSpPr>
        <p:spPr>
          <a:xfrm>
            <a:off x="8134473" y="4563454"/>
            <a:ext cx="1928329" cy="4229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Działanie3()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156925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3985180" y="3430556"/>
            <a:ext cx="1928329" cy="422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Działanie4()</a:t>
            </a:r>
            <a:endParaRPr lang="pl-PL" dirty="0"/>
          </a:p>
        </p:txBody>
      </p:sp>
      <p:sp>
        <p:nvSpPr>
          <p:cNvPr id="15" name="Rectangle 14"/>
          <p:cNvSpPr/>
          <p:nvPr/>
        </p:nvSpPr>
        <p:spPr>
          <a:xfrm>
            <a:off x="3985179" y="3956181"/>
            <a:ext cx="1928329" cy="4229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Działanie5()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5473963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2" name="TextBox 1"/>
          <p:cNvSpPr txBox="1"/>
          <p:nvPr/>
        </p:nvSpPr>
        <p:spPr>
          <a:xfrm>
            <a:off x="7751154" y="358684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Funkcje ogólnodostępne</a:t>
            </a:r>
            <a:endParaRPr lang="pl-PL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07298" y="4730620"/>
            <a:ext cx="5467739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50498" y="4563454"/>
            <a:ext cx="2715208" cy="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76240" y="2156608"/>
            <a:ext cx="1440611" cy="5401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1 (b)</a:t>
            </a:r>
            <a:endParaRPr lang="pl-PL" dirty="0"/>
          </a:p>
        </p:txBody>
      </p:sp>
      <p:sp>
        <p:nvSpPr>
          <p:cNvPr id="4" name="Lightning Bolt 3"/>
          <p:cNvSpPr/>
          <p:nvPr/>
        </p:nvSpPr>
        <p:spPr>
          <a:xfrm rot="1487570">
            <a:off x="1651946" y="2114564"/>
            <a:ext cx="315797" cy="62426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/>
          <p:cNvSpPr txBox="1"/>
          <p:nvPr/>
        </p:nvSpPr>
        <p:spPr>
          <a:xfrm>
            <a:off x="744973" y="1705174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Instrukcje warunkowe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1968008" y="3169298"/>
            <a:ext cx="1457073" cy="4229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 …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2258008" y="3733666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9" name="Curved Up Arrow 18"/>
          <p:cNvSpPr/>
          <p:nvPr/>
        </p:nvSpPr>
        <p:spPr>
          <a:xfrm rot="15815809">
            <a:off x="6186965" y="3315986"/>
            <a:ext cx="456775" cy="597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2889" y="3041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Pętle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037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8008" y="839755"/>
            <a:ext cx="766976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Problem główny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76821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1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3878424" y="218958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2</a:t>
            </a:r>
            <a:endParaRPr lang="pl-PL" dirty="0"/>
          </a:p>
        </p:txBody>
      </p:sp>
      <p:sp>
        <p:nvSpPr>
          <p:cNvPr id="8" name="Rectangle 7"/>
          <p:cNvSpPr/>
          <p:nvPr/>
        </p:nvSpPr>
        <p:spPr>
          <a:xfrm>
            <a:off x="698862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3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0226351" y="245162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768218" y="3430556"/>
            <a:ext cx="1928329" cy="4229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Działanie1()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768217" y="3956181"/>
            <a:ext cx="1928329" cy="42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Działanie2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2" name="Rectangle 11"/>
          <p:cNvSpPr/>
          <p:nvPr/>
        </p:nvSpPr>
        <p:spPr>
          <a:xfrm>
            <a:off x="768216" y="4444484"/>
            <a:ext cx="1928329" cy="4229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Działanie3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156925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3985180" y="3430556"/>
            <a:ext cx="1928329" cy="87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Działanie4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5" name="Rectangle 14"/>
          <p:cNvSpPr/>
          <p:nvPr/>
        </p:nvSpPr>
        <p:spPr>
          <a:xfrm>
            <a:off x="3980653" y="4543797"/>
            <a:ext cx="1928329" cy="4229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Działanie5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5473963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2" name="Curved Down Arrow 1"/>
          <p:cNvSpPr/>
          <p:nvPr/>
        </p:nvSpPr>
        <p:spPr>
          <a:xfrm rot="5400000">
            <a:off x="2535898" y="3845765"/>
            <a:ext cx="1208142" cy="451365"/>
          </a:xfrm>
          <a:prstGeom prst="curvedDownArrow">
            <a:avLst>
              <a:gd name="adj1" fmla="val 25000"/>
              <a:gd name="adj2" fmla="val 50000"/>
              <a:gd name="adj3" fmla="val 37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" name="Curved Down Arrow 3"/>
          <p:cNvSpPr/>
          <p:nvPr/>
        </p:nvSpPr>
        <p:spPr>
          <a:xfrm rot="15995425">
            <a:off x="230234" y="4253585"/>
            <a:ext cx="530830" cy="2963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84727" y="2576945"/>
            <a:ext cx="3897746" cy="359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4665" y="2595418"/>
            <a:ext cx="2716462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0653" y="5479336"/>
            <a:ext cx="726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Brak odpowiedniej sekwencji działań wynikającej z logiki problemu</a:t>
            </a:r>
            <a:endParaRPr lang="pl-PL" dirty="0"/>
          </a:p>
        </p:txBody>
      </p:sp>
      <p:sp>
        <p:nvSpPr>
          <p:cNvPr id="19" name="Curved Down Arrow 18"/>
          <p:cNvSpPr/>
          <p:nvPr/>
        </p:nvSpPr>
        <p:spPr>
          <a:xfrm rot="5400000">
            <a:off x="5742427" y="3709597"/>
            <a:ext cx="838986" cy="350982"/>
          </a:xfrm>
          <a:prstGeom prst="curvedDownArrow">
            <a:avLst>
              <a:gd name="adj1" fmla="val 25000"/>
              <a:gd name="adj2" fmla="val 50000"/>
              <a:gd name="adj3" fmla="val 37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5995425">
            <a:off x="3540546" y="3939291"/>
            <a:ext cx="459568" cy="3054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88629" y="3462101"/>
            <a:ext cx="1928329" cy="422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Działanie6()</a:t>
            </a:r>
            <a:endParaRPr lang="pl-PL" dirty="0"/>
          </a:p>
        </p:txBody>
      </p:sp>
      <p:sp>
        <p:nvSpPr>
          <p:cNvPr id="25" name="Rectangle 24"/>
          <p:cNvSpPr/>
          <p:nvPr/>
        </p:nvSpPr>
        <p:spPr>
          <a:xfrm>
            <a:off x="6988629" y="4071447"/>
            <a:ext cx="1928329" cy="4229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Działanie5</a:t>
            </a:r>
            <a:r>
              <a:rPr lang="pl-PL" dirty="0" smtClean="0"/>
              <a:t>()</a:t>
            </a:r>
            <a:endParaRPr lang="pl-PL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65188" y="3252158"/>
            <a:ext cx="1308775" cy="11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36805" y="3319987"/>
            <a:ext cx="1006002" cy="109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93735" y="4304581"/>
            <a:ext cx="1535201" cy="45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19275" y="4333347"/>
            <a:ext cx="395927" cy="40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59911" y="4196970"/>
            <a:ext cx="322183" cy="6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17238" y="4936781"/>
            <a:ext cx="46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Brak </a:t>
            </a:r>
            <a:r>
              <a:rPr lang="pl-PL" dirty="0" smtClean="0"/>
              <a:t>oddelegowania wspólnych działań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61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355036" y="151699"/>
            <a:ext cx="4748809" cy="566514"/>
          </a:xfrm>
        </p:spPr>
        <p:txBody>
          <a:bodyPr/>
          <a:lstStyle/>
          <a:p>
            <a:r>
              <a:rPr lang="pl-PL" sz="1800" dirty="0">
                <a:solidFill>
                  <a:schemeClr val="tx1"/>
                </a:solidFill>
              </a:rPr>
              <a:t>Zasady programowania strukturalnego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2" name="TextBox 1"/>
          <p:cNvSpPr txBox="1"/>
          <p:nvPr/>
        </p:nvSpPr>
        <p:spPr>
          <a:xfrm>
            <a:off x="1869740" y="661821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Programowanie strukturalne – założenie: podział funkcjonalności programu na moduły, które komunikują się ze sobą.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4658" y="1450223"/>
            <a:ext cx="95096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Główne zasady: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</a:rPr>
              <a:t>Podziel program na </a:t>
            </a:r>
            <a:r>
              <a:rPr lang="pl-PL" b="1" dirty="0" smtClean="0">
                <a:solidFill>
                  <a:srgbClr val="FF0000"/>
                </a:solidFill>
              </a:rPr>
              <a:t>funkcje.</a:t>
            </a:r>
            <a:endParaRPr lang="pl-PL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</a:rPr>
              <a:t>Każda funkcja powinna wykonać jedno zadanie / </a:t>
            </a:r>
            <a:r>
              <a:rPr lang="pl-PL" b="1" u="sng" dirty="0">
                <a:solidFill>
                  <a:srgbClr val="FF0000"/>
                </a:solidFill>
              </a:rPr>
              <a:t>nie powielaj kodu</a:t>
            </a:r>
            <a:r>
              <a:rPr lang="pl-PL" b="1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Poprawna struktura kodu nie zakłada użycia instrukcji skoku: </a:t>
            </a:r>
            <a:r>
              <a:rPr lang="pl-PL" i="1" dirty="0"/>
              <a:t>goto </a:t>
            </a:r>
            <a:r>
              <a:rPr lang="pl-PL" dirty="0"/>
              <a:t>oraz </a:t>
            </a:r>
            <a:endParaRPr lang="pl-PL" dirty="0" smtClean="0"/>
          </a:p>
          <a:p>
            <a:pPr lvl="1">
              <a:lnSpc>
                <a:spcPct val="150000"/>
              </a:lnSpc>
            </a:pPr>
            <a:r>
              <a:rPr lang="pl-PL" dirty="0" smtClean="0"/>
              <a:t>     unika </a:t>
            </a:r>
            <a:r>
              <a:rPr lang="pl-PL" dirty="0"/>
              <a:t>instrukcji typu </a:t>
            </a:r>
            <a:r>
              <a:rPr lang="en-US" i="1" dirty="0"/>
              <a:t>break, continue</a:t>
            </a:r>
            <a:r>
              <a:rPr lang="pl-PL" dirty="0"/>
              <a:t>.</a:t>
            </a:r>
          </a:p>
          <a:p>
            <a:pPr lvl="1">
              <a:lnSpc>
                <a:spcPct val="150000"/>
              </a:lnSpc>
            </a:pPr>
            <a:endParaRPr lang="pl-PL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l-PL" dirty="0"/>
              <a:t>Minimalizuj użycie zmiennych.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4"/>
            </a:pPr>
            <a:endParaRPr lang="pl-PL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l-PL" dirty="0"/>
              <a:t>Zadbaj o czytelność kodu (wcięcia, komentarze, przejście na następną </a:t>
            </a:r>
            <a:r>
              <a:rPr lang="pl-PL" dirty="0" smtClean="0"/>
              <a:t>linię </a:t>
            </a:r>
            <a:r>
              <a:rPr lang="pl-PL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25111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332657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Podział programu na funkcje względem poszczególnych zadań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Projektowanie systemów informatycznych – rozpoznanie wymagań użytkownika (historie użytkownika – diagram przypadków użycia) </a:t>
            </a:r>
          </a:p>
          <a:p>
            <a:pPr algn="just"/>
            <a:endParaRPr lang="pl-PL" dirty="0"/>
          </a:p>
          <a:p>
            <a:pPr algn="ctr"/>
            <a:r>
              <a:rPr lang="pl-PL" i="1" dirty="0">
                <a:solidFill>
                  <a:srgbClr val="FF0000"/>
                </a:solidFill>
              </a:rPr>
              <a:t>związek ?</a:t>
            </a:r>
            <a:endParaRPr lang="pl-PL" dirty="0"/>
          </a:p>
          <a:p>
            <a:pPr algn="just"/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06" y="2132856"/>
            <a:ext cx="9032438" cy="4725144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6559576" y="1227020"/>
            <a:ext cx="5532898" cy="4231387"/>
          </a:xfrm>
          <a:prstGeom prst="wedgeRectCallout">
            <a:avLst>
              <a:gd name="adj1" fmla="val -75472"/>
              <a:gd name="adj2" fmla="val 223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dirty="0">
                <a:latin typeface="Comic Sans MS" panose="030F0702030302020204" pitchFamily="66" charset="0"/>
              </a:rPr>
              <a:t>Podstawową czynnością w projektowaniu systemów informatycznych jest podział całego projektu na podstawową funkcjonalność według tzw. historii użytkownika.</a:t>
            </a:r>
          </a:p>
          <a:p>
            <a:pPr algn="ctr">
              <a:lnSpc>
                <a:spcPct val="150000"/>
              </a:lnSpc>
            </a:pPr>
            <a:endParaRPr lang="pl-PL" dirty="0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l-PL" dirty="0">
                <a:latin typeface="Comic Sans MS" panose="030F0702030302020204" pitchFamily="66" charset="0"/>
              </a:rPr>
              <a:t>Dzielimy ogólny problem na </a:t>
            </a:r>
            <a:r>
              <a:rPr lang="pl-PL" dirty="0" smtClean="0">
                <a:latin typeface="Comic Sans MS" panose="030F0702030302020204" pitchFamily="66" charset="0"/>
              </a:rPr>
              <a:t>podproblemy</a:t>
            </a:r>
            <a:r>
              <a:rPr lang="pl-PL" dirty="0">
                <a:latin typeface="Comic Sans MS" panose="030F0702030302020204" pitchFamily="66" charset="0"/>
              </a:rPr>
              <a:t>, aż nasz podział będzie wystarczająco </a:t>
            </a:r>
            <a:r>
              <a:rPr lang="pl-PL" dirty="0" smtClean="0">
                <a:latin typeface="Comic Sans MS" panose="030F0702030302020204" pitchFamily="66" charset="0"/>
              </a:rPr>
              <a:t>skonkretyzowany – do poziomu procedur i funkcji, które realizują nasz problem.</a:t>
            </a:r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68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1918748" y="620689"/>
            <a:ext cx="8497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Ogólne podejście: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/>
              <a:t>Rozbij problem główny na </a:t>
            </a:r>
            <a:r>
              <a:rPr lang="pl-PL" i="1" dirty="0" smtClean="0"/>
              <a:t>podproblemy </a:t>
            </a:r>
            <a:r>
              <a:rPr lang="pl-PL" i="1" dirty="0"/>
              <a:t>realizujące poszczególne zadania,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/>
              <a:t>Rozwiąż problem główny poprzez wykonanie </a:t>
            </a:r>
            <a:r>
              <a:rPr lang="pl-PL" i="1" dirty="0" smtClean="0"/>
              <a:t>wszystkich podproblemów </a:t>
            </a:r>
            <a:r>
              <a:rPr lang="pl-PL" i="1" dirty="0"/>
              <a:t>w odpowiedniej kolejności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88" y="3954345"/>
            <a:ext cx="2678498" cy="1509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0551" y="3190376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Wykonaj czynność: </a:t>
            </a:r>
          </a:p>
          <a:p>
            <a:r>
              <a:rPr lang="pl-PL" i="1" dirty="0"/>
              <a:t>	 wsiąść </a:t>
            </a:r>
            <a:r>
              <a:rPr lang="pl-PL" i="1" dirty="0" smtClean="0"/>
              <a:t>do samochodu </a:t>
            </a:r>
            <a:endParaRPr lang="pl-PL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672064" y="2780929"/>
            <a:ext cx="11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(Robot) </a:t>
            </a:r>
            <a:r>
              <a:rPr lang="pl-PL" dirty="0" smtClean="0"/>
              <a:t>: 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3156840"/>
            <a:ext cx="1241301" cy="1821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6835" y="3433858"/>
            <a:ext cx="4087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Zbiór akcji + powiązane algorytmy realizacji tych akcji: </a:t>
            </a:r>
          </a:p>
          <a:p>
            <a:endParaRPr lang="pl-PL" sz="1400" dirty="0"/>
          </a:p>
          <a:p>
            <a:r>
              <a:rPr lang="pl-PL" sz="1400" i="1" dirty="0"/>
              <a:t>Akcja1</a:t>
            </a:r>
            <a:r>
              <a:rPr lang="pl-PL" sz="1400" dirty="0"/>
              <a:t> : </a:t>
            </a:r>
            <a:r>
              <a:rPr lang="pl-PL" sz="1400" b="1" dirty="0"/>
              <a:t>Rozpoznaj obiekt samochód</a:t>
            </a:r>
          </a:p>
          <a:p>
            <a:r>
              <a:rPr lang="pl-PL" sz="1400" dirty="0"/>
              <a:t>(uruchom algorytmy przetwarzania/ analizy i rozpoznawania obrazów)</a:t>
            </a:r>
          </a:p>
          <a:p>
            <a:endParaRPr lang="pl-PL" sz="1400" dirty="0"/>
          </a:p>
          <a:p>
            <a:r>
              <a:rPr lang="pl-PL" sz="1400" i="1" dirty="0"/>
              <a:t>Akcja2 </a:t>
            </a:r>
            <a:r>
              <a:rPr lang="pl-PL" sz="1400" dirty="0"/>
              <a:t>: </a:t>
            </a:r>
            <a:r>
              <a:rPr lang="pl-PL" sz="1400" b="1" dirty="0"/>
              <a:t>Podejść do samochodu</a:t>
            </a:r>
          </a:p>
          <a:p>
            <a:r>
              <a:rPr lang="pl-PL" sz="1400" dirty="0"/>
              <a:t>(uruchom algorytmy rozpoznania kierunku i kinematyki ruchu)</a:t>
            </a:r>
          </a:p>
          <a:p>
            <a:endParaRPr lang="pl-PL" sz="1400" dirty="0"/>
          </a:p>
          <a:p>
            <a:r>
              <a:rPr lang="pl-PL" sz="1400" i="1" dirty="0"/>
              <a:t>Akcja3</a:t>
            </a:r>
            <a:r>
              <a:rPr lang="pl-PL" sz="1400" dirty="0"/>
              <a:t> : </a:t>
            </a:r>
            <a:r>
              <a:rPr lang="pl-PL" sz="1400" b="1" dirty="0"/>
              <a:t>Otwórz drzwi</a:t>
            </a:r>
          </a:p>
          <a:p>
            <a:r>
              <a:rPr lang="pl-PL" sz="1400" dirty="0"/>
              <a:t>(uruchom algorytmy przetwarzania/ analizy i rozpoznawania obrazów – cel: obiekt ‚klamka samochodu’) … </a:t>
            </a:r>
            <a:r>
              <a:rPr lang="pl-PL" sz="1400" b="1" dirty="0"/>
              <a:t>itd.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564351" y="1484784"/>
            <a:ext cx="720080" cy="1705592"/>
            <a:chOff x="9480376" y="1484784"/>
            <a:chExt cx="720080" cy="170559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0200456" y="148478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0376" y="1484784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480376" y="234888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0056440" y="2492897"/>
              <a:ext cx="0" cy="697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15888" y="6542401"/>
            <a:ext cx="23387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i="1" dirty="0">
                <a:solidFill>
                  <a:srgbClr val="AAAAAA"/>
                </a:solidFill>
                <a:latin typeface="arial" panose="020B0604020202020204" pitchFamily="34" charset="0"/>
              </a:rPr>
              <a:t>Obrazy mogą być objęte prawami autorskimi</a:t>
            </a:r>
            <a:endParaRPr lang="pl-PL" sz="800" i="1" dirty="0"/>
          </a:p>
        </p:txBody>
      </p:sp>
      <p:sp>
        <p:nvSpPr>
          <p:cNvPr id="17" name="Rectangular Callout 16"/>
          <p:cNvSpPr/>
          <p:nvPr/>
        </p:nvSpPr>
        <p:spPr>
          <a:xfrm>
            <a:off x="1294305" y="655310"/>
            <a:ext cx="4308048" cy="3038832"/>
          </a:xfrm>
          <a:prstGeom prst="wedgeRectCallout">
            <a:avLst>
              <a:gd name="adj1" fmla="val 41738"/>
              <a:gd name="adj2" fmla="val 56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dirty="0">
                <a:latin typeface="Comic Sans MS" panose="030F0702030302020204" pitchFamily="66" charset="0"/>
              </a:rPr>
              <a:t>Zastanów się, jak określoną czynność wykona człowiek, a jak robot ?</a:t>
            </a:r>
          </a:p>
          <a:p>
            <a:pPr algn="ctr">
              <a:lnSpc>
                <a:spcPct val="150000"/>
              </a:lnSpc>
            </a:pPr>
            <a:r>
              <a:rPr lang="pl-PL" dirty="0">
                <a:latin typeface="Comic Sans MS" panose="030F0702030302020204" pitchFamily="66" charset="0"/>
              </a:rPr>
              <a:t>Tzn. Jak powinien zostać zaprogramowany robot, aby wykonywać czynności takie jak człowiek ...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154123" y="792929"/>
            <a:ext cx="4308048" cy="3038832"/>
          </a:xfrm>
          <a:prstGeom prst="wedgeRectCallout">
            <a:avLst>
              <a:gd name="adj1" fmla="val 6868"/>
              <a:gd name="adj2" fmla="val 56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dirty="0">
                <a:latin typeface="Comic Sans MS" panose="030F0702030302020204" pitchFamily="66" charset="0"/>
              </a:rPr>
              <a:t>Przygotowanie odpowiedniej struktury kodu, skorelowana jest z rozpoznaniem problemu wejściowego i podzieleniu go na podstawowe elementy (procedury), ułożone w odpowiedniej hierarchii.</a:t>
            </a:r>
          </a:p>
        </p:txBody>
      </p:sp>
    </p:spTree>
    <p:extLst>
      <p:ext uri="{BB962C8B-B14F-4D97-AF65-F5344CB8AC3E}">
        <p14:creationId xmlns:p14="http://schemas.microsoft.com/office/powerpoint/2010/main" val="3021443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336375" y="459609"/>
            <a:ext cx="2920009" cy="566514"/>
          </a:xfrm>
        </p:spPr>
        <p:txBody>
          <a:bodyPr/>
          <a:lstStyle/>
          <a:p>
            <a:r>
              <a:rPr lang="pl-PL" sz="1800" dirty="0" smtClean="0">
                <a:solidFill>
                  <a:schemeClr val="tx1"/>
                </a:solidFill>
              </a:rPr>
              <a:t>Nie </a:t>
            </a:r>
            <a:r>
              <a:rPr lang="pl-PL" sz="1800" dirty="0">
                <a:solidFill>
                  <a:schemeClr val="tx1"/>
                </a:solidFill>
              </a:rPr>
              <a:t>powielaj kodu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751" y="1352938"/>
            <a:ext cx="111714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Każda funkcja, która implementuje określony </a:t>
            </a:r>
            <a:r>
              <a:rPr lang="pl-PL" dirty="0" err="1"/>
              <a:t>podproblem</a:t>
            </a:r>
            <a:r>
              <a:rPr lang="pl-PL" dirty="0"/>
              <a:t>, wynikający z podziału twojego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problemu głównego musi być autonomiczna –tzn. jeśli w dwóch różnych problemach wykorzystujesz takie samo działanie, to działanie to powinno być wysunięte jako osobna funkcja, z której pozostałe korzystają</a:t>
            </a:r>
            <a:r>
              <a:rPr lang="pl-PL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l-PL" dirty="0"/>
          </a:p>
          <a:p>
            <a:pPr algn="just">
              <a:lnSpc>
                <a:spcPct val="150000"/>
              </a:lnSpc>
            </a:pPr>
            <a:endParaRPr lang="pl-PL" dirty="0" smtClean="0"/>
          </a:p>
          <a:p>
            <a:pPr algn="just">
              <a:lnSpc>
                <a:spcPct val="150000"/>
              </a:lnSpc>
            </a:pPr>
            <a:r>
              <a:rPr lang="pl-PL" dirty="0"/>
              <a:t>Np. jeśli w dwóch różnych problemach matematycznych korzystasz z algorytmu obliczenia funkcji </a:t>
            </a:r>
            <a:r>
              <a:rPr lang="pl-PL" i="1" dirty="0"/>
              <a:t>sin(x)</a:t>
            </a:r>
            <a:r>
              <a:rPr lang="pl-PL" dirty="0"/>
              <a:t>, to obliczenie to powinno być realizowane jako osobna funkcja, do której ma się dostęp.</a:t>
            </a:r>
          </a:p>
        </p:txBody>
      </p:sp>
    </p:spTree>
    <p:extLst>
      <p:ext uri="{BB962C8B-B14F-4D97-AF65-F5344CB8AC3E}">
        <p14:creationId xmlns:p14="http://schemas.microsoft.com/office/powerpoint/2010/main" val="151595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8008" y="839755"/>
            <a:ext cx="766976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Problem główny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76821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1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3878424" y="218958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2</a:t>
            </a:r>
            <a:endParaRPr lang="pl-PL" dirty="0"/>
          </a:p>
        </p:txBody>
      </p:sp>
      <p:sp>
        <p:nvSpPr>
          <p:cNvPr id="8" name="Rectangle 7"/>
          <p:cNvSpPr/>
          <p:nvPr/>
        </p:nvSpPr>
        <p:spPr>
          <a:xfrm>
            <a:off x="698862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3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0226351" y="245162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768218" y="3430556"/>
            <a:ext cx="1928329" cy="4229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Działanie1()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768217" y="3956181"/>
            <a:ext cx="1928329" cy="42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Działanie2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2" name="Rectangle 11"/>
          <p:cNvSpPr/>
          <p:nvPr/>
        </p:nvSpPr>
        <p:spPr>
          <a:xfrm>
            <a:off x="768216" y="4444484"/>
            <a:ext cx="1928329" cy="4229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Działanie3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156925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3985180" y="3430556"/>
            <a:ext cx="1928329" cy="422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Działanie4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5" name="Rectangle 14"/>
          <p:cNvSpPr/>
          <p:nvPr/>
        </p:nvSpPr>
        <p:spPr>
          <a:xfrm>
            <a:off x="3985179" y="3956181"/>
            <a:ext cx="1928329" cy="4229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Działanie5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3985178" y="4444484"/>
            <a:ext cx="1928329" cy="4229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Działanie3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5473963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086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8008" y="839755"/>
            <a:ext cx="766976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Problem główny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76821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1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3878424" y="218958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2</a:t>
            </a:r>
            <a:endParaRPr lang="pl-PL" dirty="0"/>
          </a:p>
        </p:txBody>
      </p:sp>
      <p:sp>
        <p:nvSpPr>
          <p:cNvPr id="8" name="Rectangle 7"/>
          <p:cNvSpPr/>
          <p:nvPr/>
        </p:nvSpPr>
        <p:spPr>
          <a:xfrm>
            <a:off x="6988629" y="2177143"/>
            <a:ext cx="2777413" cy="643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Podproblem 3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0226351" y="245162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>
            <a:off x="768218" y="3430556"/>
            <a:ext cx="1928329" cy="4229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Działanie1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768217" y="3956181"/>
            <a:ext cx="1928329" cy="42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Działanie2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2" name="Rectangle 11"/>
          <p:cNvSpPr/>
          <p:nvPr/>
        </p:nvSpPr>
        <p:spPr>
          <a:xfrm>
            <a:off x="8134473" y="4563454"/>
            <a:ext cx="1928329" cy="4229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Działanie3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156925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3985180" y="3430556"/>
            <a:ext cx="1928329" cy="422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Działanie4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5" name="Rectangle 14"/>
          <p:cNvSpPr/>
          <p:nvPr/>
        </p:nvSpPr>
        <p:spPr>
          <a:xfrm>
            <a:off x="3985179" y="3956181"/>
            <a:ext cx="1928329" cy="4229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Działanie5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5473963" y="4867471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sp>
        <p:nvSpPr>
          <p:cNvPr id="2" name="TextBox 1"/>
          <p:cNvSpPr txBox="1"/>
          <p:nvPr/>
        </p:nvSpPr>
        <p:spPr>
          <a:xfrm>
            <a:off x="7751154" y="358684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Funkcje ogólnodostępne</a:t>
            </a:r>
            <a:endParaRPr lang="pl-PL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07298" y="4730620"/>
            <a:ext cx="5467739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50498" y="4563454"/>
            <a:ext cx="2715208" cy="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69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336375" y="459609"/>
            <a:ext cx="3927715" cy="566514"/>
          </a:xfrm>
        </p:spPr>
        <p:txBody>
          <a:bodyPr/>
          <a:lstStyle/>
          <a:p>
            <a:r>
              <a:rPr lang="pl-PL" sz="1800" dirty="0" smtClean="0">
                <a:solidFill>
                  <a:schemeClr val="tx1"/>
                </a:solidFill>
              </a:rPr>
              <a:t>Dbaj o czystość i czytelność  kodu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167" y="1380930"/>
            <a:ext cx="9986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Nie pisz w 'jednej linii’ – używaj przejść na następną linię.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Separuj powiązane strukturalnie kawałki kodu – tzn. np. oddziel deklarację zmiennych pustą linią od reszty kodu funkcji. Oddzielaj funkcje pomiędzy sobą, zmienne globalne.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Rób wcięcia w przypadku zagnieżdżonych instrukcji (pętli, instrukcji warunkowych).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Dodawaj komentarze do kodu.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algn="just">
              <a:lnSpc>
                <a:spcPct val="150000"/>
              </a:lnSpc>
            </a:pPr>
            <a:r>
              <a:rPr lang="pl-PL" dirty="0"/>
              <a:t>W przypadku struktury programu obiektowego: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Odseparuj składowe klasy, konstruktory, metody przesłonięte, metody typy Set-er i Get-er, metody abstrakcyjne</a:t>
            </a:r>
            <a:r>
              <a:rPr lang="pl-PL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Dbaj zawsze o poprawny stan obiektów (poprawną inicjalizację i zmiany stanu).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05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EN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469C4324A3A4A81DB267213F71D4B" ma:contentTypeVersion="0" ma:contentTypeDescription="Create a new document." ma:contentTypeScope="" ma:versionID="ca668943d5a441810bfc52abcf2832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5EE557-5591-41E4-B4D7-91DCD0712C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F3FF65-E1FD-466B-8141-41B59B655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3B969D-3E37-4281-AE8A-A7E1454AAE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1270</Words>
  <Application>Microsoft Office PowerPoint</Application>
  <PresentationFormat>Widescreen</PresentationFormat>
  <Paragraphs>237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</vt:lpstr>
      <vt:lpstr>Calibri</vt:lpstr>
      <vt:lpstr>Cambria</vt:lpstr>
      <vt:lpstr>Comic Sans MS</vt:lpstr>
      <vt:lpstr>Consolas</vt:lpstr>
      <vt:lpstr>MS Mincho</vt:lpstr>
      <vt:lpstr>Trebuchet MS</vt:lpstr>
      <vt:lpstr>szablon1-EN</vt:lpstr>
      <vt:lpstr>Programowanie Strukturalne  i Obiektowe  Zasady Programowania Strukturalnego </vt:lpstr>
      <vt:lpstr>PowerPoint Presentation</vt:lpstr>
      <vt:lpstr>Zasady programowania strukturalnego</vt:lpstr>
      <vt:lpstr>PowerPoint Presentation</vt:lpstr>
      <vt:lpstr>PowerPoint Presentation</vt:lpstr>
      <vt:lpstr>Nie powielaj kodu</vt:lpstr>
      <vt:lpstr>PowerPoint Presentation</vt:lpstr>
      <vt:lpstr>PowerPoint Presentation</vt:lpstr>
      <vt:lpstr>Dbaj o czystość i czytelność  kodu</vt:lpstr>
      <vt:lpstr>Java: pętle , rozgałęzienia warunkowe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MT</dc:creator>
  <cp:lastModifiedBy>admin</cp:lastModifiedBy>
  <cp:revision>229</cp:revision>
  <dcterms:created xsi:type="dcterms:W3CDTF">2017-11-13T19:36:46Z</dcterms:created>
  <dcterms:modified xsi:type="dcterms:W3CDTF">2020-10-19T15:22:53Z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0x01010087C469C4324A3A4A81DB267213F71D4B</vt:lpwstr>
  </property>
</Properties>
</file>