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ED4FDF-6A8E-4472-B4D5-05EC3EF992CF}">
  <a:tblStyle styleId="{18ED4FDF-6A8E-4472-B4D5-05EC3EF992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0f9174f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0f9174f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fd618435a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fd618435a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0f9174f0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0f9174f0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feeeddb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feeeddb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fd618435a_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0fd618435a_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0f9174f0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0f9174f0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maybe it’s Batch Normalization that makes Adam unnecessary?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0fd618435a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0fd618435a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1261392f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1261392f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fd618435a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fd618435a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1261392f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11261392f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fd618435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fd618435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fd61843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0fd61843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fd618435a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fd618435a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f9174f0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f9174f0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fd618435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fd618435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fd618435a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fd618435a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fd618435a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fd618435a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fd618435a_2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fd618435a_2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fd618435a_2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fd618435a_2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0f9174f0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0f9174f0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hyperlink" Target="https://upload.wikimedia.org/wikipedia/commons/4/40/Saddle_point.p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esearchgate.net/figure/The-difference-of-max-pooling-and-global-max-pooling_fig4_338079465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hyperlink" Target="https://wandb.ai/podcast-o-rybach-warsaw-university-of-technology/iml_lab2/reports/IML-Lab-2--Vmlldzo5OTk2OTA0?accessToken=podfkih4w73w3doiz9hjnd8ayb9fg0kw9jz8pfmut6y8h9wh39o1y6brzplvqoxh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Badly conditioned regions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4695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regiony funkcji straty, w których metody pierwszego stopnia kiepsko sobie radzą, np. punkty siodłowe, wąwozy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sposoby na poprawę zbieżności: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użycie metod drugiego rzędu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zmiana danych i architektury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pl"/>
              <a:t>modyfikacje metod pierwszego rzędu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ponieważ największą część błędu aproksymacji zależy od Hesjanu, </a:t>
            </a:r>
            <a:r>
              <a:rPr i="1" lang="pl"/>
              <a:t>conditioning </a:t>
            </a:r>
            <a:r>
              <a:rPr lang="pl"/>
              <a:t>regionu można estymować za pomocą wartości własnych Hesjanu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8130" l="0" r="0" t="0"/>
          <a:stretch/>
        </p:blipFill>
        <p:spPr>
          <a:xfrm>
            <a:off x="5168525" y="2099100"/>
            <a:ext cx="3445276" cy="242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3925" y="120250"/>
            <a:ext cx="2690219" cy="223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87700" y="4342975"/>
            <a:ext cx="8256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 u="sng">
                <a:solidFill>
                  <a:schemeClr val="hlink"/>
                </a:solidFill>
                <a:hlinkClick r:id="rId5"/>
              </a:rPr>
              <a:t>https://upload.wikimedia.org/wikipedia/commons/4/40/Saddle_point.png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https://towardsdatascience.com/neural-network-optimizers-made-simple-core-algorithms-and-why-they-are-needed-7fd072cd2788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Moduł Inception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4391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warstwa, która </a:t>
            </a:r>
            <a:r>
              <a:rPr lang="pl"/>
              <a:t>jednocześnie </a:t>
            </a:r>
            <a:r>
              <a:rPr lang="pl"/>
              <a:t>analizuje różne skale na obrazie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zawiera filtry różnych rozmiarów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wyniki działania filtrów są sklejane w jedno wyjście, w którym kanały pochodzą z poszczególnych filtrów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filtry 1x1 z liczbą kanałów na wyjściu mniejszą niż na wejściu zmniejszają liczbę parametrów uczących się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5212900" y="4804800"/>
            <a:ext cx="393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Going Deeper with Convolutions, Szegedy et al. (2014)</a:t>
            </a:r>
            <a:endParaRPr sz="1000"/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10370" l="0" r="0" t="0"/>
          <a:stretch/>
        </p:blipFill>
        <p:spPr>
          <a:xfrm>
            <a:off x="4702800" y="1497586"/>
            <a:ext cx="4267201" cy="21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311700" y="3994500"/>
            <a:ext cx="88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l" sz="1800">
                <a:solidFill>
                  <a:schemeClr val="dk2"/>
                </a:solidFill>
              </a:rPr>
              <a:t>po publikacji </a:t>
            </a:r>
            <a:r>
              <a:rPr lang="pl" sz="1800">
                <a:solidFill>
                  <a:schemeClr val="dk2"/>
                </a:solidFill>
              </a:rPr>
              <a:t>VGG filtr 5x5 został zamieniony na dwa filtry 3x3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1350" y="512850"/>
            <a:ext cx="1248900" cy="19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7673450" y="445025"/>
            <a:ext cx="1064400" cy="19785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GoogleNet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09875"/>
            <a:ext cx="8839199" cy="202616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5212900" y="4804800"/>
            <a:ext cx="3931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Going Deeper with Convolutions, Szegedy et al. (2014)</a:t>
            </a:r>
            <a:endParaRPr sz="1000"/>
          </a:p>
        </p:txBody>
      </p:sp>
      <p:sp>
        <p:nvSpPr>
          <p:cNvPr id="162" name="Google Shape;162;p23"/>
          <p:cNvSpPr/>
          <p:nvPr/>
        </p:nvSpPr>
        <p:spPr>
          <a:xfrm>
            <a:off x="1886450" y="3310375"/>
            <a:ext cx="637800" cy="1204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2524100" y="3310375"/>
            <a:ext cx="651000" cy="1204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3401225" y="3310375"/>
            <a:ext cx="651000" cy="1204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3"/>
          <p:cNvSpPr/>
          <p:nvPr/>
        </p:nvSpPr>
        <p:spPr>
          <a:xfrm>
            <a:off x="4052225" y="3120863"/>
            <a:ext cx="651000" cy="1204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4703225" y="2985900"/>
            <a:ext cx="651000" cy="1204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5354225" y="2985900"/>
            <a:ext cx="651000" cy="1204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6005225" y="2830000"/>
            <a:ext cx="651000" cy="1204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6853000" y="2709875"/>
            <a:ext cx="651000" cy="1204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7504000" y="2709875"/>
            <a:ext cx="651000" cy="12042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8190850" y="2712600"/>
            <a:ext cx="800700" cy="12042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6005225" y="4034200"/>
            <a:ext cx="1343700" cy="4194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4052225" y="4325075"/>
            <a:ext cx="1343700" cy="4194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"/>
          <p:cNvSpPr/>
          <p:nvPr/>
        </p:nvSpPr>
        <p:spPr>
          <a:xfrm>
            <a:off x="2711975" y="380325"/>
            <a:ext cx="1215600" cy="2829600"/>
          </a:xfrm>
          <a:prstGeom prst="rect">
            <a:avLst/>
          </a:prstGeom>
          <a:noFill/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0975" y="380325"/>
            <a:ext cx="918850" cy="2829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195225" y="3702775"/>
            <a:ext cx="1671300" cy="419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195225" y="1495025"/>
            <a:ext cx="1639200" cy="2137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3"/>
          <p:cNvPicPr preferRelativeResize="0"/>
          <p:nvPr/>
        </p:nvPicPr>
        <p:blipFill rotWithShape="1">
          <a:blip r:embed="rId6">
            <a:alphaModFix/>
          </a:blip>
          <a:srcRect b="0" l="0" r="0" t="51387"/>
          <a:stretch/>
        </p:blipFill>
        <p:spPr>
          <a:xfrm>
            <a:off x="229000" y="1951150"/>
            <a:ext cx="847350" cy="16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/>
          <p:cNvPicPr preferRelativeResize="0"/>
          <p:nvPr/>
        </p:nvPicPr>
        <p:blipFill rotWithShape="1">
          <a:blip r:embed="rId6">
            <a:alphaModFix/>
          </a:blip>
          <a:srcRect b="48405" l="0" r="0" t="0"/>
          <a:stretch/>
        </p:blipFill>
        <p:spPr>
          <a:xfrm>
            <a:off x="962775" y="1523750"/>
            <a:ext cx="847350" cy="171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3"/>
          <p:cNvCxnSpPr>
            <a:stCxn id="178" idx="0"/>
            <a:endCxn id="179" idx="2"/>
          </p:cNvCxnSpPr>
          <p:nvPr/>
        </p:nvCxnSpPr>
        <p:spPr>
          <a:xfrm flipH="1" rot="-5400000">
            <a:off x="376825" y="2227000"/>
            <a:ext cx="1285500" cy="733800"/>
          </a:xfrm>
          <a:prstGeom prst="bentConnector5">
            <a:avLst>
              <a:gd fmla="val -18524" name="adj1"/>
              <a:gd fmla="val 47564" name="adj2"/>
              <a:gd fmla="val 11120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3"/>
          <p:cNvSpPr txBox="1"/>
          <p:nvPr>
            <p:ph idx="1" type="body"/>
          </p:nvPr>
        </p:nvSpPr>
        <p:spPr>
          <a:xfrm>
            <a:off x="4174600" y="380325"/>
            <a:ext cx="3329400" cy="10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jedynie 6.4M parametrów</a:t>
            </a:r>
            <a:br>
              <a:rPr lang="pl"/>
            </a:br>
            <a:r>
              <a:rPr lang="pl"/>
              <a:t>w 10+9x6 warstwach</a:t>
            </a:r>
            <a:br>
              <a:rPr lang="pl"/>
            </a:br>
            <a:r>
              <a:rPr lang="pl"/>
              <a:t>uczących się. 6.4% </a:t>
            </a:r>
            <a:r>
              <a:rPr i="1" lang="pl"/>
              <a:t>top-5 error</a:t>
            </a:r>
            <a:endParaRPr i="1"/>
          </a:p>
        </p:txBody>
      </p:sp>
      <p:pic>
        <p:nvPicPr>
          <p:cNvPr id="182" name="Google Shape;18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42212" y="1477150"/>
            <a:ext cx="2281663" cy="120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/>
          <p:nvPr/>
        </p:nvSpPr>
        <p:spPr>
          <a:xfrm>
            <a:off x="4289825" y="1448625"/>
            <a:ext cx="2366400" cy="12639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7222300" y="1695813"/>
            <a:ext cx="13248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900"/>
              <a:t>(</a:t>
            </a:r>
            <a:r>
              <a:rPr lang="pl" sz="900"/>
              <a:t>dropout tutaj)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Global pooling</a:t>
            </a:r>
            <a:endParaRPr/>
          </a:p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11700" y="1152475"/>
            <a:ext cx="8460600" cy="15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warstwa łącząca, która redukuje każdy kanał do pojedynczej wartości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używana przed warstwami FC podczas zamiany reprezentacji z 3D na 1D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użyta w GoogleNet poprawiła top-1 accuracy o 0.6 punktów procentowych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1176900" y="4650900"/>
            <a:ext cx="796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 u="sng">
                <a:solidFill>
                  <a:schemeClr val="hlink"/>
                </a:solidFill>
                <a:hlinkClick r:id="rId3"/>
              </a:rPr>
              <a:t>https://www.researchgate.net/figure/The-difference-of-max-pooling-and-global-max-pooling_fig4_338079465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https://www.kaggle.com/discussions/general/175896</a:t>
            </a:r>
            <a:endParaRPr sz="1000"/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4">
            <a:alphaModFix/>
          </a:blip>
          <a:srcRect b="0" l="54470" r="0" t="0"/>
          <a:stretch/>
        </p:blipFill>
        <p:spPr>
          <a:xfrm>
            <a:off x="393325" y="2299425"/>
            <a:ext cx="3686176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9725" y="2550650"/>
            <a:ext cx="3790948" cy="220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Batch Normalization</a:t>
            </a:r>
            <a:endParaRPr/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311700" y="1152475"/>
            <a:ext cx="47175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choć normalizacja wejścia i inicjalizacja gwarantują, że na początku uczenia wejścia wszystkich warstw mają rozkład normalny, to wraz z uczeniem rozkład ten może się zmieniać</a:t>
            </a:r>
            <a:r>
              <a:rPr lang="pl"/>
              <a:t> (</a:t>
            </a:r>
            <a:r>
              <a:rPr i="1" lang="pl"/>
              <a:t>covariance shift</a:t>
            </a:r>
            <a:r>
              <a:rPr lang="pl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pl"/>
              <a:t>batch normalization</a:t>
            </a:r>
            <a:r>
              <a:rPr lang="pl"/>
              <a:t> normalizuje wejścia używając statystyk z </a:t>
            </a:r>
            <a:r>
              <a:rPr i="1" lang="pl"/>
              <a:t>mini-batch</a:t>
            </a:r>
            <a:r>
              <a:rPr lang="pl"/>
              <a:t>’a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podczas testowania używane są statystyki ze zbioru treningowego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dodatkowe uczące się przekształcenie liniowe ma niewielkie znaczenie praktyczne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645650" y="370438"/>
            <a:ext cx="450600" cy="1268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BN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26582" l="0" r="70157" t="15617"/>
          <a:stretch/>
        </p:blipFill>
        <p:spPr>
          <a:xfrm>
            <a:off x="8037275" y="779062"/>
            <a:ext cx="565375" cy="4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56324" l="41396" r="34819" t="0"/>
          <a:stretch/>
        </p:blipFill>
        <p:spPr>
          <a:xfrm>
            <a:off x="5419350" y="834138"/>
            <a:ext cx="450600" cy="34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5"/>
          <p:cNvCxnSpPr>
            <a:stCxn id="202" idx="3"/>
            <a:endCxn id="200" idx="1"/>
          </p:cNvCxnSpPr>
          <p:nvPr/>
        </p:nvCxnSpPr>
        <p:spPr>
          <a:xfrm>
            <a:off x="5869950" y="1004488"/>
            <a:ext cx="77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25"/>
          <p:cNvCxnSpPr>
            <a:stCxn id="200" idx="3"/>
            <a:endCxn id="201" idx="1"/>
          </p:cNvCxnSpPr>
          <p:nvPr/>
        </p:nvCxnSpPr>
        <p:spPr>
          <a:xfrm>
            <a:off x="7096250" y="1004488"/>
            <a:ext cx="94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262" y="1849807"/>
            <a:ext cx="2536100" cy="7792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" name="Google Shape;206;p25"/>
          <p:cNvGraphicFramePr/>
          <p:nvPr/>
        </p:nvGraphicFramePr>
        <p:xfrm>
          <a:off x="5419350" y="284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{18ED4FDF-6A8E-4472-B4D5-05EC3EF992CF}</a:tableStyleId>
              </a:tblPr>
              <a:tblGrid>
                <a:gridCol w="1084100"/>
                <a:gridCol w="836025"/>
                <a:gridCol w="1566125"/>
              </a:tblGrid>
              <a:tr h="4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cena kawy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dystans od centrum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trike="sngStrike"/>
                        <a:t>15</a:t>
                      </a:r>
                      <a:r>
                        <a:rPr lang="pl"/>
                        <a:t> 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trike="sngStrike"/>
                        <a:t>1000</a:t>
                      </a:r>
                      <a:r>
                        <a:rPr lang="pl"/>
                        <a:t> 0.84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KFC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trike="sngStrike"/>
                        <a:t>10</a:t>
                      </a:r>
                      <a:r>
                        <a:rPr lang="pl"/>
                        <a:t> 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trike="sngStrike"/>
                        <a:t>200</a:t>
                      </a:r>
                      <a:r>
                        <a:rPr lang="pl"/>
                        <a:t> -1.40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W Orbicie Słońca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trike="sngStrike"/>
                        <a:t>12.5</a:t>
                      </a:r>
                      <a:r>
                        <a:rPr lang="pl"/>
                        <a:t> 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trike="sngStrike"/>
                        <a:t>900</a:t>
                      </a:r>
                      <a:r>
                        <a:rPr lang="pl"/>
                        <a:t> 0.56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Layer Normalization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311700" y="1152475"/>
            <a:ext cx="4818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pl"/>
              <a:t>batch normalization</a:t>
            </a:r>
            <a:r>
              <a:rPr lang="pl"/>
              <a:t> </a:t>
            </a:r>
            <a:r>
              <a:rPr lang="pl"/>
              <a:t>wprowadza różnicę pomiędzy uczeniem a </a:t>
            </a:r>
            <a:r>
              <a:rPr i="1" lang="pl"/>
              <a:t>inference </a:t>
            </a:r>
            <a:r>
              <a:rPr lang="pl"/>
              <a:t>i nie </a:t>
            </a:r>
            <a:r>
              <a:rPr lang="pl"/>
              <a:t>działa, gdy batch jest bardzo mały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pl"/>
              <a:t>layer normalization</a:t>
            </a:r>
            <a:r>
              <a:rPr lang="pl"/>
              <a:t> normalizuje współrzędne poszczególnych elementów zamiast normalizować elementy poszczególnych </a:t>
            </a:r>
            <a:r>
              <a:rPr i="1" lang="pl"/>
              <a:t>batch</a:t>
            </a:r>
            <a:r>
              <a:rPr lang="pl"/>
              <a:t>’y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używane w Transformerach i RNN</a:t>
            </a: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6683563" y="657488"/>
            <a:ext cx="450600" cy="12681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L</a:t>
            </a:r>
            <a:r>
              <a:rPr lang="pl">
                <a:solidFill>
                  <a:schemeClr val="lt1"/>
                </a:solidFill>
              </a:rPr>
              <a:t>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4" name="Google Shape;214;p26"/>
          <p:cNvPicPr preferRelativeResize="0"/>
          <p:nvPr/>
        </p:nvPicPr>
        <p:blipFill rotWithShape="1">
          <a:blip r:embed="rId3">
            <a:alphaModFix/>
          </a:blip>
          <a:srcRect b="26582" l="0" r="70157" t="15617"/>
          <a:stretch/>
        </p:blipFill>
        <p:spPr>
          <a:xfrm>
            <a:off x="8075188" y="1066112"/>
            <a:ext cx="565375" cy="4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6"/>
          <p:cNvPicPr preferRelativeResize="0"/>
          <p:nvPr/>
        </p:nvPicPr>
        <p:blipFill rotWithShape="1">
          <a:blip r:embed="rId3">
            <a:alphaModFix/>
          </a:blip>
          <a:srcRect b="56324" l="41396" r="34819" t="0"/>
          <a:stretch/>
        </p:blipFill>
        <p:spPr>
          <a:xfrm>
            <a:off x="5457263" y="1121188"/>
            <a:ext cx="450600" cy="34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6"/>
          <p:cNvCxnSpPr>
            <a:stCxn id="215" idx="3"/>
            <a:endCxn id="213" idx="1"/>
          </p:cNvCxnSpPr>
          <p:nvPr/>
        </p:nvCxnSpPr>
        <p:spPr>
          <a:xfrm>
            <a:off x="5907863" y="1291538"/>
            <a:ext cx="77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6"/>
          <p:cNvCxnSpPr>
            <a:stCxn id="213" idx="3"/>
            <a:endCxn id="214" idx="1"/>
          </p:cNvCxnSpPr>
          <p:nvPr/>
        </p:nvCxnSpPr>
        <p:spPr>
          <a:xfrm>
            <a:off x="7134163" y="1291538"/>
            <a:ext cx="94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18" name="Google Shape;218;p26"/>
          <p:cNvGraphicFramePr/>
          <p:nvPr/>
        </p:nvGraphicFramePr>
        <p:xfrm>
          <a:off x="5067675" y="3176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{18ED4FDF-6A8E-4472-B4D5-05EC3EF992CF}</a:tableStyleId>
              </a:tblPr>
              <a:tblGrid>
                <a:gridCol w="1014800"/>
                <a:gridCol w="891825"/>
                <a:gridCol w="1077975"/>
                <a:gridCol w="977875"/>
              </a:tblGrid>
              <a:tr h="41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verbs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adjectives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nouns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Pride and Prejudice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trike="sngStrike"/>
                        <a:t>30k</a:t>
                      </a:r>
                      <a:r>
                        <a:rPr lang="pl"/>
                        <a:t> 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trike="sngStrike"/>
                        <a:t>30k</a:t>
                      </a:r>
                      <a:r>
                        <a:rPr lang="pl"/>
                        <a:t> 0.7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trike="sngStrike">
                          <a:solidFill>
                            <a:schemeClr val="dk1"/>
                          </a:solidFill>
                        </a:rPr>
                        <a:t>25k</a:t>
                      </a:r>
                      <a:r>
                        <a:rPr lang="pl">
                          <a:solidFill>
                            <a:schemeClr val="dk1"/>
                          </a:solidFill>
                        </a:rPr>
                        <a:t> -1.41</a:t>
                      </a:r>
                      <a:endParaRPr strike="sngStrike"/>
                    </a:p>
                  </a:txBody>
                  <a:tcPr marT="91425" marB="91425" marR="91425" marL="91425"/>
                </a:tc>
              </a:tr>
              <a:tr h="26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/>
                        <a:t>Macbeth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trike="sngStrike"/>
                        <a:t>2k</a:t>
                      </a:r>
                      <a:r>
                        <a:rPr lang="pl"/>
                        <a:t> 0.18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trike="sngStrike"/>
                        <a:t>400</a:t>
                      </a:r>
                      <a:r>
                        <a:rPr lang="pl"/>
                        <a:t> -1.3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trike="sngStrike"/>
                        <a:t>3k</a:t>
                      </a:r>
                      <a:r>
                        <a:rPr lang="pl">
                          <a:solidFill>
                            <a:schemeClr val="dk1"/>
                          </a:solidFill>
                        </a:rPr>
                        <a:t> 1.12</a:t>
                      </a:r>
                      <a:endParaRPr strike="sng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19" name="Google Shape;2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4125" y="2090138"/>
            <a:ext cx="2509575" cy="8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Residual connections (in. skip connections)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zaobserwowano, że warstwy w sieciach z trudem uczą się funkcji f(x)=x, co sugeruje, że mogą mieć problemy z przekazywaniem informacji z poprzednich warstw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pl"/>
              <a:t>skip connection</a:t>
            </a:r>
            <a:r>
              <a:rPr lang="pl"/>
              <a:t> dodaje wejście warstwy do jej wyjścia; f(x)+x jest modelowane zamiast f(x)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jeśli wymiary f(x) i x są różne,</a:t>
            </a:r>
            <a:br>
              <a:rPr lang="pl"/>
            </a:br>
            <a:r>
              <a:rPr lang="pl"/>
              <a:t>na x stosowane jest proste przekształcenie (np. filtr 1x1)</a:t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4228750" y="4804800"/>
            <a:ext cx="491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https://towardsdatascience.com/what-is-residual-connection-efb07cab0d55</a:t>
            </a:r>
            <a:endParaRPr sz="1000"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050" y="1344175"/>
            <a:ext cx="4554226" cy="286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Skip connections propagują wyniki poprzednich warstw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311700" y="1152475"/>
            <a:ext cx="82944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interpretacja: </a:t>
            </a:r>
            <a:r>
              <a:rPr i="1" lang="pl"/>
              <a:t>skip connections</a:t>
            </a:r>
            <a:r>
              <a:rPr lang="pl"/>
              <a:t> zapobiegają utracie informacji; każda warstwa ma dostęp do wyjść wszystkich warstw poprzednich (co prawda dodanych do siebie, ale ważne cechy zaczną dominować w miarę uczenia)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raz otrzymane cechy są poddawane mniejszej liczbie przekształceń, co łagodzi funkcję straty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4228800" y="4650900"/>
            <a:ext cx="491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Visualizing the Loss Landscape of Neural Nets, Li et al. 2017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https://towardsdatascience.com/what-is-residual-connection-efb07cab0d55</a:t>
            </a:r>
            <a:endParaRPr sz="1000"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925" y="2894200"/>
            <a:ext cx="3597674" cy="20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350" y="2723319"/>
            <a:ext cx="4034100" cy="1841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68425"/>
            <a:ext cx="4418751" cy="203443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ResNet</a:t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5349475" y="4062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9"/>
          <p:cNvSpPr txBox="1"/>
          <p:nvPr/>
        </p:nvSpPr>
        <p:spPr>
          <a:xfrm>
            <a:off x="4228800" y="4792850"/>
            <a:ext cx="491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https://ethereon.github.io/netscope/#/gist/db945b393d40bfa26006</a:t>
            </a:r>
            <a:endParaRPr sz="1000"/>
          </a:p>
        </p:txBody>
      </p:sp>
      <p:sp>
        <p:nvSpPr>
          <p:cNvPr id="245" name="Google Shape;245;p29"/>
          <p:cNvSpPr txBox="1"/>
          <p:nvPr>
            <p:ph idx="1" type="body"/>
          </p:nvPr>
        </p:nvSpPr>
        <p:spPr>
          <a:xfrm>
            <a:off x="311700" y="1152475"/>
            <a:ext cx="4260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następca VGG i GoogleNet opublikowany w 2015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używa </a:t>
            </a:r>
            <a:r>
              <a:rPr i="1" lang="pl"/>
              <a:t>Batch Normalization</a:t>
            </a:r>
            <a:r>
              <a:rPr lang="pl"/>
              <a:t> i </a:t>
            </a:r>
            <a:r>
              <a:rPr i="1" lang="pl"/>
              <a:t>residual connections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Resnet-152, pomimo bardzo wielu warstw, zawiera mniej parametrów niż AlexNet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pl"/>
              <a:t>pooling </a:t>
            </a:r>
            <a:r>
              <a:rPr lang="pl"/>
              <a:t>przestaje być potrzebny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pełen wykres architektury pod linkiem poniżej</a:t>
            </a:r>
            <a:endParaRPr/>
          </a:p>
        </p:txBody>
      </p:sp>
      <p:pic>
        <p:nvPicPr>
          <p:cNvPr id="246" name="Google Shape;24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3437575"/>
            <a:ext cx="4418746" cy="91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ImageNet jako benchmark</a:t>
            </a: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50" y="3697150"/>
            <a:ext cx="3917100" cy="10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 txBox="1"/>
          <p:nvPr/>
        </p:nvSpPr>
        <p:spPr>
          <a:xfrm>
            <a:off x="2104500" y="4650900"/>
            <a:ext cx="703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Are we done with ImageNet? Beyer et al. 2020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An Image is Worth 16x16 Words: Transformers for Image Recognition at Scale, Dosovitskiy et al. 2020 </a:t>
            </a:r>
            <a:endParaRPr sz="1000"/>
          </a:p>
        </p:txBody>
      </p:sp>
      <p:pic>
        <p:nvPicPr>
          <p:cNvPr id="254" name="Google Shape;2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4125" y="1180575"/>
            <a:ext cx="2182487" cy="3470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73200" y="2057058"/>
            <a:ext cx="2343700" cy="256523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232225" y="1103425"/>
            <a:ext cx="4191900" cy="31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współczesne sieci klasyfikują ImageNet lepiej niż ludzie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brak trudniejszego zbioru danych do klasyfikacji o podobnej skali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bardziej popularne: generacja obrazów, semi-supervised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klasyfikatory pretrenowane na</a:t>
            </a:r>
            <a:r>
              <a:rPr lang="pl"/>
              <a:t> ImageNet są nadal stosowane</a:t>
            </a: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6409950" y="1103425"/>
            <a:ext cx="27771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l" sz="1800">
                <a:solidFill>
                  <a:schemeClr val="dk2"/>
                </a:solidFill>
              </a:rPr>
              <a:t>ImageNet jest zbyt mały, aby ViT dawał lepsze wyniki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Adam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311700" y="1152475"/>
            <a:ext cx="4260300" cy="39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najbardziej popularna metoda optymalizacyjna oprócz SGD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“normalizuje” gradient w różnych krokach dzieląc każdą współrzędną przez pierwiastek jej oczekiwanego kwadratu (in. pierwiastek jej drugiego momentu zwykłego)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drugi moment zwykły jest szacowany przez średnią kroczącą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krok w dowolnym kierunku z bazy kanonicznej &lt; learning rate</a:t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200" y="592925"/>
            <a:ext cx="4197350" cy="311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/>
        </p:nvSpPr>
        <p:spPr>
          <a:xfrm>
            <a:off x="4471675" y="3656800"/>
            <a:ext cx="4700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l" sz="1800">
                <a:solidFill>
                  <a:schemeClr val="dk2"/>
                </a:solidFill>
              </a:rPr>
              <a:t>działa lepiej niż SGD gdy gradienty parametrów mają drastycznie różną skalę, np. w Transformerach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Momentum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4823100" cy="15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pl"/>
              <a:t>badly conditioned regions</a:t>
            </a:r>
            <a:r>
              <a:rPr lang="pl"/>
              <a:t> mogą sprawić, że SGD przestanie robić postępy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momentum zapobiega </a:t>
            </a:r>
            <a:r>
              <a:rPr lang="pl"/>
              <a:t>temu przy użyciu </a:t>
            </a:r>
            <a:r>
              <a:rPr lang="pl"/>
              <a:t>średniej kroczącej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6144000" y="48048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https://distill.pub/2017/momentum/</a:t>
            </a:r>
            <a:endParaRPr sz="1000"/>
          </a:p>
        </p:txBody>
      </p:sp>
      <p:sp>
        <p:nvSpPr>
          <p:cNvPr id="66" name="Google Shape;66;p14"/>
          <p:cNvSpPr txBox="1"/>
          <p:nvPr/>
        </p:nvSpPr>
        <p:spPr>
          <a:xfrm>
            <a:off x="735525" y="2671375"/>
            <a:ext cx="177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krok SGD: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35525" y="3695625"/>
            <a:ext cx="329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krok </a:t>
            </a:r>
            <a:r>
              <a:rPr lang="pl" sz="1800">
                <a:solidFill>
                  <a:schemeClr val="dk2"/>
                </a:solidFill>
              </a:rPr>
              <a:t>SGD z momentum: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18798" r="0" t="7433"/>
          <a:stretch/>
        </p:blipFill>
        <p:spPr>
          <a:xfrm>
            <a:off x="5317050" y="286275"/>
            <a:ext cx="3464975" cy="217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7050" y="2571750"/>
            <a:ext cx="3464974" cy="1954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625" y="3209325"/>
            <a:ext cx="2520485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0624" y="4233575"/>
            <a:ext cx="3777535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Weight decay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311700" y="1152475"/>
            <a:ext cx="49242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zaobserwowano, że </a:t>
            </a:r>
            <a:r>
              <a:rPr i="1" lang="pl"/>
              <a:t>overfitting </a:t>
            </a:r>
            <a:r>
              <a:rPr lang="pl"/>
              <a:t>często towarzyszą bardzo duże </a:t>
            </a:r>
            <a:r>
              <a:rPr lang="pl"/>
              <a:t>pojedyncze </a:t>
            </a:r>
            <a:r>
              <a:rPr lang="pl"/>
              <a:t>wagi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pl"/>
              <a:t>weight decay</a:t>
            </a:r>
            <a:r>
              <a:rPr lang="pl"/>
              <a:t> zmniejsza wszystkie wagi</a:t>
            </a:r>
            <a:br>
              <a:rPr lang="pl"/>
            </a:br>
            <a:r>
              <a:rPr lang="pl"/>
              <a:t>po każdej epoce/iteracji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wbrew popularnemu mitowi, </a:t>
            </a:r>
            <a:r>
              <a:rPr i="1" lang="pl"/>
              <a:t>weight</a:t>
            </a:r>
            <a:r>
              <a:rPr i="1" lang="pl"/>
              <a:t> </a:t>
            </a:r>
            <a:r>
              <a:rPr i="1" lang="pl"/>
              <a:t>decay </a:t>
            </a:r>
            <a:r>
              <a:rPr lang="pl"/>
              <a:t>jest równoznaczny z regularyzacją L2 funkcji straty </a:t>
            </a:r>
            <a:r>
              <a:rPr b="1" lang="pl"/>
              <a:t>tylko </a:t>
            </a:r>
            <a:r>
              <a:rPr lang="pl"/>
              <a:t>w przypadku SGD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aby zapobiec błędom, poprawny sposób na użycie weight decay z Adam’em został nazwany AdamW </a:t>
            </a:r>
            <a:endParaRPr/>
          </a:p>
        </p:txBody>
      </p:sp>
      <p:pic>
        <p:nvPicPr>
          <p:cNvPr id="272" name="Google Shape;2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463" y="3318125"/>
            <a:ext cx="3511876" cy="8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1599" y="2317724"/>
            <a:ext cx="3651524" cy="37878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2"/>
          <p:cNvSpPr txBox="1"/>
          <p:nvPr/>
        </p:nvSpPr>
        <p:spPr>
          <a:xfrm>
            <a:off x="5271600" y="1787500"/>
            <a:ext cx="36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SGD z momentum i WD: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5271600" y="2976300"/>
            <a:ext cx="35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AdamW: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12861" r="0" t="0"/>
          <a:stretch/>
        </p:blipFill>
        <p:spPr>
          <a:xfrm>
            <a:off x="4810802" y="563550"/>
            <a:ext cx="2030574" cy="21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Normalizacja wejścia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4610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wejścia o różnych skalach samoistnie tworzą wąwozy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gdy x</a:t>
            </a:r>
            <a:r>
              <a:rPr baseline="-25000" lang="pl"/>
              <a:t>2</a:t>
            </a:r>
            <a:r>
              <a:rPr lang="pl"/>
              <a:t> jest duże, gradient wzdłuż w</a:t>
            </a:r>
            <a:r>
              <a:rPr baseline="-25000" lang="pl"/>
              <a:t>2</a:t>
            </a:r>
            <a:r>
              <a:rPr lang="pl"/>
              <a:t> jest </a:t>
            </a:r>
            <a:r>
              <a:rPr lang="pl"/>
              <a:t>bardzo </a:t>
            </a:r>
            <a:r>
              <a:rPr lang="pl"/>
              <a:t>stromy, co nie pozwala SGD skoncentrować się na w</a:t>
            </a:r>
            <a:r>
              <a:rPr baseline="-25000" lang="pl"/>
              <a:t>1</a:t>
            </a:r>
            <a:endParaRPr baseline="-25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aby temu zapobiec, </a:t>
            </a:r>
            <a:r>
              <a:rPr lang="pl"/>
              <a:t>wejście sieci </a:t>
            </a:r>
            <a:r>
              <a:rPr lang="pl"/>
              <a:t>normalizuje się odejmując średnią i dzieląc przed odchylenie standardowe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gdy wejściem są obrazy, normalizacja oznacza zwykle skalowanie każdego kanału (a nie każdego piksela)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778300" y="4804800"/>
            <a:ext cx="836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https://towardsdatascience.com/batch-norm-explained-visually-how-it-works-and-why-neural-networks-need-it-b18919692739</a:t>
            </a:r>
            <a:endParaRPr sz="1000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26117" l="0" r="46932" t="0"/>
          <a:stretch/>
        </p:blipFill>
        <p:spPr>
          <a:xfrm>
            <a:off x="7003975" y="2464975"/>
            <a:ext cx="1828324" cy="19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b="7978" l="4543" r="0" t="0"/>
          <a:stretch/>
        </p:blipFill>
        <p:spPr>
          <a:xfrm>
            <a:off x="5084950" y="2715100"/>
            <a:ext cx="2030575" cy="17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7171850" y="1017725"/>
            <a:ext cx="431400" cy="431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/>
              <a:t>x1</a:t>
            </a:r>
            <a:endParaRPr sz="900"/>
          </a:p>
        </p:txBody>
      </p:sp>
      <p:sp>
        <p:nvSpPr>
          <p:cNvPr id="83" name="Google Shape;83;p15"/>
          <p:cNvSpPr/>
          <p:nvPr/>
        </p:nvSpPr>
        <p:spPr>
          <a:xfrm>
            <a:off x="7171711" y="1846138"/>
            <a:ext cx="431100" cy="4311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/>
              <a:t>x2</a:t>
            </a:r>
            <a:endParaRPr sz="900"/>
          </a:p>
        </p:txBody>
      </p:sp>
      <p:sp>
        <p:nvSpPr>
          <p:cNvPr id="84" name="Google Shape;84;p15"/>
          <p:cNvSpPr/>
          <p:nvPr/>
        </p:nvSpPr>
        <p:spPr>
          <a:xfrm rot="-1187753">
            <a:off x="8268490" y="1414564"/>
            <a:ext cx="431393" cy="431393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5"/>
          <p:cNvCxnSpPr>
            <a:stCxn id="83" idx="7"/>
            <a:endCxn id="84" idx="2"/>
          </p:cNvCxnSpPr>
          <p:nvPr/>
        </p:nvCxnSpPr>
        <p:spPr>
          <a:xfrm flipH="1" rot="10800000">
            <a:off x="7539678" y="1703171"/>
            <a:ext cx="741600" cy="20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82" idx="6"/>
            <a:endCxn id="84" idx="1"/>
          </p:cNvCxnSpPr>
          <p:nvPr/>
        </p:nvCxnSpPr>
        <p:spPr>
          <a:xfrm>
            <a:off x="7603250" y="1233425"/>
            <a:ext cx="685800" cy="30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 txBox="1"/>
          <p:nvPr/>
        </p:nvSpPr>
        <p:spPr>
          <a:xfrm>
            <a:off x="7766000" y="1071875"/>
            <a:ext cx="36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chemeClr val="dk2"/>
                </a:solidFill>
              </a:rPr>
              <a:t>w1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7766000" y="1754225"/>
            <a:ext cx="36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chemeClr val="dk2"/>
                </a:solidFill>
              </a:rPr>
              <a:t>w2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385075" y="1468700"/>
            <a:ext cx="36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chemeClr val="dk2"/>
                </a:solidFill>
              </a:rPr>
              <a:t>x1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587900" y="563550"/>
            <a:ext cx="36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900">
                <a:solidFill>
                  <a:schemeClr val="dk2"/>
                </a:solidFill>
              </a:rPr>
              <a:t>x2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388" y="3311163"/>
            <a:ext cx="2102025" cy="87333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Inicjalizacja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152475"/>
            <a:ext cx="4457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wybór punktu startowego optymalizacji wpływa na rezultaty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losowe wagi (z jednego rozkładu) </a:t>
            </a:r>
            <a:r>
              <a:rPr lang="pl"/>
              <a:t>zwykle </a:t>
            </a:r>
            <a:r>
              <a:rPr lang="pl"/>
              <a:t>prowadzą do złych wyników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pomysł: inicjalizacja wag takim rozkładem, że wariancja wyjścia warstwy jest taka sama, co wejścia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dzięki temu wejście poszczególnych warstw jest znormalizowane</a:t>
            </a:r>
            <a:r>
              <a:rPr lang="pl"/>
              <a:t>, </a:t>
            </a:r>
            <a:r>
              <a:rPr lang="pl"/>
              <a:t>przynajmniej na początku uczenia, co częściowo zapobiega wąwozom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400" y="1514050"/>
            <a:ext cx="2102025" cy="87333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/>
        </p:nvSpPr>
        <p:spPr>
          <a:xfrm>
            <a:off x="5643713" y="829575"/>
            <a:ext cx="23154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ReLU: Kaiming/He</a:t>
            </a:r>
            <a:br>
              <a:rPr lang="pl" sz="1800">
                <a:solidFill>
                  <a:schemeClr val="dk2"/>
                </a:solidFill>
              </a:rPr>
            </a:br>
            <a:r>
              <a:rPr lang="pl" sz="1800">
                <a:solidFill>
                  <a:schemeClr val="dk2"/>
                </a:solidFill>
              </a:rPr>
              <a:t>rozkład normalny</a:t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5301425" y="2575525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sigmoid</a:t>
            </a:r>
            <a:r>
              <a:rPr lang="pl" sz="1800">
                <a:solidFill>
                  <a:schemeClr val="dk2"/>
                </a:solidFill>
              </a:rPr>
              <a:t>: Xavier/Glorot</a:t>
            </a:r>
            <a:br>
              <a:rPr lang="pl" sz="1800">
                <a:solidFill>
                  <a:schemeClr val="dk2"/>
                </a:solidFill>
              </a:rPr>
            </a:br>
            <a:r>
              <a:rPr lang="pl" sz="1800">
                <a:solidFill>
                  <a:schemeClr val="dk2"/>
                </a:solidFill>
              </a:rPr>
              <a:t>rozkład normalny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4">
            <a:alphaModFix/>
          </a:blip>
          <a:srcRect b="50859" l="51656" r="30411" t="13626"/>
          <a:stretch/>
        </p:blipFill>
        <p:spPr>
          <a:xfrm>
            <a:off x="7319612" y="3477463"/>
            <a:ext cx="307750" cy="2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5643725" y="4321475"/>
            <a:ext cx="252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gdzie n</a:t>
            </a:r>
            <a:r>
              <a:rPr baseline="30000" lang="pl" sz="1800">
                <a:solidFill>
                  <a:schemeClr val="dk2"/>
                </a:solidFill>
              </a:rPr>
              <a:t>l</a:t>
            </a:r>
            <a:r>
              <a:rPr lang="pl" sz="1800">
                <a:solidFill>
                  <a:schemeClr val="dk2"/>
                </a:solidFill>
              </a:rPr>
              <a:t> = liczba wejść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6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Momentum i dobra inicjalizacja umożliwiły użycie SGD</a:t>
            </a:r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2550"/>
            <a:ext cx="8839198" cy="248524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311700" y="3843050"/>
            <a:ext cx="8342100" cy="12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</a:rPr>
              <a:t>Eksperymenty: </a:t>
            </a:r>
            <a:r>
              <a:rPr lang="pl" sz="1300" u="sng">
                <a:solidFill>
                  <a:schemeClr val="hlink"/>
                </a:solidFill>
                <a:hlinkClick r:id="rId4"/>
              </a:rPr>
              <a:t>https://wandb.ai/podcast-o-rybach-warsaw-university-of-technology/iml_lab2/reports/IML-Lab-2--Vmlldzo5OTk2OTA0?accessToken=podfkih4w73w3doiz9hjnd8ayb9fg0kw9jz8pfmut6y8h9wh39o1y6brzplvqoxh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Dropout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152475"/>
            <a:ext cx="35691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technika zapobiegania </a:t>
            </a:r>
            <a:r>
              <a:rPr i="1" lang="pl"/>
              <a:t>overfitting</a:t>
            </a:r>
            <a:r>
              <a:rPr lang="pl"/>
              <a:t>’owi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losowy podzbiór wejść do wybranej warstwy zostaje zamieniony na zera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w teorii zmusza to warstwę do nauczenia się wielu sposobów na otrzymanie tego samego wyniku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872925" y="4804800"/>
            <a:ext cx="8271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000"/>
              <a:t>Dropout: A Simple Way to Prevent Neural Networks from Overfitting, N. Srivastava et al. (2014)</a:t>
            </a:r>
            <a:endParaRPr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6725" y="729800"/>
            <a:ext cx="5211775" cy="294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311700" y="3988150"/>
            <a:ext cx="8658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l" sz="1800">
                <a:solidFill>
                  <a:schemeClr val="dk2"/>
                </a:solidFill>
              </a:rPr>
              <a:t>podczas </a:t>
            </a:r>
            <a:r>
              <a:rPr i="1" lang="pl" sz="1800">
                <a:solidFill>
                  <a:schemeClr val="dk2"/>
                </a:solidFill>
              </a:rPr>
              <a:t>inference</a:t>
            </a:r>
            <a:r>
              <a:rPr lang="pl" sz="1800">
                <a:solidFill>
                  <a:schemeClr val="dk2"/>
                </a:solidFill>
              </a:rPr>
              <a:t> wejścia nie są zerowane, są za to skalowane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l" sz="1800">
                <a:solidFill>
                  <a:schemeClr val="dk2"/>
                </a:solidFill>
              </a:rPr>
              <a:t>znacząco wydłuża uczenie</a:t>
            </a:r>
            <a:r>
              <a:rPr lang="pl" sz="1800">
                <a:solidFill>
                  <a:schemeClr val="dk2"/>
                </a:solidFill>
              </a:rPr>
              <a:t>. Używany głównie przed warstwami FC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AlexNet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475"/>
            <a:ext cx="4399800" cy="3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jedno z pierwszych udanych zastosowań sieci konwolucyjnych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używa ReLU + </a:t>
            </a:r>
            <a:r>
              <a:rPr i="1" lang="pl"/>
              <a:t>dropout</a:t>
            </a:r>
            <a:r>
              <a:rPr lang="pl"/>
              <a:t> +</a:t>
            </a:r>
            <a:r>
              <a:rPr lang="pl"/>
              <a:t> nie wszystkie warstwy splotowe są przedzielone warstwami łączącymi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osiągnęło</a:t>
            </a:r>
            <a:r>
              <a:rPr lang="pl"/>
              <a:t> </a:t>
            </a:r>
            <a:r>
              <a:rPr i="1" lang="pl"/>
              <a:t>top-5 error</a:t>
            </a:r>
            <a:r>
              <a:rPr lang="pl"/>
              <a:t> równy 15.3% na ImageNet w 2012, o 10.8 punktów procentowych lepiej niż rozwiązanie z drugiego miejsca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62M parametrów w 8 uczących się warstwach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3558125" y="4743300"/>
            <a:ext cx="55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https://en.wikipedia.org/wiki/LeNet</a:t>
            </a:r>
            <a:endParaRPr sz="10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664" y="416375"/>
            <a:ext cx="2726876" cy="409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VGG: wiele filtrów 3x3 symuluje filtry 5x5 i 7x7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3902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VGG, opublikowane w 2014, poprawiło wynik AlexNet z 15.3% do 7.7% </a:t>
            </a:r>
            <a:r>
              <a:rPr i="1" lang="pl"/>
              <a:t>top-5 error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dwie następujące po sobie warstwy splotowe o filtrach </a:t>
            </a:r>
            <a:r>
              <a:rPr lang="pl"/>
              <a:t>3x3 mają to samo pole widzenia co pojedynczy filtr 5x5, zawierając przy tym mniej parametrów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l"/>
              <a:t>pozwala to zachować te same możliwości modelujące, przy niższej tendencji do </a:t>
            </a:r>
            <a:r>
              <a:rPr i="1" lang="pl"/>
              <a:t>overfitting</a:t>
            </a:r>
            <a:endParaRPr i="1"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36708"/>
          <a:stretch/>
        </p:blipFill>
        <p:spPr>
          <a:xfrm>
            <a:off x="4489257" y="1017725"/>
            <a:ext cx="4124043" cy="34706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 txBox="1"/>
          <p:nvPr/>
        </p:nvSpPr>
        <p:spPr>
          <a:xfrm>
            <a:off x="3558125" y="4743300"/>
            <a:ext cx="55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https://towardsdatascience.com/the-w3h-of-alexnet-vggnet-resnet-and-inception-7baaaecccc96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Architektura VGG16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5950"/>
            <a:ext cx="9144003" cy="35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434700" y="1099175"/>
            <a:ext cx="539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138M parametrów w 16 warstwach</a:t>
            </a:r>
            <a:r>
              <a:rPr lang="pl"/>
              <a:t> uczących się</a:t>
            </a: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3558125" y="4743300"/>
            <a:ext cx="558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/>
              <a:t>https://medium.com/@siddheshb008/vgg-net-architecture-explained-71179310050f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