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F"/>
    <a:srgbClr val="FFFFFF"/>
    <a:srgbClr val="ADADA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E00B5-5534-40DC-82B9-B5783CDEE646}" v="7" dt="2023-06-18T18:25:51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6" autoAdjust="0"/>
  </p:normalViewPr>
  <p:slideViewPr>
    <p:cSldViewPr snapToGrid="0">
      <p:cViewPr varScale="1">
        <p:scale>
          <a:sx n="88" d="100"/>
          <a:sy n="88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nelia Flizik" userId="e2ac61bd932a9329" providerId="LiveId" clId="{435E00B5-5534-40DC-82B9-B5783CDEE646}"/>
    <pc:docChg chg="undo custSel modSld">
      <pc:chgData name="Kornelia Flizik" userId="e2ac61bd932a9329" providerId="LiveId" clId="{435E00B5-5534-40DC-82B9-B5783CDEE646}" dt="2023-06-18T18:30:11.203" v="183" actId="20577"/>
      <pc:docMkLst>
        <pc:docMk/>
      </pc:docMkLst>
      <pc:sldChg chg="addSp delSp modSp mod">
        <pc:chgData name="Kornelia Flizik" userId="e2ac61bd932a9329" providerId="LiveId" clId="{435E00B5-5534-40DC-82B9-B5783CDEE646}" dt="2023-06-18T18:30:11.203" v="183" actId="20577"/>
        <pc:sldMkLst>
          <pc:docMk/>
          <pc:sldMk cId="2648194033" sldId="260"/>
        </pc:sldMkLst>
        <pc:spChg chg="mod">
          <ac:chgData name="Kornelia Flizik" userId="e2ac61bd932a9329" providerId="LiveId" clId="{435E00B5-5534-40DC-82B9-B5783CDEE646}" dt="2023-06-18T18:25:53.173" v="0" actId="14100"/>
          <ac:spMkLst>
            <pc:docMk/>
            <pc:sldMk cId="2648194033" sldId="260"/>
            <ac:spMk id="6" creationId="{127E71BA-7084-3D67-B626-8F0A0691C324}"/>
          </ac:spMkLst>
        </pc:spChg>
        <pc:spChg chg="mod">
          <ac:chgData name="Kornelia Flizik" userId="e2ac61bd932a9329" providerId="LiveId" clId="{435E00B5-5534-40DC-82B9-B5783CDEE646}" dt="2023-06-18T18:27:41.525" v="69" actId="20577"/>
          <ac:spMkLst>
            <pc:docMk/>
            <pc:sldMk cId="2648194033" sldId="260"/>
            <ac:spMk id="9" creationId="{2C6C0EE9-119D-D3CE-BA2E-F8A9810D270A}"/>
          </ac:spMkLst>
        </pc:spChg>
        <pc:spChg chg="mod">
          <ac:chgData name="Kornelia Flizik" userId="e2ac61bd932a9329" providerId="LiveId" clId="{435E00B5-5534-40DC-82B9-B5783CDEE646}" dt="2023-06-18T18:28:05.973" v="112" actId="20577"/>
          <ac:spMkLst>
            <pc:docMk/>
            <pc:sldMk cId="2648194033" sldId="260"/>
            <ac:spMk id="14" creationId="{15E283DC-B7EB-0885-B628-77DF87CF4990}"/>
          </ac:spMkLst>
        </pc:spChg>
        <pc:spChg chg="add del mod">
          <ac:chgData name="Kornelia Flizik" userId="e2ac61bd932a9329" providerId="LiveId" clId="{435E00B5-5534-40DC-82B9-B5783CDEE646}" dt="2023-06-18T18:30:11.203" v="183" actId="20577"/>
          <ac:spMkLst>
            <pc:docMk/>
            <pc:sldMk cId="2648194033" sldId="260"/>
            <ac:spMk id="15" creationId="{93033F07-D51B-6900-66DD-61B2FB06C6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2061-1924-4753-FFFA-9EBF93A2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38B2-8C61-0C2C-1616-7254B3433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F735-E5F5-E078-DF70-720614CC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7B33-BBF3-1A1F-A78B-F2E0EC55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E4F6-D622-D293-ACDB-5D23B0A9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76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00F7-C330-5844-A719-31C29BE6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5442-80FA-BE5D-1370-ABED46F5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3A54-15B9-9A40-BDE4-F759969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34AD-7319-1E77-F970-309D007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664B-034E-7668-B069-49AA948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029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AF22E-D4B0-9CA5-E85E-1AF117AE3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74E7-B8F5-236A-B6D9-9FA607585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CD8C-2EA7-ED3B-8609-521F4AF9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826C-8A90-50DD-29CF-8D4B3650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5A8F-EBF1-78C8-9173-837D0D9B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161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B343-08F4-5BA5-48FB-794893D2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FF0A-F390-D0DB-D3AA-ACFBF68C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B1A4-5EDE-E1C2-E1AE-456F08FC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936B9-066D-2C6A-E291-A8E1AEC9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F42A-8622-0EDC-3D45-0CD701B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63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E6C2-80A5-D876-CAFC-081AEE5B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ECB8-EC67-72CA-EF70-E90F88BCE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6ED1-61D9-F320-DC89-3A407B7F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3C63F-DDD2-9391-6131-B841CB5C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10C3-C108-FB40-FC16-C2312CB3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34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3ADA-C71B-DAD0-71FF-F1F4685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EDF8-8EA2-504A-D218-824B2626C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DA1F8-F398-62B7-2359-DE38F079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BFF0-2A19-2553-CA9F-EA98DD68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B8C2-D43C-3409-C23C-DD2B80B0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E8F3-03F1-762B-52A2-F4BCCB7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89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FA50-066F-E763-8E5C-C7149C3E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D915E-01C6-CE14-6BB3-1AAE285A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403B3-4A1B-A042-A09D-DBA7042B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84FFE-AD92-4585-92F2-A566CA60D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F92FB-5B9A-0DF1-C88F-02EA928C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E37AC-F483-88CF-A11E-A0ACCD75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A3637-9E59-4A2B-5E13-1F57177A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45FAC-1F13-D44B-C347-75284A44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0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3AD2-B4D4-FF99-3B6F-850D99AB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7D23-439B-0374-CCEE-A02589D7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F8D17-F7B4-1828-46E2-7072B80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13571-1BC5-F3C0-E5D2-020860E0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07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DA311-E420-B71C-BAC7-009909A6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D198B-E57B-DAF0-C258-E2D2FBB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7A94A-CC80-AEB2-C3F4-658F970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0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0B56-8869-059C-49DE-71C91C90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5EA-5130-F61D-B1ED-2C43DDE8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BC8A0-74D5-C45F-3740-14A52B28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B320-62A6-E385-B7FB-63E7BDC3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BE52-00F3-C435-B197-BDC9E9AA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5975E-4B32-661F-7673-6648BB09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39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D43-4EAD-1E11-FA8C-FAA02CC7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B17AA-832A-9929-6191-AABC11DF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12AC-7871-8332-AB5A-24B740A2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F640C-B570-0C44-9991-AF385B7A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3EDF-DDBB-43E2-06AC-CD4AD239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8FBBA-D32B-449E-EE63-18EC185D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05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973FA-DC4B-722B-2FBC-1A82C18A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E6266-2D60-6AEF-60D4-332FBB9A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122D-A4A3-F112-88EA-7065FF652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10E5-A512-431F-92C5-CDA225C84B8A}" type="datetimeFigureOut">
              <a:rPr lang="en-NL" smtClean="0"/>
              <a:t>18/06/2023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7057-B14B-97A8-2B20-509067E91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61AB-7F25-F8FA-0F91-FF6327C3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B463E-2F2D-4157-9E56-CD54EEFD7D7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618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72C-6112-1BC8-11FE-E6A0347B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588" y="428101"/>
            <a:ext cx="7236823" cy="1291349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Improving Breda </a:t>
            </a:r>
            <a:endParaRPr lang="en-NL" dirty="0"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2ABBA-A20E-3230-5A6F-315DF517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700" y="1686300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By </a:t>
            </a:r>
            <a:r>
              <a:rPr lang="en-US" dirty="0" err="1"/>
              <a:t>TeamEight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B4501-B4ED-7A12-5890-AE1660448F86}"/>
              </a:ext>
            </a:extLst>
          </p:cNvPr>
          <p:cNvSpPr/>
          <p:nvPr/>
        </p:nvSpPr>
        <p:spPr>
          <a:xfrm>
            <a:off x="0" y="4023360"/>
            <a:ext cx="12192000" cy="7233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D6C96-84C6-1E7B-8460-216F5CD7E60E}"/>
              </a:ext>
            </a:extLst>
          </p:cNvPr>
          <p:cNvSpPr/>
          <p:nvPr/>
        </p:nvSpPr>
        <p:spPr>
          <a:xfrm>
            <a:off x="0" y="5027484"/>
            <a:ext cx="12192000" cy="400550"/>
          </a:xfrm>
          <a:prstGeom prst="rect">
            <a:avLst/>
          </a:prstGeom>
          <a:solidFill>
            <a:srgbClr val="ADADAD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8DC4D-D505-2B95-96F4-96F2C6E2FE73}"/>
              </a:ext>
            </a:extLst>
          </p:cNvPr>
          <p:cNvSpPr/>
          <p:nvPr/>
        </p:nvSpPr>
        <p:spPr>
          <a:xfrm>
            <a:off x="-2" y="5677999"/>
            <a:ext cx="12192001" cy="7233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26" name="Picture 2" descr="Breda voert actie tegen LHBT+fobie na vandalisme regenboogbank - gaykrant,">
            <a:extLst>
              <a:ext uri="{FF2B5EF4-FFF2-40B4-BE49-F238E27FC236}">
                <a16:creationId xmlns:a16="http://schemas.microsoft.com/office/drawing/2014/main" id="{716F363B-884A-8AA7-5C23-836D55A5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289" y="2945030"/>
            <a:ext cx="6833420" cy="368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6EC-ED15-6036-6EED-695DAAFA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6"/>
            <a:ext cx="10515600" cy="8953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Problem Statement </a:t>
            </a:r>
            <a:endParaRPr lang="en-NL" sz="4000" dirty="0">
              <a:latin typeface="Amasis MT Pro Medium" panose="02040604050005020304" pitchFamily="18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78178086-9BCB-92B8-02C1-8CEF7CFB35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5908924"/>
                  </p:ext>
                </p:extLst>
              </p:nvPr>
            </p:nvGraphicFramePr>
            <p:xfrm>
              <a:off x="1000125" y="1343025"/>
              <a:ext cx="10353675" cy="50863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78178086-9BCB-92B8-02C1-8CEF7CFB35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125" y="1343025"/>
                <a:ext cx="10353675" cy="5086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0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0656578-E7FE-6454-F53D-AB00B21C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1" y="0"/>
            <a:ext cx="10796444" cy="69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C0C2F-C7B8-3FE8-931E-8A7599312CE7}"/>
              </a:ext>
            </a:extLst>
          </p:cNvPr>
          <p:cNvSpPr txBox="1"/>
          <p:nvPr/>
        </p:nvSpPr>
        <p:spPr>
          <a:xfrm>
            <a:off x="1094016" y="1763486"/>
            <a:ext cx="4626428" cy="80021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Crimes in Breda are affecting public safety and livability in the city. There is a need for tool to help </a:t>
            </a:r>
            <a:r>
              <a:rPr lang="en-U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creating safer communities and supporting effective </a:t>
            </a:r>
            <a:r>
              <a:rPr lang="en-US" sz="1400" b="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olicing.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D7B56-08B3-4F3E-098D-4719344132B1}"/>
              </a:ext>
            </a:extLst>
          </p:cNvPr>
          <p:cNvSpPr txBox="1"/>
          <p:nvPr/>
        </p:nvSpPr>
        <p:spPr>
          <a:xfrm>
            <a:off x="1094015" y="3476160"/>
            <a:ext cx="4626428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tool will be in use of Municipality and Police Department to prevent crimes and analyze factors of the high crimes rates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E71BA-7084-3D67-B626-8F0A0691C324}"/>
              </a:ext>
            </a:extLst>
          </p:cNvPr>
          <p:cNvSpPr txBox="1"/>
          <p:nvPr/>
        </p:nvSpPr>
        <p:spPr>
          <a:xfrm>
            <a:off x="6090557" y="1686541"/>
            <a:ext cx="4555671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machine-learning algorithm that predicts crimes per month in different neighborhoods and  dashboards that to get valuable insights. </a:t>
            </a:r>
          </a:p>
          <a:p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C0EE9-119D-D3CE-BA2E-F8A9810D270A}"/>
              </a:ext>
            </a:extLst>
          </p:cNvPr>
          <p:cNvSpPr txBox="1"/>
          <p:nvPr/>
        </p:nvSpPr>
        <p:spPr>
          <a:xfrm>
            <a:off x="6096000" y="3583882"/>
            <a:ext cx="4550228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Social-economics, city facilities, weather, education level, emergency response times, Labor participation data and migration data.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122EE4-4CB3-4F46-6243-11C0D87ED13F}"/>
              </a:ext>
            </a:extLst>
          </p:cNvPr>
          <p:cNvSpPr txBox="1"/>
          <p:nvPr/>
        </p:nvSpPr>
        <p:spPr>
          <a:xfrm>
            <a:off x="1094015" y="5000729"/>
            <a:ext cx="2128157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group of ambitious, creative students we can provide new approach towards solving the issue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3C66EC-7A66-E0E0-8FBF-6C3E547E26CE}"/>
              </a:ext>
            </a:extLst>
          </p:cNvPr>
          <p:cNvSpPr txBox="1"/>
          <p:nvPr/>
        </p:nvSpPr>
        <p:spPr>
          <a:xfrm>
            <a:off x="3592286" y="5127279"/>
            <a:ext cx="2128157" cy="95410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tool can be associated with several disruptive technology risks and be biased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283DC-B7EB-0885-B628-77DF87CF4990}"/>
              </a:ext>
            </a:extLst>
          </p:cNvPr>
          <p:cNvSpPr txBox="1"/>
          <p:nvPr/>
        </p:nvSpPr>
        <p:spPr>
          <a:xfrm>
            <a:off x="6090557" y="5019556"/>
            <a:ext cx="2128157" cy="138499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will be trained using Gradient Boosting Regression. The Big Data approach will be used to build the model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3F07-D51B-6900-66DD-61B2FB06C6C9}"/>
              </a:ext>
            </a:extLst>
          </p:cNvPr>
          <p:cNvSpPr txBox="1"/>
          <p:nvPr/>
        </p:nvSpPr>
        <p:spPr>
          <a:xfrm>
            <a:off x="8588828" y="5027409"/>
            <a:ext cx="2128157" cy="116955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success of the project, the model should not be biased and have low MAE</a:t>
            </a:r>
          </a:p>
          <a:p>
            <a:r>
              <a:rPr lang="en-US" sz="14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(&lt;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2.00) </a:t>
            </a:r>
            <a:endParaRPr lang="en-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DE07F-04B6-B0E8-5399-AF3170A0F423}"/>
              </a:ext>
            </a:extLst>
          </p:cNvPr>
          <p:cNvSpPr/>
          <p:nvPr/>
        </p:nvSpPr>
        <p:spPr>
          <a:xfrm>
            <a:off x="8218714" y="6355381"/>
            <a:ext cx="2579915" cy="204953"/>
          </a:xfrm>
          <a:prstGeom prst="rect">
            <a:avLst/>
          </a:prstGeom>
          <a:solidFill>
            <a:srgbClr val="F0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19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D1A8-EC7E-8E5F-5AD7-8388BBC7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Solution</a:t>
            </a:r>
            <a:endParaRPr lang="en-NL" sz="40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45BC-26B5-ABA4-D704-31CC875B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11250"/>
            <a:ext cx="10868025" cy="514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is needed ?</a:t>
            </a:r>
          </a:p>
          <a:p>
            <a:r>
              <a:rPr lang="en-US" sz="2400" dirty="0"/>
              <a:t>Tool to help Municipality analyze crimes factors and take actions towards lower crime rates.</a:t>
            </a:r>
          </a:p>
          <a:p>
            <a:r>
              <a:rPr lang="en-US" sz="2400" dirty="0"/>
              <a:t>Tool to help making decision for city development, considering public safety. </a:t>
            </a:r>
          </a:p>
          <a:p>
            <a:r>
              <a:rPr lang="en-US" sz="2400" dirty="0"/>
              <a:t>Tool to make the Policing process more effective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3600" dirty="0"/>
              <a:t>How to achieve that ?</a:t>
            </a:r>
          </a:p>
          <a:p>
            <a:r>
              <a:rPr lang="en-US" sz="2400" dirty="0"/>
              <a:t>Create machine-learning algorithm that predicts crimes per month in different neighborhoods based on data that includes social, city facilities, weather and more. </a:t>
            </a:r>
          </a:p>
          <a:p>
            <a:r>
              <a:rPr lang="en-US" sz="2400" dirty="0"/>
              <a:t>Creating dashboards that using algorithm allows user to change features in order to get valuable insights. </a:t>
            </a:r>
          </a:p>
          <a:p>
            <a:pPr marL="0" indent="0">
              <a:buNone/>
            </a:pP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03441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3BC-C9A2-E78E-8E1C-B46A6490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5" y="199405"/>
            <a:ext cx="10515600" cy="99067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masis MT Pro Medium" panose="02040604050005020304" pitchFamily="18" charset="0"/>
              </a:rPr>
              <a:t>Product prototype</a:t>
            </a:r>
            <a:endParaRPr lang="en-NL" sz="4000" dirty="0">
              <a:latin typeface="Amasis MT Pro Medium" panose="020406040500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B5E98-78C7-87C3-B719-122A09082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34" b="84928" l="17108" r="91711">
                        <a14:foregroundMark x1="73192" y1="11483" x2="88713" y2="8373"/>
                        <a14:foregroundMark x1="88713" y1="8373" x2="91887" y2="15789"/>
                        <a14:foregroundMark x1="22046" y1="50478" x2="20459" y2="56938"/>
                        <a14:foregroundMark x1="17108" y1="58612" x2="17108" y2="58612"/>
                        <a14:foregroundMark x1="54321" y1="79665" x2="69489" y2="84928"/>
                        <a14:foregroundMark x1="69489" y1="84928" x2="69841" y2="83254"/>
                      </a14:backgroundRemoval>
                    </a14:imgEffect>
                  </a14:imgLayer>
                </a14:imgProps>
              </a:ext>
            </a:extLst>
          </a:blip>
          <a:srcRect l="13407" t="4129" r="2483" b="10426"/>
          <a:stretch/>
        </p:blipFill>
        <p:spPr>
          <a:xfrm>
            <a:off x="1207264" y="2309429"/>
            <a:ext cx="3601615" cy="2901931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9614AAF-8084-3174-4675-EB62EB7CED60}"/>
              </a:ext>
            </a:extLst>
          </p:cNvPr>
          <p:cNvSpPr/>
          <p:nvPr/>
        </p:nvSpPr>
        <p:spPr>
          <a:xfrm>
            <a:off x="8628836" y="2838482"/>
            <a:ext cx="391885" cy="38490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1539CA-E389-8089-7EA7-AC1F78E8E573}"/>
              </a:ext>
            </a:extLst>
          </p:cNvPr>
          <p:cNvSpPr/>
          <p:nvPr/>
        </p:nvSpPr>
        <p:spPr>
          <a:xfrm>
            <a:off x="3796686" y="2534570"/>
            <a:ext cx="213064" cy="2041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75D47C-16E6-7513-754F-F8737ADB9AC2}"/>
              </a:ext>
            </a:extLst>
          </p:cNvPr>
          <p:cNvSpPr/>
          <p:nvPr/>
        </p:nvSpPr>
        <p:spPr>
          <a:xfrm>
            <a:off x="2048897" y="3978287"/>
            <a:ext cx="213064" cy="2041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60C3FF-9260-F0C6-1CAC-A2CF92091D57}"/>
              </a:ext>
            </a:extLst>
          </p:cNvPr>
          <p:cNvSpPr/>
          <p:nvPr/>
        </p:nvSpPr>
        <p:spPr>
          <a:xfrm>
            <a:off x="2043076" y="2838482"/>
            <a:ext cx="213064" cy="2041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EB4DFC-94A8-08DF-2622-B7F0D97A49A1}"/>
              </a:ext>
            </a:extLst>
          </p:cNvPr>
          <p:cNvSpPr/>
          <p:nvPr/>
        </p:nvSpPr>
        <p:spPr>
          <a:xfrm>
            <a:off x="3418250" y="4777184"/>
            <a:ext cx="213064" cy="2041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2D1C4B-C03A-C180-C73D-4CE13CEDD353}"/>
              </a:ext>
            </a:extLst>
          </p:cNvPr>
          <p:cNvSpPr/>
          <p:nvPr/>
        </p:nvSpPr>
        <p:spPr>
          <a:xfrm>
            <a:off x="3631314" y="3626558"/>
            <a:ext cx="213064" cy="2041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46C24-0387-BBD0-CCAE-A223B3F4F12F}"/>
              </a:ext>
            </a:extLst>
          </p:cNvPr>
          <p:cNvSpPr txBox="1"/>
          <p:nvPr/>
        </p:nvSpPr>
        <p:spPr>
          <a:xfrm>
            <a:off x="5703374" y="2118406"/>
            <a:ext cx="28497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SUPERMARKETS………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LIGHTS  ……................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dirty="0"/>
              <a:t>NEW GREEN SPLACES ………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 </a:t>
            </a:r>
          </a:p>
          <a:p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13133-0C0C-50D6-4340-778905D6AE90}"/>
              </a:ext>
            </a:extLst>
          </p:cNvPr>
          <p:cNvSpPr txBox="1"/>
          <p:nvPr/>
        </p:nvSpPr>
        <p:spPr>
          <a:xfrm>
            <a:off x="5349433" y="4891677"/>
            <a:ext cx="3874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600" dirty="0"/>
              <a:t>PREDICTED CRIMES NEXT MONTH   ………..</a:t>
            </a:r>
          </a:p>
          <a:p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84240-6DFE-6CF1-B754-13F943710F8F}"/>
              </a:ext>
            </a:extLst>
          </p:cNvPr>
          <p:cNvSpPr txBox="1"/>
          <p:nvPr/>
        </p:nvSpPr>
        <p:spPr>
          <a:xfrm>
            <a:off x="9042704" y="4963614"/>
            <a:ext cx="910022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41</a:t>
            </a:r>
            <a:endParaRPr lang="en-NL" sz="4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B55B0D-2A57-34BF-2F31-693551F72B30}"/>
              </a:ext>
            </a:extLst>
          </p:cNvPr>
          <p:cNvSpPr txBox="1"/>
          <p:nvPr/>
        </p:nvSpPr>
        <p:spPr>
          <a:xfrm>
            <a:off x="9042704" y="4981371"/>
            <a:ext cx="910022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44</a:t>
            </a:r>
            <a:endParaRPr lang="en-NL" sz="4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EA5A57-7D96-698E-D01C-A234F7FE75A8}"/>
              </a:ext>
            </a:extLst>
          </p:cNvPr>
          <p:cNvSpPr txBox="1"/>
          <p:nvPr/>
        </p:nvSpPr>
        <p:spPr>
          <a:xfrm>
            <a:off x="9042704" y="4971697"/>
            <a:ext cx="910022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55</a:t>
            </a:r>
            <a:endParaRPr lang="en-NL" sz="44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6CBAE2-E866-812C-EF65-FF9AC194C758}"/>
              </a:ext>
            </a:extLst>
          </p:cNvPr>
          <p:cNvSpPr/>
          <p:nvPr/>
        </p:nvSpPr>
        <p:spPr>
          <a:xfrm>
            <a:off x="8628835" y="2100647"/>
            <a:ext cx="391885" cy="38490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AE4620-1E12-47BE-0E4E-40F3AC179D95}"/>
              </a:ext>
            </a:extLst>
          </p:cNvPr>
          <p:cNvSpPr/>
          <p:nvPr/>
        </p:nvSpPr>
        <p:spPr>
          <a:xfrm>
            <a:off x="3305015" y="2923446"/>
            <a:ext cx="301613" cy="3068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5FFD95-3676-2205-4F89-EA59C5206743}"/>
              </a:ext>
            </a:extLst>
          </p:cNvPr>
          <p:cNvSpPr txBox="1"/>
          <p:nvPr/>
        </p:nvSpPr>
        <p:spPr>
          <a:xfrm>
            <a:off x="9058231" y="4984010"/>
            <a:ext cx="910022" cy="76944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41</a:t>
            </a:r>
            <a:endParaRPr lang="en-NL" sz="4400" dirty="0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9123A192-D07D-FB27-9EAB-32E8A83D7DB6}"/>
              </a:ext>
            </a:extLst>
          </p:cNvPr>
          <p:cNvSpPr/>
          <p:nvPr/>
        </p:nvSpPr>
        <p:spPr>
          <a:xfrm>
            <a:off x="1917264" y="3346768"/>
            <a:ext cx="476330" cy="40615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446DC32-45D0-A7B4-8736-2898BE71C951}"/>
              </a:ext>
            </a:extLst>
          </p:cNvPr>
          <p:cNvSpPr/>
          <p:nvPr/>
        </p:nvSpPr>
        <p:spPr>
          <a:xfrm>
            <a:off x="8628835" y="3695473"/>
            <a:ext cx="391885" cy="38490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4678E-08B7-A2D4-23B9-85B290007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54" b="90883" l="8829" r="90811">
                        <a14:foregroundMark x1="24685" y1="32336" x2="11712" y2="29202"/>
                        <a14:foregroundMark x1="11712" y1="29202" x2="9009" y2="20085"/>
                        <a14:foregroundMark x1="9009" y1="20085" x2="9730" y2="15100"/>
                        <a14:foregroundMark x1="18018" y1="13818" x2="35135" y2="11254"/>
                        <a14:foregroundMark x1="35135" y1="11254" x2="51532" y2="18803"/>
                        <a14:foregroundMark x1="88649" y1="43590" x2="90811" y2="52564"/>
                        <a14:foregroundMark x1="90811" y1="52564" x2="87568" y2="54986"/>
                        <a14:foregroundMark x1="40541" y1="82906" x2="43423" y2="85470"/>
                        <a14:foregroundMark x1="39279" y1="89316" x2="39099" y2="90883"/>
                      </a14:backgroundRemoval>
                    </a14:imgEffect>
                  </a14:imgLayer>
                </a14:imgProps>
              </a:ext>
            </a:extLst>
          </a:blip>
          <a:srcRect l="3397" t="5219" r="2147" b="5135"/>
          <a:stretch/>
        </p:blipFill>
        <p:spPr>
          <a:xfrm>
            <a:off x="451587" y="919180"/>
            <a:ext cx="5271314" cy="6118213"/>
          </a:xfrm>
          <a:prstGeom prst="rect">
            <a:avLst/>
          </a:prstGeom>
        </p:spPr>
      </p:pic>
      <p:pic>
        <p:nvPicPr>
          <p:cNvPr id="69" name="Graphic 68" descr="Arrow circle with solid fill">
            <a:extLst>
              <a:ext uri="{FF2B5EF4-FFF2-40B4-BE49-F238E27FC236}">
                <a16:creationId xmlns:a16="http://schemas.microsoft.com/office/drawing/2014/main" id="{40F425A4-A4E3-F14C-634D-4651F87B2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726" y="4946835"/>
            <a:ext cx="838511" cy="8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9" grpId="0" animBg="1"/>
      <p:bldP spid="52" grpId="0" animBg="1"/>
      <p:bldP spid="60" grpId="0" animBg="1"/>
      <p:bldP spid="61" grpId="0" animBg="1"/>
      <p:bldP spid="62" grpId="0" animBg="1"/>
      <p:bldP spid="63" grpId="0" animBg="1"/>
      <p:bldP spid="58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6B4BB92-17E5-4A6E-BBBB-237AA0C55416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YW2/bNhT+KwZf+mIHuli3vDVpixVLCi/OUgxDMJDikc2GFjVKcuMa/u87pKTEdmzH6cOGZoUBQzo8PJeP53wktSRclIWki090BuSUnCl1N6P6rueSPsk3ZY7vuQEELB0Gns/d1I8cD7VUUQmVl+R0SSqqJ1DdiLKm0hhE4Z+3fUKlHNGJecuoLKFPCtClyqkU36BRxqFK17DqE7gvpNLUmBxXtAJjdo7q+I6huCc+eqRpJeYwhrRqpFdQKF2174Ef8jgJYzfg4LppGDGe4JyyGbVhPq+PSpmQFfo1j6xFZ0k+WCGjHnVo7EXAoyEkjA5jx4y2eB1Q6pNqURidc0xtorRIqURh48uYuOlS9frkg1YzBHBJ2rVJUfN9XolqYV60MPj2ybU16KwQ589T0GBnnKuciwadJflo/9/fFxrKssHAqsh6tjVi3saq1ilcQfb4Yn2vcHFGWuHSWf+fQEymTOmpUhzH0PsNlbVdcTR+ITAfTM1kZMQ44c0ZnYN8Y3X3aWjgtJdCjrUwO0IzV0rzY/UGX6GsjlBW6ii1I619q8UxERq1wbOerwFlIp9AflDtdzmHfKrqw8ZGaKmEnAHcWb3bFf41DbhWDUdVyXZRHi6VPpmqr+casAM4OXVXRjK3LIBVW1GRt13n0zAbpkOWBS4EIbhp5EdGXiICsuUNyw72qWkDUsF9xdS9oSX2BRvcWLIe/BiihLkJ9xzgWepQxrMnbW5ytM3RdulbPqd5imFuw/KLQDx1Ol1cABb1U3gexp8OdcDcUC0ammt77MUQt7TwYIhsoD7CUmnxXouGvEPYe48CM9zmQP4Aqp+sj7PqL3eT1v8Akd9qqg0x/wRlDZRL7NLpQUj2ts0l0LLW35PEWsTjetZTWe8KJqLExQHeO7d6PdxfNB4zeqjYW0trM0pDcQcZRCIBnU9x3Tc5pDt1YCBf1o4S7eovLGu8yuXuWOGVprfW4q80w65fb+0+GAdBzOKhj78scXgUuI77cx88Zh98ljlKKVKspHXaIDPAG5F54LSiFtKiCU1AM664HQaL+L6DcylSc0bDAET5MUeaw5DGIBseunzehLlbmfn2nF52E3eEU1a4kVVjm2Xj4BnL9kLXmjbx4UEb9FlDh++E7hy5/X2F8QoLx4C8c7N4uCG97vzbWwTNy+4S3+SslbRPHQ4IkzQzm9G/a9ALDNZqNEGeNCGcPAR4sun8xDq8NV2B9xRJi9J0qil2FHGwGf8Kixfcdx9QulB4njPerimT8Fccpb6XuP4gjobOYOgxOkiSiA6CbOhmThJyFkTb55QODRPeSOR5F5uRaKVsZ3VRdpWR11K2neT6MU+CYZAm6AOA+hkNv5+of4STV0o13z507eETb5tP/oP8mmXCemCJ7/lh4vM085gTAXuyTJufj9zEcz3fp17IHM8LaZzu+Hy0U2nP56N/+cruGMFa7W3GHfgsTLzQSwIPmOuyoZc9xv1D12c5pQVc0mL744LdmHft+aquyoKmMKI57NhsLUdy4/wFW+xq9Q9g+qdosxUAAA==&quot;"/>
    <we:property name="creatorSessionId" value="&quot;c3ce2348-e5f2-4ddd-a2c8-c2c4bc9f88d7&quot;"/>
    <we:property name="creatorTenantId" value="&quot;0a33589b-0036-4fe8-a829-3ed0926af886&quot;"/>
    <we:property name="creatorUserId" value="&quot;10032001EEF78058&quot;"/>
    <we:property name="datasetId" value="&quot;d76cc060-1d2b-49e4-876c-1e64ceec0565&quot;"/>
    <we:property name="embedUrl" value="&quot;/reportEmbed?reportId=9a02fc79-d3c4-40a7-93e2-837985807897&amp;config=eyJjbHVzdGVyVXJsIjoiaHR0cHM6Ly9XQUJJLVdFU1QtRVVST1BFLUItUFJJTUFSWS1yZWRpcmVjdC5hbmFseXNpcy53aW5kb3dzLm5ldCIsImVtYmVkRmVhdHVyZXMiOnsibW9kZXJuRW1iZWQiOnRydWUsInVzYWdlTWV0cmljc1ZOZXh0Ijp0cnVlfX0%3D&amp;disableSensitivityBanner=true&quot;"/>
    <we:property name="initialStateBookmark" value="&quot;H4sIAAAAAAAAA+1YW2/bNhT+KwZf+mIHuli3vCVpihWJ0yzOMgxDUJDikc2GFjVKcuMa/u87pGTHcRzH7YANMwoDgnh4eC4fz02eEy7KQtLZFZ0AOSanSj1MqH7ouKRL8pb26dPF4OTm4vPVyeAcyaqohMpLcjwnFdUjqO5EWVNpJCDxz/suoVJe05FZZVSW0CUF6FLlVIpv0DDjVqVrWHQJPBZSaWpEDitagRE7RXZco273yEeNNK3EFIaQVg31Bgqlq3Yd+CGPkzB2Aw6um4YR4wmeKZtda+bb/MiUCVmhXvPKWjjm5IMlMupRh8ZeBDzqQ8JoP3bMbgvQDqYuqWaF4TlD10ZKi5RKJDa6jIi7patel3zQaoIAzkl7GSlynueVqGZmoYXBt0turUBngTj/PgYN9sSZyrlo0JmTj/Z5/lhoKMsGA8si68nGjlkNVa1TuIHsaWF1L/ByrrXCq7P6r0CMxkzpsVIc91D7HZW1vXEUfinQH3TNeGTIeODdKZ2CfGd5X+PQwGknhRxjYbIHZ66U5vvy9b5CWe3BrNRebHtK+1aLfSw0bL03Nd8C0kQ+gnwn229yCvlY1buFXaOkEnIG8GD57hf4aBJwLRr2ipLNoNwdKl0yVl/PNGAGcHLsLgxlaqsARm1FRd5mXdR3WOJ7fpj4PM085kTA3khMN/Fcz/epFzLH80Iap1sScyvTK4n5L4PhGAKbGek2R5/bHfgsTLzQSwIPmOuyvpc92X3CpzRPUcim0QOgZa3hn1k9rCcdlXVuYCRKNAV458zydTCnNZb2DjJ2rjE4tzplwqrEuJVttbc13b41xYuUY1rAgBamm7AvWJfN7drAcP2YJ0E/SJOs7wJQP6PhiyBY4XUIWKRU8+c44EJz0Kcz6+N7oZeND3vE+X/tHzqEx+MgiFnc9/GXJQ6PAtdxf/yafhGoSKfj2SVgy3jpzWr/5dbSjzuqRTNEtB3suxFpm+5KEHkG0tr9rllD3uM1d54IZrv1gfwBVP9QbkiR4mywHhFkAjhnmRdOK2ohLRrTBDT7itttsIi/1o5LkZrKjwaI8mOOl4smDUE20TV4W4SZ2Mx52/3L5cEt5pQV1tNqaL1sFLwh2Y6JrejF6/Hvbsb/IQeOAbkZfFHal7VpdjV3Hbb/7WxC83L5adD4rJW0b0scECZpTja7f9WgZ2is5WiMPGpMOFoZePRc+ZFVeG+yAhu+pEVpMtUEO5I4WI8vYPYdU/QKpUuFY4XRdkuZhM9xlPpe4vq9GGedXt9jtJckEe0F2OsyJwk5C6LN6rxEw5h3LfJ8aZuhaKVsZi2tXEZGXkvZZpIfQ5QwN+GeAzxLHcp49rNQ71Oou/N9RsSDROTXmmrzffoTlDVQBvixMt4Jyf96DJX4HXY2xnvfnEW39qD29mcH34W6B+reWoofqIfLfL23E69Pw6yf9lkWuBCE4KaRH9lRdVdOVPBYMfW4+ZVqBW6bzlVdlQVN4ZrmsGUsttMMN/m43zBs/yYRODjsP5ebx9/F8/xv1BUAAA==&quot;"/>
    <we:property name="isFiltersActionButtonVisible" value="true"/>
    <we:property name="pageDisplayName" value="&quot;Crimes stat&quot;"/>
    <we:property name="pptInsertionSessionID" value="&quot;F90A33AD-34DA-41BE-942B-EA1487B242A2&quot;"/>
    <we:property name="reportEmbeddedTime" value="&quot;2023-05-24T17:47:59.630Z&quot;"/>
    <we:property name="reportName" value="&quot;Crimes&quot;"/>
    <we:property name="reportState" value="&quot;CONNECTED&quot;"/>
    <we:property name="reportUrl" value="&quot;/links/kAz9Dxelnr?ctid=0a33589b-0036-4fe8-a829-3ed0926af886&amp;pbi_source=linkShare&amp;bookmarkGuid=5bff3e27-896e-4286-ad62-8cfe1884c9ea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 Medium</vt:lpstr>
      <vt:lpstr>Arial</vt:lpstr>
      <vt:lpstr>Calibri</vt:lpstr>
      <vt:lpstr>Calibri Light</vt:lpstr>
      <vt:lpstr>Söhne</vt:lpstr>
      <vt:lpstr>Office Theme</vt:lpstr>
      <vt:lpstr>Improving Breda </vt:lpstr>
      <vt:lpstr>Problem Statement </vt:lpstr>
      <vt:lpstr>PowerPoint Presentation</vt:lpstr>
      <vt:lpstr>Solution</vt:lpstr>
      <vt:lpstr>Product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Breda </dc:title>
  <dc:creator>Kornelia Flizik</dc:creator>
  <cp:lastModifiedBy>Kornelia Flizik</cp:lastModifiedBy>
  <cp:revision>1</cp:revision>
  <dcterms:created xsi:type="dcterms:W3CDTF">2023-05-24T16:35:37Z</dcterms:created>
  <dcterms:modified xsi:type="dcterms:W3CDTF">2023-06-18T18:30:11Z</dcterms:modified>
</cp:coreProperties>
</file>