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813" r:id="rId2"/>
  </p:sldMasterIdLst>
  <p:notesMasterIdLst>
    <p:notesMasterId r:id="rId27"/>
  </p:notesMasterIdLst>
  <p:handoutMasterIdLst>
    <p:handoutMasterId r:id="rId28"/>
  </p:handoutMasterIdLst>
  <p:sldIdLst>
    <p:sldId id="256" r:id="rId3"/>
    <p:sldId id="360" r:id="rId4"/>
    <p:sldId id="361" r:id="rId5"/>
    <p:sldId id="362" r:id="rId6"/>
    <p:sldId id="365" r:id="rId7"/>
    <p:sldId id="364" r:id="rId8"/>
    <p:sldId id="363"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m Fischer" initials="HF" lastIdx="11" clrIdx="0"/>
  <p:cmAuthor id="2" name="Albrecht Neumann" initials="AN" lastIdx="10" clrIdx="1"/>
  <p:cmAuthor id="3" name="Wiebke Lehmbecker" initials="W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767"/>
    <a:srgbClr val="0032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3" autoAdjust="0"/>
  </p:normalViewPr>
  <p:slideViewPr>
    <p:cSldViewPr snapToGrid="0">
      <p:cViewPr varScale="1">
        <p:scale>
          <a:sx n="114" d="100"/>
          <a:sy n="114" d="100"/>
        </p:scale>
        <p:origin x="474" y="11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103" d="100"/>
          <a:sy n="103" d="100"/>
        </p:scale>
        <p:origin x="4306"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65C8A0-A5F5-43F7-94A5-04D58CFC1FBC}" type="datetimeFigureOut">
              <a:rPr lang="de-DE" smtClean="0"/>
              <a:t>16.10.2023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5B90D8-E87D-46F2-B653-432E635CF940}" type="slidenum">
              <a:rPr lang="de-DE" smtClean="0"/>
              <a:t>‹Nr.›</a:t>
            </a:fld>
            <a:endParaRPr lang="de-DE"/>
          </a:p>
        </p:txBody>
      </p:sp>
    </p:spTree>
    <p:extLst>
      <p:ext uri="{BB962C8B-B14F-4D97-AF65-F5344CB8AC3E}">
        <p14:creationId xmlns:p14="http://schemas.microsoft.com/office/powerpoint/2010/main" val="2972868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1DDCA-C716-4224-96BE-DD95A67959AC}" type="datetimeFigureOut">
              <a:rPr lang="de-DE" smtClean="0"/>
              <a:t>16.10.2023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411D9-780B-424F-BD1A-63E13D5D645F}" type="slidenum">
              <a:rPr lang="de-DE" smtClean="0"/>
              <a:t>‹Nr.›</a:t>
            </a:fld>
            <a:endParaRPr lang="de-DE"/>
          </a:p>
        </p:txBody>
      </p:sp>
    </p:spTree>
    <p:extLst>
      <p:ext uri="{BB962C8B-B14F-4D97-AF65-F5344CB8AC3E}">
        <p14:creationId xmlns:p14="http://schemas.microsoft.com/office/powerpoint/2010/main" val="3782232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286"/>
          </a:xfrm>
          <a:prstGeom prst="rect">
            <a:avLst/>
          </a:prstGeom>
        </p:spPr>
      </p:pic>
      <p:sp>
        <p:nvSpPr>
          <p:cNvPr id="17" name="Rechteck 16"/>
          <p:cNvSpPr/>
          <p:nvPr userDrawn="1"/>
        </p:nvSpPr>
        <p:spPr>
          <a:xfrm>
            <a:off x="0" y="0"/>
            <a:ext cx="12192000" cy="1025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9080" y="246891"/>
            <a:ext cx="3117069" cy="657763"/>
          </a:xfrm>
          <a:prstGeom prst="rect">
            <a:avLst/>
          </a:prstGeom>
        </p:spPr>
      </p:pic>
      <p:sp>
        <p:nvSpPr>
          <p:cNvPr id="3" name="Subtitle 2"/>
          <p:cNvSpPr>
            <a:spLocks noGrp="1"/>
          </p:cNvSpPr>
          <p:nvPr>
            <p:ph type="subTitle" idx="1" hasCustomPrompt="1"/>
          </p:nvPr>
        </p:nvSpPr>
        <p:spPr>
          <a:xfrm>
            <a:off x="556438" y="2916555"/>
            <a:ext cx="7766936" cy="1096899"/>
          </a:xfrm>
          <a:prstGeom prst="rect">
            <a:avLst/>
          </a:prstGeom>
        </p:spPr>
        <p:txBody>
          <a:bodyPr anchor="t"/>
          <a:lstStyle>
            <a:lvl1pPr marL="0" indent="0" algn="l">
              <a:buNone/>
              <a:defRPr sz="2400">
                <a:solidFill>
                  <a:schemeClr val="bg1"/>
                </a:solidFill>
                <a:latin typeface="+mn-lt"/>
                <a:ea typeface="Roboto" panose="02000000000000000000" pitchFamily="2" charset="0"/>
                <a:cs typeface="Roboto" panose="02000000000000000000"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Untertitel</a:t>
            </a:r>
            <a:endParaRPr lang="en-US" dirty="0"/>
          </a:p>
        </p:txBody>
      </p:sp>
      <p:sp>
        <p:nvSpPr>
          <p:cNvPr id="2" name="Title 1"/>
          <p:cNvSpPr>
            <a:spLocks noGrp="1"/>
          </p:cNvSpPr>
          <p:nvPr>
            <p:ph type="ctrTitle" hasCustomPrompt="1"/>
          </p:nvPr>
        </p:nvSpPr>
        <p:spPr>
          <a:xfrm>
            <a:off x="556438" y="1270256"/>
            <a:ext cx="7766936" cy="1646302"/>
          </a:xfrm>
          <a:prstGeom prst="rect">
            <a:avLst/>
          </a:prstGeom>
        </p:spPr>
        <p:txBody>
          <a:bodyPr anchor="ctr">
            <a:noAutofit/>
          </a:bodyPr>
          <a:lstStyle>
            <a:lvl1pPr algn="l">
              <a:defRPr sz="4400" b="1">
                <a:solidFill>
                  <a:schemeClr val="bg1"/>
                </a:solidFill>
                <a:effectLst>
                  <a:outerShdw blurRad="127000" dir="5400000" algn="ctr" rotWithShape="0">
                    <a:srgbClr val="1F3767">
                      <a:alpha val="50000"/>
                    </a:srgbClr>
                  </a:outerShdw>
                </a:effectLst>
                <a:latin typeface="+mj-lt"/>
                <a:ea typeface="Roboto" panose="02000000000000000000" pitchFamily="2" charset="0"/>
                <a:cs typeface="Roboto" panose="02000000000000000000" pitchFamily="2" charset="0"/>
              </a:defRPr>
            </a:lvl1pPr>
          </a:lstStyle>
          <a:p>
            <a:r>
              <a:rPr lang="de-DE" dirty="0"/>
              <a:t>Thema </a:t>
            </a:r>
            <a:br>
              <a:rPr lang="de-DE" dirty="0"/>
            </a:br>
            <a:r>
              <a:rPr lang="de-DE" dirty="0"/>
              <a:t>Präsentation</a:t>
            </a:r>
            <a:endParaRPr lang="en-US" dirty="0"/>
          </a:p>
        </p:txBody>
      </p:sp>
      <p:sp>
        <p:nvSpPr>
          <p:cNvPr id="20" name="Textplatzhalter 19"/>
          <p:cNvSpPr>
            <a:spLocks noGrp="1"/>
          </p:cNvSpPr>
          <p:nvPr>
            <p:ph type="body" sz="quarter" idx="16" hasCustomPrompt="1"/>
          </p:nvPr>
        </p:nvSpPr>
        <p:spPr>
          <a:xfrm>
            <a:off x="557213" y="5009801"/>
            <a:ext cx="6006146" cy="332907"/>
          </a:xfrm>
          <a:prstGeom prst="rect">
            <a:avLst/>
          </a:prstGeom>
          <a:effectLst/>
        </p:spPr>
        <p:txBody>
          <a:bodyPr>
            <a:noAutofit/>
          </a:bodyPr>
          <a:lstStyle>
            <a:lvl1pPr marL="0" indent="0">
              <a:buNone/>
              <a:defRPr sz="2000">
                <a:solidFill>
                  <a:schemeClr val="bg1"/>
                </a:solidFill>
                <a:effectLst/>
                <a:latin typeface="+mn-lt"/>
                <a:ea typeface="Roboto" panose="02000000000000000000" pitchFamily="2" charset="0"/>
                <a:cs typeface="Roboto" panose="02000000000000000000" pitchFamily="2" charset="0"/>
              </a:defRPr>
            </a:lvl1pPr>
            <a:lvl2pPr marL="457200" indent="0" algn="l">
              <a:buFont typeface="Arial" panose="020B0604020202020204" pitchFamily="34" charset="0"/>
              <a:buNone/>
              <a:defRPr/>
            </a:lvl2pPr>
          </a:lstStyle>
          <a:p>
            <a:pPr lvl="0"/>
            <a:r>
              <a:rPr lang="de-DE" dirty="0"/>
              <a:t>Autor</a:t>
            </a:r>
          </a:p>
        </p:txBody>
      </p:sp>
      <p:sp>
        <p:nvSpPr>
          <p:cNvPr id="21" name="Textplatzhalter 19"/>
          <p:cNvSpPr>
            <a:spLocks noGrp="1"/>
          </p:cNvSpPr>
          <p:nvPr>
            <p:ph type="body" sz="quarter" idx="17" hasCustomPrompt="1"/>
          </p:nvPr>
        </p:nvSpPr>
        <p:spPr>
          <a:xfrm>
            <a:off x="557212" y="5418511"/>
            <a:ext cx="6006147" cy="332907"/>
          </a:xfrm>
          <a:prstGeom prst="rect">
            <a:avLst/>
          </a:prstGeom>
        </p:spPr>
        <p:txBody>
          <a:bodyPr>
            <a:noAutofit/>
          </a:bodyPr>
          <a:lstStyle>
            <a:lvl1pPr marL="0" indent="0">
              <a:buNone/>
              <a:defRPr sz="2000">
                <a:solidFill>
                  <a:schemeClr val="bg1"/>
                </a:solidFill>
                <a:effectLst/>
                <a:latin typeface="+mn-lt"/>
                <a:ea typeface="Roboto" panose="02000000000000000000" pitchFamily="2" charset="0"/>
                <a:cs typeface="Roboto" panose="02000000000000000000" pitchFamily="2" charset="0"/>
              </a:defRPr>
            </a:lvl1pPr>
            <a:lvl2pPr marL="457200" indent="0" algn="l">
              <a:buFont typeface="Arial" panose="020B0604020202020204" pitchFamily="34" charset="0"/>
              <a:buNone/>
              <a:defRPr/>
            </a:lvl2pPr>
          </a:lstStyle>
          <a:p>
            <a:pPr lvl="0"/>
            <a:r>
              <a:rPr lang="de-DE" dirty="0"/>
              <a:t>Titel / Position des Autors</a:t>
            </a:r>
          </a:p>
        </p:txBody>
      </p:sp>
      <p:sp>
        <p:nvSpPr>
          <p:cNvPr id="22" name="Textplatzhalter 19"/>
          <p:cNvSpPr>
            <a:spLocks noGrp="1"/>
          </p:cNvSpPr>
          <p:nvPr>
            <p:ph type="body" sz="quarter" idx="18" hasCustomPrompt="1"/>
          </p:nvPr>
        </p:nvSpPr>
        <p:spPr>
          <a:xfrm>
            <a:off x="557212" y="5827221"/>
            <a:ext cx="6006147" cy="332907"/>
          </a:xfrm>
          <a:prstGeom prst="rect">
            <a:avLst/>
          </a:prstGeom>
        </p:spPr>
        <p:txBody>
          <a:bodyPr>
            <a:noAutofit/>
          </a:bodyPr>
          <a:lstStyle>
            <a:lvl1pPr marL="0" indent="0">
              <a:buNone/>
              <a:defRPr sz="2000">
                <a:solidFill>
                  <a:schemeClr val="bg1"/>
                </a:solidFill>
                <a:effectLst/>
                <a:latin typeface="+mn-lt"/>
                <a:ea typeface="Roboto" panose="02000000000000000000" pitchFamily="2" charset="0"/>
                <a:cs typeface="Roboto" panose="02000000000000000000" pitchFamily="2" charset="0"/>
              </a:defRPr>
            </a:lvl1pPr>
            <a:lvl2pPr marL="457200" indent="0" algn="l">
              <a:buFont typeface="Arial" panose="020B0604020202020204" pitchFamily="34" charset="0"/>
              <a:buNone/>
              <a:defRPr/>
            </a:lvl2pPr>
          </a:lstStyle>
          <a:p>
            <a:pPr lvl="0"/>
            <a:r>
              <a:rPr lang="de-DE" dirty="0"/>
              <a:t>Datum</a:t>
            </a:r>
          </a:p>
        </p:txBody>
      </p:sp>
    </p:spTree>
    <p:extLst>
      <p:ext uri="{BB962C8B-B14F-4D97-AF65-F5344CB8AC3E}">
        <p14:creationId xmlns:p14="http://schemas.microsoft.com/office/powerpoint/2010/main" val="3958823899"/>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2">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Folientitel</a:t>
            </a:r>
          </a:p>
        </p:txBody>
      </p:sp>
      <p:sp>
        <p:nvSpPr>
          <p:cNvPr id="8" name="Content Placeholder 2"/>
          <p:cNvSpPr>
            <a:spLocks noGrp="1"/>
          </p:cNvSpPr>
          <p:nvPr>
            <p:ph sz="half" idx="1" hasCustomPrompt="1"/>
          </p:nvPr>
        </p:nvSpPr>
        <p:spPr>
          <a:xfrm>
            <a:off x="554559" y="1247877"/>
            <a:ext cx="5405282" cy="4715954"/>
          </a:xfrm>
          <a:prstGeom prst="rect">
            <a:avLst/>
          </a:prstGeom>
        </p:spPr>
        <p:txBody>
          <a:bodyPr>
            <a:normAutofit/>
          </a:bodyPr>
          <a:lstStyle>
            <a:lvl1pPr marL="342900" indent="-342900">
              <a:buFont typeface="Wingdings" panose="05000000000000000000" pitchFamily="2" charset="2"/>
              <a:buChar char="§"/>
              <a:defRPr sz="2400"/>
            </a:lvl1pPr>
            <a:lvl2pPr marL="800100" indent="-342900">
              <a:buFont typeface="Wingdings" panose="05000000000000000000" pitchFamily="2" charset="2"/>
              <a:buChar char="§"/>
              <a:defRPr sz="2000"/>
            </a:lvl2pPr>
            <a:lvl3pPr marL="1200150" indent="-285750">
              <a:buFont typeface="Wingdings" panose="05000000000000000000" pitchFamily="2" charset="2"/>
              <a:buChar char="§"/>
              <a:defRPr sz="1800"/>
            </a:lvl3pPr>
            <a:lvl4pPr marL="1657350" indent="-285750">
              <a:buFont typeface="Wingdings" panose="05000000000000000000" pitchFamily="2" charset="2"/>
              <a:buChar char="§"/>
              <a:defRPr sz="1800">
                <a:latin typeface="+mn-lt"/>
                <a:ea typeface="Roboto" panose="02000000000000000000" pitchFamily="2" charset="0"/>
              </a:defRPr>
            </a:lvl4pPr>
            <a:lvl5pPr marL="2114550" indent="-285750">
              <a:buFont typeface="Wingdings" panose="05000000000000000000" pitchFamily="2" charset="2"/>
              <a:buChar char="§"/>
              <a:defRPr sz="1800">
                <a:latin typeface="+mn-lt"/>
                <a:ea typeface="Roboto" panose="02000000000000000000" pitchFamily="2" charset="0"/>
              </a:defRPr>
            </a:lvl5pPr>
          </a:lstStyle>
          <a:p>
            <a:pPr lvl="0"/>
            <a:r>
              <a:rPr lang="de-DE" dirty="0"/>
              <a:t>Stichpunkt</a:t>
            </a:r>
          </a:p>
          <a:p>
            <a:pPr lvl="1"/>
            <a:r>
              <a:rPr lang="de-DE" dirty="0"/>
              <a:t>Zweite Ebene</a:t>
            </a:r>
          </a:p>
          <a:p>
            <a:pPr lvl="2"/>
            <a:r>
              <a:rPr lang="de-DE" dirty="0"/>
              <a:t>Dritte Ebene</a:t>
            </a:r>
          </a:p>
        </p:txBody>
      </p:sp>
      <p:sp>
        <p:nvSpPr>
          <p:cNvPr id="9" name="Content Placeholder 3"/>
          <p:cNvSpPr>
            <a:spLocks noGrp="1"/>
          </p:cNvSpPr>
          <p:nvPr>
            <p:ph sz="half" idx="2" hasCustomPrompt="1"/>
          </p:nvPr>
        </p:nvSpPr>
        <p:spPr>
          <a:xfrm>
            <a:off x="6231378" y="1247877"/>
            <a:ext cx="5409760" cy="4715956"/>
          </a:xfrm>
          <a:prstGeom prst="rect">
            <a:avLst/>
          </a:prstGeom>
        </p:spPr>
        <p:txBody>
          <a:bodyPr>
            <a:normAutofit/>
          </a:bodyPr>
          <a:lstStyle>
            <a:lvl1pPr marL="342900" indent="-342900">
              <a:buFont typeface="Wingdings" panose="05000000000000000000" pitchFamily="2" charset="2"/>
              <a:buChar char="§"/>
              <a:defRPr sz="2400"/>
            </a:lvl1pPr>
            <a:lvl2pPr marL="800100" indent="-342900">
              <a:buFont typeface="Wingdings" panose="05000000000000000000" pitchFamily="2" charset="2"/>
              <a:buChar char="§"/>
              <a:defRPr sz="2000"/>
            </a:lvl2pPr>
            <a:lvl3pPr marL="1200150" indent="-285750">
              <a:buFont typeface="Wingdings" panose="05000000000000000000" pitchFamily="2" charset="2"/>
              <a:buChar char="§"/>
              <a:defRPr sz="1800"/>
            </a:lvl3pPr>
            <a:lvl4pPr marL="1657350" indent="-285750">
              <a:buFont typeface="Wingdings" panose="05000000000000000000" pitchFamily="2" charset="2"/>
              <a:buChar char="§"/>
              <a:defRPr sz="1800">
                <a:latin typeface="+mn-lt"/>
              </a:defRPr>
            </a:lvl4pPr>
            <a:lvl5pPr marL="2114550" indent="-285750">
              <a:buFont typeface="Wingdings" panose="05000000000000000000" pitchFamily="2" charset="2"/>
              <a:buChar char="§"/>
              <a:defRPr sz="1800">
                <a:latin typeface="+mn-lt"/>
              </a:defRPr>
            </a:lvl5pPr>
          </a:lstStyle>
          <a:p>
            <a:pPr lvl="0"/>
            <a:r>
              <a:rPr lang="de-DE" dirty="0"/>
              <a:t>Stichpunkt</a:t>
            </a:r>
          </a:p>
          <a:p>
            <a:pPr lvl="1"/>
            <a:r>
              <a:rPr lang="de-DE" dirty="0"/>
              <a:t>Zweite Ebene</a:t>
            </a:r>
          </a:p>
          <a:p>
            <a:pPr lvl="2"/>
            <a:r>
              <a:rPr lang="de-DE" dirty="0"/>
              <a:t>Dritte Ebene</a:t>
            </a:r>
          </a:p>
        </p:txBody>
      </p:sp>
    </p:spTree>
    <p:extLst>
      <p:ext uri="{BB962C8B-B14F-4D97-AF65-F5344CB8AC3E}">
        <p14:creationId xmlns:p14="http://schemas.microsoft.com/office/powerpoint/2010/main" val="1726184410"/>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_3">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Folientitel</a:t>
            </a:r>
          </a:p>
        </p:txBody>
      </p:sp>
    </p:spTree>
    <p:extLst>
      <p:ext uri="{BB962C8B-B14F-4D97-AF65-F5344CB8AC3E}">
        <p14:creationId xmlns:p14="http://schemas.microsoft.com/office/powerpoint/2010/main" val="3239607040"/>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_1">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rcRect b="5015"/>
          <a:stretch>
            <a:fillRect/>
          </a:stretch>
        </p:blipFill>
        <p:spPr>
          <a:xfrm>
            <a:off x="0" y="0"/>
            <a:ext cx="12192000" cy="6516233"/>
          </a:xfrm>
          <a:custGeom>
            <a:avLst/>
            <a:gdLst>
              <a:gd name="connsiteX0" fmla="*/ 0 w 12192000"/>
              <a:gd name="connsiteY0" fmla="*/ 0 h 6516233"/>
              <a:gd name="connsiteX1" fmla="*/ 12192000 w 12192000"/>
              <a:gd name="connsiteY1" fmla="*/ 0 h 6516233"/>
              <a:gd name="connsiteX2" fmla="*/ 12192000 w 12192000"/>
              <a:gd name="connsiteY2" fmla="*/ 5877277 h 6516233"/>
              <a:gd name="connsiteX3" fmla="*/ 0 w 12192000"/>
              <a:gd name="connsiteY3" fmla="*/ 6516233 h 6516233"/>
            </a:gdLst>
            <a:ahLst/>
            <a:cxnLst>
              <a:cxn ang="0">
                <a:pos x="connsiteX0" y="connsiteY0"/>
              </a:cxn>
              <a:cxn ang="0">
                <a:pos x="connsiteX1" y="connsiteY1"/>
              </a:cxn>
              <a:cxn ang="0">
                <a:pos x="connsiteX2" y="connsiteY2"/>
              </a:cxn>
              <a:cxn ang="0">
                <a:pos x="connsiteX3" y="connsiteY3"/>
              </a:cxn>
            </a:cxnLst>
            <a:rect l="l" t="t" r="r" b="b"/>
            <a:pathLst>
              <a:path w="12192000" h="6516233">
                <a:moveTo>
                  <a:pt x="0" y="0"/>
                </a:moveTo>
                <a:lnTo>
                  <a:pt x="12192000" y="0"/>
                </a:lnTo>
                <a:lnTo>
                  <a:pt x="12192000" y="5877277"/>
                </a:lnTo>
                <a:lnTo>
                  <a:pt x="0" y="6516233"/>
                </a:lnTo>
                <a:close/>
              </a:path>
            </a:pathLst>
          </a:custGeom>
        </p:spPr>
      </p:pic>
      <p:sp>
        <p:nvSpPr>
          <p:cNvPr id="2" name="Titel 1"/>
          <p:cNvSpPr>
            <a:spLocks noGrp="1"/>
          </p:cNvSpPr>
          <p:nvPr>
            <p:ph type="title" hasCustomPrompt="1"/>
          </p:nvPr>
        </p:nvSpPr>
        <p:spPr/>
        <p:txBody>
          <a:bodyPr/>
          <a:lstStyle>
            <a:lvl1pPr>
              <a:defRPr>
                <a:solidFill>
                  <a:schemeClr val="bg1"/>
                </a:solidFill>
              </a:defRPr>
            </a:lvl1pPr>
          </a:lstStyle>
          <a:p>
            <a:r>
              <a:rPr lang="de-DE" dirty="0"/>
              <a:t>Folientitel</a:t>
            </a:r>
          </a:p>
        </p:txBody>
      </p:sp>
      <p:sp>
        <p:nvSpPr>
          <p:cNvPr id="8" name="Content Placeholder 2"/>
          <p:cNvSpPr>
            <a:spLocks noGrp="1"/>
          </p:cNvSpPr>
          <p:nvPr>
            <p:ph idx="1" hasCustomPrompt="1"/>
          </p:nvPr>
        </p:nvSpPr>
        <p:spPr>
          <a:xfrm>
            <a:off x="554559" y="1247876"/>
            <a:ext cx="11083188" cy="4715954"/>
          </a:xfrm>
          <a:prstGeom prst="rect">
            <a:avLst/>
          </a:prstGeo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de-DE" dirty="0"/>
              <a:t>Stichpunkt</a:t>
            </a:r>
          </a:p>
          <a:p>
            <a:pPr lvl="1"/>
            <a:r>
              <a:rPr lang="de-DE" dirty="0"/>
              <a:t>Zweite Ebene</a:t>
            </a:r>
          </a:p>
          <a:p>
            <a:pPr lvl="2"/>
            <a:r>
              <a:rPr lang="de-DE" dirty="0"/>
              <a:t>Dritte Ebene</a:t>
            </a:r>
          </a:p>
        </p:txBody>
      </p:sp>
    </p:spTree>
    <p:extLst>
      <p:ext uri="{BB962C8B-B14F-4D97-AF65-F5344CB8AC3E}">
        <p14:creationId xmlns:p14="http://schemas.microsoft.com/office/powerpoint/2010/main" val="3388113497"/>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ighlights_2">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1998" cy="2742651"/>
          </a:xfrm>
          <a:prstGeom prst="rect">
            <a:avLst/>
          </a:prstGeom>
        </p:spPr>
      </p:pic>
      <p:sp>
        <p:nvSpPr>
          <p:cNvPr id="2" name="Titel 1"/>
          <p:cNvSpPr>
            <a:spLocks noGrp="1"/>
          </p:cNvSpPr>
          <p:nvPr>
            <p:ph type="title" hasCustomPrompt="1"/>
          </p:nvPr>
        </p:nvSpPr>
        <p:spPr/>
        <p:txBody>
          <a:bodyPr/>
          <a:lstStyle>
            <a:lvl1pPr>
              <a:defRPr>
                <a:solidFill>
                  <a:schemeClr val="bg1"/>
                </a:solidFill>
              </a:defRPr>
            </a:lvl1pPr>
          </a:lstStyle>
          <a:p>
            <a:r>
              <a:rPr lang="de-DE" dirty="0"/>
              <a:t>Folientitel</a:t>
            </a:r>
          </a:p>
        </p:txBody>
      </p:sp>
    </p:spTree>
    <p:extLst>
      <p:ext uri="{BB962C8B-B14F-4D97-AF65-F5344CB8AC3E}">
        <p14:creationId xmlns:p14="http://schemas.microsoft.com/office/powerpoint/2010/main" val="2565754767"/>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_1">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Folientitel</a:t>
            </a:r>
          </a:p>
        </p:txBody>
      </p:sp>
      <p:sp>
        <p:nvSpPr>
          <p:cNvPr id="7" name="Content Placeholder 2"/>
          <p:cNvSpPr>
            <a:spLocks noGrp="1"/>
          </p:cNvSpPr>
          <p:nvPr>
            <p:ph sz="half" idx="1" hasCustomPrompt="1"/>
          </p:nvPr>
        </p:nvSpPr>
        <p:spPr>
          <a:xfrm>
            <a:off x="554559" y="1247877"/>
            <a:ext cx="11083188" cy="4715954"/>
          </a:xfrm>
          <a:prstGeom prst="rect">
            <a:avLst/>
          </a:prstGeom>
        </p:spPr>
        <p:txBody>
          <a:bodyPr>
            <a:normAutofit/>
          </a:bodyPr>
          <a:lstStyle>
            <a:lvl1pPr marL="342900" indent="-342900">
              <a:buFont typeface="Wingdings" panose="05000000000000000000" pitchFamily="2" charset="2"/>
              <a:buChar char="§"/>
              <a:defRPr sz="2400"/>
            </a:lvl1pPr>
            <a:lvl2pPr marL="800100" indent="-342900">
              <a:buFont typeface="Wingdings" panose="05000000000000000000" pitchFamily="2" charset="2"/>
              <a:buChar char="§"/>
              <a:defRPr sz="2000"/>
            </a:lvl2pPr>
            <a:lvl3pPr marL="1200150" indent="-285750">
              <a:buFont typeface="Wingdings" panose="05000000000000000000" pitchFamily="2" charset="2"/>
              <a:buChar char="§"/>
              <a:defRPr sz="1800"/>
            </a:lvl3pPr>
            <a:lvl4pPr marL="1657350" indent="-285750">
              <a:buFont typeface="Wingdings" panose="05000000000000000000" pitchFamily="2" charset="2"/>
              <a:buChar char="§"/>
              <a:defRPr sz="1800">
                <a:latin typeface="+mn-lt"/>
                <a:ea typeface="Roboto" panose="02000000000000000000" pitchFamily="2" charset="0"/>
              </a:defRPr>
            </a:lvl4pPr>
            <a:lvl5pPr marL="2114550" indent="-285750">
              <a:buFont typeface="Wingdings" panose="05000000000000000000" pitchFamily="2" charset="2"/>
              <a:buChar char="§"/>
              <a:defRPr sz="1800">
                <a:latin typeface="+mn-lt"/>
                <a:ea typeface="Roboto" panose="02000000000000000000" pitchFamily="2" charset="0"/>
              </a:defRPr>
            </a:lvl5pPr>
          </a:lstStyle>
          <a:p>
            <a:pPr lvl="0"/>
            <a:r>
              <a:rPr lang="de-DE" dirty="0"/>
              <a:t>Stichpunkt</a:t>
            </a:r>
          </a:p>
          <a:p>
            <a:pPr lvl="1"/>
            <a:r>
              <a:rPr lang="de-DE" dirty="0"/>
              <a:t>Zweite Ebene</a:t>
            </a:r>
          </a:p>
          <a:p>
            <a:pPr lvl="2"/>
            <a:r>
              <a:rPr lang="de-DE" dirty="0"/>
              <a:t>Dritte Ebene</a:t>
            </a:r>
          </a:p>
        </p:txBody>
      </p:sp>
    </p:spTree>
    <p:extLst>
      <p:ext uri="{BB962C8B-B14F-4D97-AF65-F5344CB8AC3E}">
        <p14:creationId xmlns:p14="http://schemas.microsoft.com/office/powerpoint/2010/main" val="747847451"/>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_2">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Folientitel</a:t>
            </a:r>
          </a:p>
        </p:txBody>
      </p:sp>
      <p:sp>
        <p:nvSpPr>
          <p:cNvPr id="8" name="Content Placeholder 2"/>
          <p:cNvSpPr>
            <a:spLocks noGrp="1"/>
          </p:cNvSpPr>
          <p:nvPr>
            <p:ph sz="half" idx="1" hasCustomPrompt="1"/>
          </p:nvPr>
        </p:nvSpPr>
        <p:spPr>
          <a:xfrm>
            <a:off x="554559" y="1247877"/>
            <a:ext cx="5405282" cy="4715954"/>
          </a:xfrm>
          <a:prstGeom prst="rect">
            <a:avLst/>
          </a:prstGeom>
        </p:spPr>
        <p:txBody>
          <a:bodyPr>
            <a:normAutofit/>
          </a:bodyPr>
          <a:lstStyle>
            <a:lvl1pPr marL="342900" indent="-342900">
              <a:buFont typeface="Wingdings" panose="05000000000000000000" pitchFamily="2" charset="2"/>
              <a:buChar char="§"/>
              <a:defRPr sz="2400"/>
            </a:lvl1pPr>
            <a:lvl2pPr marL="800100" indent="-342900">
              <a:buFont typeface="Wingdings" panose="05000000000000000000" pitchFamily="2" charset="2"/>
              <a:buChar char="§"/>
              <a:defRPr sz="2000"/>
            </a:lvl2pPr>
            <a:lvl3pPr marL="1200150" indent="-285750">
              <a:buFont typeface="Wingdings" panose="05000000000000000000" pitchFamily="2" charset="2"/>
              <a:buChar char="§"/>
              <a:defRPr sz="1800"/>
            </a:lvl3pPr>
            <a:lvl4pPr marL="1657350" indent="-285750">
              <a:buFont typeface="Wingdings" panose="05000000000000000000" pitchFamily="2" charset="2"/>
              <a:buChar char="§"/>
              <a:defRPr sz="1800">
                <a:latin typeface="+mn-lt"/>
                <a:ea typeface="Roboto" panose="02000000000000000000" pitchFamily="2" charset="0"/>
              </a:defRPr>
            </a:lvl4pPr>
            <a:lvl5pPr marL="2114550" indent="-285750">
              <a:buFont typeface="Wingdings" panose="05000000000000000000" pitchFamily="2" charset="2"/>
              <a:buChar char="§"/>
              <a:defRPr sz="1800">
                <a:latin typeface="+mn-lt"/>
                <a:ea typeface="Roboto" panose="02000000000000000000" pitchFamily="2" charset="0"/>
              </a:defRPr>
            </a:lvl5pPr>
          </a:lstStyle>
          <a:p>
            <a:pPr lvl="0"/>
            <a:r>
              <a:rPr lang="de-DE" dirty="0"/>
              <a:t>Stichpunkt</a:t>
            </a:r>
          </a:p>
          <a:p>
            <a:pPr lvl="1"/>
            <a:r>
              <a:rPr lang="de-DE" dirty="0"/>
              <a:t>Zweite Ebene</a:t>
            </a:r>
          </a:p>
          <a:p>
            <a:pPr lvl="2"/>
            <a:r>
              <a:rPr lang="de-DE" dirty="0"/>
              <a:t>Dritte Ebene</a:t>
            </a:r>
          </a:p>
        </p:txBody>
      </p:sp>
      <p:sp>
        <p:nvSpPr>
          <p:cNvPr id="9" name="Content Placeholder 3"/>
          <p:cNvSpPr>
            <a:spLocks noGrp="1"/>
          </p:cNvSpPr>
          <p:nvPr>
            <p:ph sz="half" idx="2" hasCustomPrompt="1"/>
          </p:nvPr>
        </p:nvSpPr>
        <p:spPr>
          <a:xfrm>
            <a:off x="6231378" y="1247877"/>
            <a:ext cx="5409760" cy="4715956"/>
          </a:xfrm>
          <a:prstGeom prst="rect">
            <a:avLst/>
          </a:prstGeom>
        </p:spPr>
        <p:txBody>
          <a:bodyPr>
            <a:normAutofit/>
          </a:bodyPr>
          <a:lstStyle>
            <a:lvl1pPr marL="342900" indent="-342900">
              <a:buFont typeface="Wingdings" panose="05000000000000000000" pitchFamily="2" charset="2"/>
              <a:buChar char="§"/>
              <a:defRPr sz="2400"/>
            </a:lvl1pPr>
            <a:lvl2pPr marL="800100" indent="-342900">
              <a:buFont typeface="Wingdings" panose="05000000000000000000" pitchFamily="2" charset="2"/>
              <a:buChar char="§"/>
              <a:defRPr sz="2000"/>
            </a:lvl2pPr>
            <a:lvl3pPr marL="1200150" indent="-285750">
              <a:buFont typeface="Wingdings" panose="05000000000000000000" pitchFamily="2" charset="2"/>
              <a:buChar char="§"/>
              <a:defRPr sz="1800"/>
            </a:lvl3pPr>
            <a:lvl4pPr marL="1657350" indent="-285750">
              <a:buFont typeface="Wingdings" panose="05000000000000000000" pitchFamily="2" charset="2"/>
              <a:buChar char="§"/>
              <a:defRPr sz="1800">
                <a:latin typeface="+mn-lt"/>
              </a:defRPr>
            </a:lvl4pPr>
            <a:lvl5pPr marL="2114550" indent="-285750">
              <a:buFont typeface="Wingdings" panose="05000000000000000000" pitchFamily="2" charset="2"/>
              <a:buChar char="§"/>
              <a:defRPr sz="1800">
                <a:latin typeface="+mn-lt"/>
              </a:defRPr>
            </a:lvl5pPr>
          </a:lstStyle>
          <a:p>
            <a:pPr lvl="0"/>
            <a:r>
              <a:rPr lang="de-DE" dirty="0"/>
              <a:t>Stichpunkt</a:t>
            </a:r>
          </a:p>
          <a:p>
            <a:pPr lvl="1"/>
            <a:r>
              <a:rPr lang="de-DE" dirty="0"/>
              <a:t>Zweite Ebene</a:t>
            </a:r>
          </a:p>
          <a:p>
            <a:pPr lvl="2"/>
            <a:r>
              <a:rPr lang="de-DE" dirty="0"/>
              <a:t>Dritte Ebene</a:t>
            </a:r>
          </a:p>
        </p:txBody>
      </p:sp>
    </p:spTree>
    <p:extLst>
      <p:ext uri="{BB962C8B-B14F-4D97-AF65-F5344CB8AC3E}">
        <p14:creationId xmlns:p14="http://schemas.microsoft.com/office/powerpoint/2010/main" val="1461657144"/>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_3">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Folientitel</a:t>
            </a:r>
          </a:p>
        </p:txBody>
      </p:sp>
    </p:spTree>
    <p:extLst>
      <p:ext uri="{BB962C8B-B14F-4D97-AF65-F5344CB8AC3E}">
        <p14:creationId xmlns:p14="http://schemas.microsoft.com/office/powerpoint/2010/main" val="2132084901"/>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ighlights_1">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rcRect b="5015"/>
          <a:stretch>
            <a:fillRect/>
          </a:stretch>
        </p:blipFill>
        <p:spPr>
          <a:xfrm>
            <a:off x="0" y="0"/>
            <a:ext cx="12192000" cy="6516233"/>
          </a:xfrm>
          <a:custGeom>
            <a:avLst/>
            <a:gdLst>
              <a:gd name="connsiteX0" fmla="*/ 0 w 12192000"/>
              <a:gd name="connsiteY0" fmla="*/ 0 h 6516233"/>
              <a:gd name="connsiteX1" fmla="*/ 12192000 w 12192000"/>
              <a:gd name="connsiteY1" fmla="*/ 0 h 6516233"/>
              <a:gd name="connsiteX2" fmla="*/ 12192000 w 12192000"/>
              <a:gd name="connsiteY2" fmla="*/ 5877277 h 6516233"/>
              <a:gd name="connsiteX3" fmla="*/ 0 w 12192000"/>
              <a:gd name="connsiteY3" fmla="*/ 6516233 h 6516233"/>
            </a:gdLst>
            <a:ahLst/>
            <a:cxnLst>
              <a:cxn ang="0">
                <a:pos x="connsiteX0" y="connsiteY0"/>
              </a:cxn>
              <a:cxn ang="0">
                <a:pos x="connsiteX1" y="connsiteY1"/>
              </a:cxn>
              <a:cxn ang="0">
                <a:pos x="connsiteX2" y="connsiteY2"/>
              </a:cxn>
              <a:cxn ang="0">
                <a:pos x="connsiteX3" y="connsiteY3"/>
              </a:cxn>
            </a:cxnLst>
            <a:rect l="l" t="t" r="r" b="b"/>
            <a:pathLst>
              <a:path w="12192000" h="6516233">
                <a:moveTo>
                  <a:pt x="0" y="0"/>
                </a:moveTo>
                <a:lnTo>
                  <a:pt x="12192000" y="0"/>
                </a:lnTo>
                <a:lnTo>
                  <a:pt x="12192000" y="5877277"/>
                </a:lnTo>
                <a:lnTo>
                  <a:pt x="0" y="6516233"/>
                </a:lnTo>
                <a:close/>
              </a:path>
            </a:pathLst>
          </a:custGeom>
        </p:spPr>
      </p:pic>
      <p:sp>
        <p:nvSpPr>
          <p:cNvPr id="2" name="Titel 1"/>
          <p:cNvSpPr>
            <a:spLocks noGrp="1"/>
          </p:cNvSpPr>
          <p:nvPr>
            <p:ph type="title" hasCustomPrompt="1"/>
          </p:nvPr>
        </p:nvSpPr>
        <p:spPr/>
        <p:txBody>
          <a:bodyPr/>
          <a:lstStyle>
            <a:lvl1pPr>
              <a:defRPr>
                <a:solidFill>
                  <a:schemeClr val="bg1"/>
                </a:solidFill>
              </a:defRPr>
            </a:lvl1pPr>
          </a:lstStyle>
          <a:p>
            <a:r>
              <a:rPr lang="de-DE" dirty="0"/>
              <a:t>Folientitel</a:t>
            </a:r>
          </a:p>
        </p:txBody>
      </p:sp>
      <p:sp>
        <p:nvSpPr>
          <p:cNvPr id="8" name="Content Placeholder 2"/>
          <p:cNvSpPr>
            <a:spLocks noGrp="1"/>
          </p:cNvSpPr>
          <p:nvPr>
            <p:ph idx="1" hasCustomPrompt="1"/>
          </p:nvPr>
        </p:nvSpPr>
        <p:spPr>
          <a:xfrm>
            <a:off x="554559" y="1247876"/>
            <a:ext cx="11083188" cy="4715954"/>
          </a:xfrm>
          <a:prstGeom prst="rect">
            <a:avLst/>
          </a:prstGeo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de-DE" dirty="0"/>
              <a:t>Stichpunkt</a:t>
            </a:r>
          </a:p>
          <a:p>
            <a:pPr lvl="1"/>
            <a:r>
              <a:rPr lang="de-DE" dirty="0"/>
              <a:t>Zweite Ebene</a:t>
            </a:r>
          </a:p>
          <a:p>
            <a:pPr lvl="2"/>
            <a:r>
              <a:rPr lang="de-DE" dirty="0"/>
              <a:t>Dritte Ebene</a:t>
            </a:r>
          </a:p>
        </p:txBody>
      </p:sp>
    </p:spTree>
    <p:extLst>
      <p:ext uri="{BB962C8B-B14F-4D97-AF65-F5344CB8AC3E}">
        <p14:creationId xmlns:p14="http://schemas.microsoft.com/office/powerpoint/2010/main" val="2321769480"/>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ighlights_2">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1998" cy="2742651"/>
          </a:xfrm>
          <a:prstGeom prst="rect">
            <a:avLst/>
          </a:prstGeom>
        </p:spPr>
      </p:pic>
      <p:sp>
        <p:nvSpPr>
          <p:cNvPr id="2" name="Titel 1"/>
          <p:cNvSpPr>
            <a:spLocks noGrp="1"/>
          </p:cNvSpPr>
          <p:nvPr>
            <p:ph type="title" hasCustomPrompt="1"/>
          </p:nvPr>
        </p:nvSpPr>
        <p:spPr/>
        <p:txBody>
          <a:bodyPr/>
          <a:lstStyle>
            <a:lvl1pPr>
              <a:defRPr>
                <a:solidFill>
                  <a:schemeClr val="bg1"/>
                </a:solidFill>
              </a:defRPr>
            </a:lvl1pPr>
          </a:lstStyle>
          <a:p>
            <a:r>
              <a:rPr lang="de-DE" dirty="0"/>
              <a:t>Folientitel</a:t>
            </a:r>
          </a:p>
        </p:txBody>
      </p:sp>
    </p:spTree>
    <p:extLst>
      <p:ext uri="{BB962C8B-B14F-4D97-AF65-F5344CB8AC3E}">
        <p14:creationId xmlns:p14="http://schemas.microsoft.com/office/powerpoint/2010/main" val="3116410049"/>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90195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286"/>
          </a:xfrm>
          <a:prstGeom prst="rect">
            <a:avLst/>
          </a:prstGeom>
        </p:spPr>
      </p:pic>
      <p:sp>
        <p:nvSpPr>
          <p:cNvPr id="17" name="Rechteck 16"/>
          <p:cNvSpPr/>
          <p:nvPr userDrawn="1"/>
        </p:nvSpPr>
        <p:spPr>
          <a:xfrm>
            <a:off x="0" y="0"/>
            <a:ext cx="12192000" cy="1025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9080" y="246891"/>
            <a:ext cx="3117069" cy="657763"/>
          </a:xfrm>
          <a:prstGeom prst="rect">
            <a:avLst/>
          </a:prstGeom>
        </p:spPr>
      </p:pic>
      <p:sp>
        <p:nvSpPr>
          <p:cNvPr id="3" name="Subtitle 2"/>
          <p:cNvSpPr>
            <a:spLocks noGrp="1"/>
          </p:cNvSpPr>
          <p:nvPr>
            <p:ph type="subTitle" idx="1" hasCustomPrompt="1"/>
          </p:nvPr>
        </p:nvSpPr>
        <p:spPr>
          <a:xfrm>
            <a:off x="556438" y="2916555"/>
            <a:ext cx="7766936" cy="1096899"/>
          </a:xfrm>
          <a:prstGeom prst="rect">
            <a:avLst/>
          </a:prstGeom>
        </p:spPr>
        <p:txBody>
          <a:bodyPr anchor="t"/>
          <a:lstStyle>
            <a:lvl1pPr marL="0" indent="0" algn="l">
              <a:buNone/>
              <a:defRPr sz="2400">
                <a:solidFill>
                  <a:schemeClr val="bg1"/>
                </a:solidFill>
                <a:latin typeface="+mn-lt"/>
                <a:ea typeface="Roboto" panose="02000000000000000000" pitchFamily="2" charset="0"/>
                <a:cs typeface="Roboto" panose="02000000000000000000"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Untertitel</a:t>
            </a:r>
            <a:endParaRPr lang="en-US" dirty="0"/>
          </a:p>
        </p:txBody>
      </p:sp>
      <p:sp>
        <p:nvSpPr>
          <p:cNvPr id="2" name="Title 1"/>
          <p:cNvSpPr>
            <a:spLocks noGrp="1"/>
          </p:cNvSpPr>
          <p:nvPr>
            <p:ph type="ctrTitle" hasCustomPrompt="1"/>
          </p:nvPr>
        </p:nvSpPr>
        <p:spPr>
          <a:xfrm>
            <a:off x="556438" y="1270256"/>
            <a:ext cx="7766936" cy="1646302"/>
          </a:xfrm>
          <a:prstGeom prst="rect">
            <a:avLst/>
          </a:prstGeom>
        </p:spPr>
        <p:txBody>
          <a:bodyPr anchor="ctr">
            <a:noAutofit/>
          </a:bodyPr>
          <a:lstStyle>
            <a:lvl1pPr algn="l">
              <a:defRPr sz="4400" b="1">
                <a:solidFill>
                  <a:schemeClr val="bg1"/>
                </a:solidFill>
                <a:effectLst>
                  <a:outerShdw blurRad="127000" dir="5400000" algn="ctr" rotWithShape="0">
                    <a:srgbClr val="1F3767">
                      <a:alpha val="50000"/>
                    </a:srgbClr>
                  </a:outerShdw>
                </a:effectLst>
                <a:latin typeface="+mj-lt"/>
                <a:ea typeface="Roboto" panose="02000000000000000000" pitchFamily="2" charset="0"/>
                <a:cs typeface="Roboto" panose="02000000000000000000" pitchFamily="2" charset="0"/>
              </a:defRPr>
            </a:lvl1pPr>
          </a:lstStyle>
          <a:p>
            <a:r>
              <a:rPr lang="de-DE" dirty="0"/>
              <a:t>Thema </a:t>
            </a:r>
            <a:br>
              <a:rPr lang="de-DE" dirty="0"/>
            </a:br>
            <a:r>
              <a:rPr lang="de-DE" dirty="0"/>
              <a:t>Präsentation</a:t>
            </a:r>
            <a:endParaRPr lang="en-US" dirty="0"/>
          </a:p>
        </p:txBody>
      </p:sp>
      <p:sp>
        <p:nvSpPr>
          <p:cNvPr id="20" name="Textplatzhalter 19"/>
          <p:cNvSpPr>
            <a:spLocks noGrp="1"/>
          </p:cNvSpPr>
          <p:nvPr>
            <p:ph type="body" sz="quarter" idx="16" hasCustomPrompt="1"/>
          </p:nvPr>
        </p:nvSpPr>
        <p:spPr>
          <a:xfrm>
            <a:off x="557213" y="5009801"/>
            <a:ext cx="6006146" cy="332907"/>
          </a:xfrm>
          <a:prstGeom prst="rect">
            <a:avLst/>
          </a:prstGeom>
          <a:effectLst/>
        </p:spPr>
        <p:txBody>
          <a:bodyPr>
            <a:noAutofit/>
          </a:bodyPr>
          <a:lstStyle>
            <a:lvl1pPr marL="0" indent="0">
              <a:buNone/>
              <a:defRPr sz="2000">
                <a:solidFill>
                  <a:schemeClr val="bg1"/>
                </a:solidFill>
                <a:effectLst/>
                <a:latin typeface="+mn-lt"/>
                <a:ea typeface="Roboto" panose="02000000000000000000" pitchFamily="2" charset="0"/>
                <a:cs typeface="Roboto" panose="02000000000000000000" pitchFamily="2" charset="0"/>
              </a:defRPr>
            </a:lvl1pPr>
            <a:lvl2pPr marL="457200" indent="0" algn="l">
              <a:buFont typeface="Arial" panose="020B0604020202020204" pitchFamily="34" charset="0"/>
              <a:buNone/>
              <a:defRPr/>
            </a:lvl2pPr>
          </a:lstStyle>
          <a:p>
            <a:pPr lvl="0"/>
            <a:r>
              <a:rPr lang="de-DE" dirty="0"/>
              <a:t>Autor</a:t>
            </a:r>
          </a:p>
        </p:txBody>
      </p:sp>
      <p:sp>
        <p:nvSpPr>
          <p:cNvPr id="21" name="Textplatzhalter 19"/>
          <p:cNvSpPr>
            <a:spLocks noGrp="1"/>
          </p:cNvSpPr>
          <p:nvPr>
            <p:ph type="body" sz="quarter" idx="17" hasCustomPrompt="1"/>
          </p:nvPr>
        </p:nvSpPr>
        <p:spPr>
          <a:xfrm>
            <a:off x="557212" y="5418511"/>
            <a:ext cx="6006147" cy="332907"/>
          </a:xfrm>
          <a:prstGeom prst="rect">
            <a:avLst/>
          </a:prstGeom>
        </p:spPr>
        <p:txBody>
          <a:bodyPr>
            <a:noAutofit/>
          </a:bodyPr>
          <a:lstStyle>
            <a:lvl1pPr marL="0" indent="0">
              <a:buNone/>
              <a:defRPr sz="2000">
                <a:solidFill>
                  <a:schemeClr val="bg1"/>
                </a:solidFill>
                <a:effectLst/>
                <a:latin typeface="+mn-lt"/>
                <a:ea typeface="Roboto" panose="02000000000000000000" pitchFamily="2" charset="0"/>
                <a:cs typeface="Roboto" panose="02000000000000000000" pitchFamily="2" charset="0"/>
              </a:defRPr>
            </a:lvl1pPr>
            <a:lvl2pPr marL="457200" indent="0" algn="l">
              <a:buFont typeface="Arial" panose="020B0604020202020204" pitchFamily="34" charset="0"/>
              <a:buNone/>
              <a:defRPr/>
            </a:lvl2pPr>
          </a:lstStyle>
          <a:p>
            <a:pPr lvl="0"/>
            <a:r>
              <a:rPr lang="de-DE" dirty="0"/>
              <a:t>Titel / Position des Autors</a:t>
            </a:r>
          </a:p>
        </p:txBody>
      </p:sp>
      <p:sp>
        <p:nvSpPr>
          <p:cNvPr id="22" name="Textplatzhalter 19"/>
          <p:cNvSpPr>
            <a:spLocks noGrp="1"/>
          </p:cNvSpPr>
          <p:nvPr>
            <p:ph type="body" sz="quarter" idx="18" hasCustomPrompt="1"/>
          </p:nvPr>
        </p:nvSpPr>
        <p:spPr>
          <a:xfrm>
            <a:off x="557212" y="5827221"/>
            <a:ext cx="6006147" cy="332907"/>
          </a:xfrm>
          <a:prstGeom prst="rect">
            <a:avLst/>
          </a:prstGeom>
        </p:spPr>
        <p:txBody>
          <a:bodyPr>
            <a:noAutofit/>
          </a:bodyPr>
          <a:lstStyle>
            <a:lvl1pPr marL="0" indent="0">
              <a:buNone/>
              <a:defRPr sz="2000">
                <a:solidFill>
                  <a:schemeClr val="bg1"/>
                </a:solidFill>
                <a:effectLst/>
                <a:latin typeface="+mn-lt"/>
                <a:ea typeface="Roboto" panose="02000000000000000000" pitchFamily="2" charset="0"/>
                <a:cs typeface="Roboto" panose="02000000000000000000" pitchFamily="2" charset="0"/>
              </a:defRPr>
            </a:lvl1pPr>
            <a:lvl2pPr marL="457200" indent="0" algn="l">
              <a:buFont typeface="Arial" panose="020B0604020202020204" pitchFamily="34" charset="0"/>
              <a:buNone/>
              <a:defRPr/>
            </a:lvl2pPr>
          </a:lstStyle>
          <a:p>
            <a:pPr lvl="0"/>
            <a:r>
              <a:rPr lang="de-DE" dirty="0"/>
              <a:t>Datum</a:t>
            </a:r>
          </a:p>
        </p:txBody>
      </p:sp>
    </p:spTree>
    <p:extLst>
      <p:ext uri="{BB962C8B-B14F-4D97-AF65-F5344CB8AC3E}">
        <p14:creationId xmlns:p14="http://schemas.microsoft.com/office/powerpoint/2010/main" val="3569937162"/>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1">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Folientitel</a:t>
            </a:r>
          </a:p>
        </p:txBody>
      </p:sp>
      <p:sp>
        <p:nvSpPr>
          <p:cNvPr id="7" name="Content Placeholder 2"/>
          <p:cNvSpPr>
            <a:spLocks noGrp="1"/>
          </p:cNvSpPr>
          <p:nvPr>
            <p:ph sz="half" idx="1" hasCustomPrompt="1"/>
          </p:nvPr>
        </p:nvSpPr>
        <p:spPr>
          <a:xfrm>
            <a:off x="554559" y="1247877"/>
            <a:ext cx="11083188" cy="4715954"/>
          </a:xfrm>
          <a:prstGeom prst="rect">
            <a:avLst/>
          </a:prstGeom>
        </p:spPr>
        <p:txBody>
          <a:bodyPr>
            <a:normAutofit/>
          </a:bodyPr>
          <a:lstStyle>
            <a:lvl1pPr marL="342900" indent="-342900">
              <a:buFont typeface="Wingdings" panose="05000000000000000000" pitchFamily="2" charset="2"/>
              <a:buChar char="§"/>
              <a:defRPr sz="2400"/>
            </a:lvl1pPr>
            <a:lvl2pPr marL="800100" indent="-342900">
              <a:buFont typeface="Wingdings" panose="05000000000000000000" pitchFamily="2" charset="2"/>
              <a:buChar char="§"/>
              <a:defRPr sz="2000"/>
            </a:lvl2pPr>
            <a:lvl3pPr marL="1200150" indent="-285750">
              <a:buFont typeface="Wingdings" panose="05000000000000000000" pitchFamily="2" charset="2"/>
              <a:buChar char="§"/>
              <a:defRPr sz="1800"/>
            </a:lvl3pPr>
            <a:lvl4pPr marL="1657350" indent="-285750">
              <a:buFont typeface="Wingdings" panose="05000000000000000000" pitchFamily="2" charset="2"/>
              <a:buChar char="§"/>
              <a:defRPr sz="1800">
                <a:latin typeface="+mn-lt"/>
                <a:ea typeface="Roboto" panose="02000000000000000000" pitchFamily="2" charset="0"/>
              </a:defRPr>
            </a:lvl4pPr>
            <a:lvl5pPr marL="2114550" indent="-285750">
              <a:buFont typeface="Wingdings" panose="05000000000000000000" pitchFamily="2" charset="2"/>
              <a:buChar char="§"/>
              <a:defRPr sz="1800">
                <a:latin typeface="+mn-lt"/>
                <a:ea typeface="Roboto" panose="02000000000000000000" pitchFamily="2" charset="0"/>
              </a:defRPr>
            </a:lvl5pPr>
          </a:lstStyle>
          <a:p>
            <a:pPr lvl="0"/>
            <a:r>
              <a:rPr lang="de-DE" dirty="0"/>
              <a:t>Stichpunkt</a:t>
            </a:r>
          </a:p>
          <a:p>
            <a:pPr lvl="1"/>
            <a:r>
              <a:rPr lang="de-DE" dirty="0"/>
              <a:t>Zweite Ebene</a:t>
            </a:r>
          </a:p>
          <a:p>
            <a:pPr lvl="2"/>
            <a:r>
              <a:rPr lang="de-DE" dirty="0"/>
              <a:t>Dritte Ebene</a:t>
            </a:r>
          </a:p>
        </p:txBody>
      </p:sp>
    </p:spTree>
    <p:extLst>
      <p:ext uri="{BB962C8B-B14F-4D97-AF65-F5344CB8AC3E}">
        <p14:creationId xmlns:p14="http://schemas.microsoft.com/office/powerpoint/2010/main" val="3271375288"/>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5717057"/>
            <a:ext cx="12192000" cy="1140943"/>
          </a:xfrm>
          <a:prstGeom prst="rect">
            <a:avLst/>
          </a:prstGeom>
        </p:spPr>
      </p:pic>
      <p:pic>
        <p:nvPicPr>
          <p:cNvPr id="18" name="Grafik 1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861016" y="6291285"/>
            <a:ext cx="1780122" cy="375641"/>
          </a:xfrm>
          <a:prstGeom prst="rect">
            <a:avLst/>
          </a:prstGeom>
        </p:spPr>
      </p:pic>
      <p:sp>
        <p:nvSpPr>
          <p:cNvPr id="7" name="Titelplatzhalter 6"/>
          <p:cNvSpPr>
            <a:spLocks noGrp="1"/>
          </p:cNvSpPr>
          <p:nvPr>
            <p:ph type="title"/>
          </p:nvPr>
        </p:nvSpPr>
        <p:spPr>
          <a:xfrm>
            <a:off x="554558" y="348942"/>
            <a:ext cx="11086580" cy="573680"/>
          </a:xfrm>
          <a:prstGeom prst="rect">
            <a:avLst/>
          </a:prstGeom>
        </p:spPr>
        <p:txBody>
          <a:bodyPr vert="horz" lIns="91440" tIns="45720" rIns="91440" bIns="45720" rtlCol="0" anchor="t">
            <a:normAutofit/>
          </a:bodyPr>
          <a:lstStyle/>
          <a:p>
            <a:r>
              <a:rPr lang="de-DE" dirty="0"/>
              <a:t>Folientitel</a:t>
            </a:r>
          </a:p>
        </p:txBody>
      </p:sp>
      <p:sp>
        <p:nvSpPr>
          <p:cNvPr id="11" name="Textplatzhalter 10"/>
          <p:cNvSpPr>
            <a:spLocks noGrp="1"/>
          </p:cNvSpPr>
          <p:nvPr>
            <p:ph type="body" idx="1"/>
          </p:nvPr>
        </p:nvSpPr>
        <p:spPr>
          <a:xfrm>
            <a:off x="554558" y="1247876"/>
            <a:ext cx="11086580" cy="4715954"/>
          </a:xfrm>
          <a:prstGeom prst="rect">
            <a:avLst/>
          </a:prstGeom>
        </p:spPr>
        <p:txBody>
          <a:bodyPr vert="horz" lIns="91440" tIns="45720" rIns="91440" bIns="45720" rtlCol="0">
            <a:normAutofit/>
          </a:bodyPr>
          <a:lstStyle/>
          <a:p>
            <a:pPr lvl="0"/>
            <a:r>
              <a:rPr lang="de-DE" dirty="0"/>
              <a:t>Stichpunkt</a:t>
            </a:r>
          </a:p>
          <a:p>
            <a:pPr lvl="1"/>
            <a:r>
              <a:rPr lang="de-DE" dirty="0"/>
              <a:t>Zweite Ebene</a:t>
            </a:r>
          </a:p>
          <a:p>
            <a:pPr lvl="2"/>
            <a:r>
              <a:rPr lang="de-DE" dirty="0"/>
              <a:t>Dritte Ebene</a:t>
            </a:r>
          </a:p>
        </p:txBody>
      </p:sp>
      <p:sp>
        <p:nvSpPr>
          <p:cNvPr id="2" name="Textfeld 1"/>
          <p:cNvSpPr txBox="1"/>
          <p:nvPr userDrawn="1"/>
        </p:nvSpPr>
        <p:spPr>
          <a:xfrm>
            <a:off x="550863" y="6509325"/>
            <a:ext cx="4483474" cy="230832"/>
          </a:xfrm>
          <a:prstGeom prst="rect">
            <a:avLst/>
          </a:prstGeom>
          <a:noFill/>
        </p:spPr>
        <p:txBody>
          <a:bodyPr wrap="square" rtlCol="0">
            <a:spAutoFit/>
          </a:bodyPr>
          <a:lstStyle/>
          <a:p>
            <a:r>
              <a:rPr lang="de-DE" sz="900" dirty="0">
                <a:solidFill>
                  <a:schemeClr val="bg1"/>
                </a:solidFill>
                <a:latin typeface="+mn-lt"/>
                <a:ea typeface="Roboto" panose="02000000000000000000" pitchFamily="2" charset="0"/>
              </a:rPr>
              <a:t>Software Development Cycle</a:t>
            </a:r>
          </a:p>
        </p:txBody>
      </p:sp>
      <p:sp>
        <p:nvSpPr>
          <p:cNvPr id="12" name="Textfeld 11"/>
          <p:cNvSpPr txBox="1"/>
          <p:nvPr userDrawn="1"/>
        </p:nvSpPr>
        <p:spPr>
          <a:xfrm>
            <a:off x="6846947" y="6509325"/>
            <a:ext cx="1146548" cy="230832"/>
          </a:xfrm>
          <a:prstGeom prst="rect">
            <a:avLst/>
          </a:prstGeom>
          <a:noFill/>
        </p:spPr>
        <p:txBody>
          <a:bodyPr wrap="square" rtlCol="0">
            <a:spAutoFit/>
          </a:bodyPr>
          <a:lstStyle/>
          <a:p>
            <a:pPr algn="r"/>
            <a:fld id="{FEFEA5F3-9542-4ED7-8A0F-300124C07C2E}" type="datetime1">
              <a:rPr lang="de-DE" sz="900" smtClean="0">
                <a:solidFill>
                  <a:schemeClr val="bg1"/>
                </a:solidFill>
                <a:latin typeface="+mn-lt"/>
                <a:ea typeface="Roboto" panose="02000000000000000000" pitchFamily="2" charset="0"/>
              </a:rPr>
              <a:pPr algn="r"/>
              <a:t>16.10.2023</a:t>
            </a:fld>
            <a:endParaRPr lang="de-DE" sz="900" dirty="0">
              <a:solidFill>
                <a:schemeClr val="bg1"/>
              </a:solidFill>
              <a:latin typeface="+mn-lt"/>
              <a:ea typeface="Roboto" panose="02000000000000000000" pitchFamily="2" charset="0"/>
            </a:endParaRPr>
          </a:p>
        </p:txBody>
      </p:sp>
      <p:sp>
        <p:nvSpPr>
          <p:cNvPr id="14" name="Textfeld 13"/>
          <p:cNvSpPr txBox="1"/>
          <p:nvPr userDrawn="1"/>
        </p:nvSpPr>
        <p:spPr>
          <a:xfrm>
            <a:off x="5764538" y="6509325"/>
            <a:ext cx="662925" cy="230832"/>
          </a:xfrm>
          <a:prstGeom prst="rect">
            <a:avLst/>
          </a:prstGeom>
          <a:noFill/>
        </p:spPr>
        <p:txBody>
          <a:bodyPr wrap="square" rtlCol="0">
            <a:spAutoFit/>
          </a:bodyPr>
          <a:lstStyle/>
          <a:p>
            <a:pPr algn="ctr"/>
            <a:fld id="{24102E80-260F-47E3-A59C-46D99AE8DD8D}" type="slidenum">
              <a:rPr lang="de-DE" sz="900" smtClean="0">
                <a:solidFill>
                  <a:schemeClr val="bg1"/>
                </a:solidFill>
                <a:latin typeface="+mn-lt"/>
                <a:ea typeface="Roboto" panose="02000000000000000000" pitchFamily="2" charset="0"/>
              </a:rPr>
              <a:pPr algn="ctr"/>
              <a:t>‹Nr.›</a:t>
            </a:fld>
            <a:endParaRPr lang="de-DE" sz="900" dirty="0">
              <a:solidFill>
                <a:schemeClr val="bg1"/>
              </a:solidFill>
              <a:latin typeface="+mn-lt"/>
              <a:ea typeface="Roboto" panose="02000000000000000000" pitchFamily="2" charset="0"/>
            </a:endParaRPr>
          </a:p>
        </p:txBody>
      </p:sp>
    </p:spTree>
    <p:extLst>
      <p:ext uri="{BB962C8B-B14F-4D97-AF65-F5344CB8AC3E}">
        <p14:creationId xmlns:p14="http://schemas.microsoft.com/office/powerpoint/2010/main" val="3086275746"/>
      </p:ext>
    </p:extLst>
  </p:cSld>
  <p:clrMap bg1="lt1" tx1="dk1" bg2="lt2" tx2="dk2" accent1="accent1" accent2="accent2" accent3="accent3" accent4="accent4" accent5="accent5" accent6="accent6" hlink="hlink" folHlink="folHlink"/>
  <p:sldLayoutIdLst>
    <p:sldLayoutId id="2147483780" r:id="rId1"/>
    <p:sldLayoutId id="2147483808" r:id="rId2"/>
    <p:sldLayoutId id="2147483806" r:id="rId3"/>
    <p:sldLayoutId id="2147483785" r:id="rId4"/>
    <p:sldLayoutId id="2147483811" r:id="rId5"/>
    <p:sldLayoutId id="2147483812" r:id="rId6"/>
    <p:sldLayoutId id="2147483820" r:id="rId7"/>
  </p:sldLayoutIdLst>
  <mc:AlternateContent xmlns:mc="http://schemas.openxmlformats.org/markup-compatibility/2006" xmlns:p14="http://schemas.microsoft.com/office/powerpoint/2010/main">
    <mc:Choice Requires="p14">
      <p:transition p14:dur="10" advTm="20000"/>
    </mc:Choice>
    <mc:Fallback xmlns="">
      <p:transition advTm="20000"/>
    </mc:Fallback>
  </mc:AlternateContent>
  <p:hf hdr="0"/>
  <p:txStyles>
    <p:titleStyle>
      <a:lvl1pPr algn="l" defTabSz="457200" rtl="0" eaLnBrk="1" latinLnBrk="0" hangingPunct="1">
        <a:spcBef>
          <a:spcPct val="0"/>
        </a:spcBef>
        <a:buNone/>
        <a:defRPr sz="3200" b="1" kern="1200">
          <a:solidFill>
            <a:schemeClr val="accent1"/>
          </a:solidFill>
          <a:latin typeface="+mj-lt"/>
          <a:ea typeface="Roboto" panose="02000000000000000000" pitchFamily="2" charset="0"/>
          <a:cs typeface="Roboto"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1" userDrawn="1">
          <p15:clr>
            <a:srgbClr val="F26B43"/>
          </p15:clr>
        </p15:guide>
        <p15:guide id="2" pos="347" userDrawn="1">
          <p15:clr>
            <a:srgbClr val="F26B43"/>
          </p15:clr>
        </p15:guide>
        <p15:guide id="3" pos="733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Grafik 1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861016" y="6291285"/>
            <a:ext cx="1780122" cy="375641"/>
          </a:xfrm>
          <a:prstGeom prst="rect">
            <a:avLst/>
          </a:prstGeom>
        </p:spPr>
      </p:pic>
      <p:sp>
        <p:nvSpPr>
          <p:cNvPr id="7" name="Titelplatzhalter 6"/>
          <p:cNvSpPr>
            <a:spLocks noGrp="1"/>
          </p:cNvSpPr>
          <p:nvPr>
            <p:ph type="title"/>
          </p:nvPr>
        </p:nvSpPr>
        <p:spPr>
          <a:xfrm>
            <a:off x="554558" y="348942"/>
            <a:ext cx="11086580" cy="573680"/>
          </a:xfrm>
          <a:prstGeom prst="rect">
            <a:avLst/>
          </a:prstGeom>
        </p:spPr>
        <p:txBody>
          <a:bodyPr vert="horz" lIns="91440" tIns="45720" rIns="91440" bIns="45720" rtlCol="0" anchor="t">
            <a:normAutofit/>
          </a:bodyPr>
          <a:lstStyle/>
          <a:p>
            <a:r>
              <a:rPr lang="de-DE" dirty="0"/>
              <a:t>Folientitel</a:t>
            </a:r>
          </a:p>
        </p:txBody>
      </p:sp>
      <p:sp>
        <p:nvSpPr>
          <p:cNvPr id="11" name="Textplatzhalter 10"/>
          <p:cNvSpPr>
            <a:spLocks noGrp="1"/>
          </p:cNvSpPr>
          <p:nvPr>
            <p:ph type="body" idx="1"/>
          </p:nvPr>
        </p:nvSpPr>
        <p:spPr>
          <a:xfrm>
            <a:off x="554558" y="1247876"/>
            <a:ext cx="11086580" cy="4715954"/>
          </a:xfrm>
          <a:prstGeom prst="rect">
            <a:avLst/>
          </a:prstGeom>
        </p:spPr>
        <p:txBody>
          <a:bodyPr vert="horz" lIns="91440" tIns="45720" rIns="91440" bIns="45720" rtlCol="0">
            <a:normAutofit/>
          </a:bodyPr>
          <a:lstStyle/>
          <a:p>
            <a:pPr lvl="0"/>
            <a:r>
              <a:rPr lang="de-DE" dirty="0"/>
              <a:t>Stichpunkt</a:t>
            </a:r>
          </a:p>
          <a:p>
            <a:pPr lvl="1"/>
            <a:r>
              <a:rPr lang="de-DE" dirty="0"/>
              <a:t>Zweite Ebene</a:t>
            </a:r>
          </a:p>
          <a:p>
            <a:pPr lvl="2"/>
            <a:r>
              <a:rPr lang="de-DE" dirty="0"/>
              <a:t>Dritte Ebene</a:t>
            </a:r>
          </a:p>
        </p:txBody>
      </p:sp>
      <p:sp>
        <p:nvSpPr>
          <p:cNvPr id="2" name="Textfeld 1"/>
          <p:cNvSpPr txBox="1"/>
          <p:nvPr userDrawn="1"/>
        </p:nvSpPr>
        <p:spPr>
          <a:xfrm>
            <a:off x="550863" y="6509325"/>
            <a:ext cx="4483474" cy="230832"/>
          </a:xfrm>
          <a:prstGeom prst="rect">
            <a:avLst/>
          </a:prstGeom>
          <a:noFill/>
        </p:spPr>
        <p:txBody>
          <a:bodyPr wrap="square" rtlCol="0">
            <a:spAutoFit/>
          </a:bodyPr>
          <a:lstStyle/>
          <a:p>
            <a:r>
              <a:rPr lang="de-DE" sz="900" dirty="0">
                <a:solidFill>
                  <a:schemeClr val="tx1">
                    <a:lumMod val="75000"/>
                    <a:lumOff val="25000"/>
                  </a:schemeClr>
                </a:solidFill>
                <a:latin typeface="+mn-lt"/>
                <a:ea typeface="Roboto" panose="02000000000000000000" pitchFamily="2" charset="0"/>
              </a:rPr>
              <a:t>Software Development Cycle</a:t>
            </a:r>
          </a:p>
        </p:txBody>
      </p:sp>
      <p:sp>
        <p:nvSpPr>
          <p:cNvPr id="12" name="Textfeld 11"/>
          <p:cNvSpPr txBox="1"/>
          <p:nvPr userDrawn="1"/>
        </p:nvSpPr>
        <p:spPr>
          <a:xfrm>
            <a:off x="6846947" y="6509325"/>
            <a:ext cx="1146548" cy="230832"/>
          </a:xfrm>
          <a:prstGeom prst="rect">
            <a:avLst/>
          </a:prstGeom>
          <a:noFill/>
        </p:spPr>
        <p:txBody>
          <a:bodyPr wrap="square" rtlCol="0">
            <a:spAutoFit/>
          </a:bodyPr>
          <a:lstStyle/>
          <a:p>
            <a:pPr algn="r"/>
            <a:fld id="{FEFEA5F3-9542-4ED7-8A0F-300124C07C2E}" type="datetime1">
              <a:rPr lang="de-DE" sz="900" smtClean="0">
                <a:solidFill>
                  <a:schemeClr val="tx1">
                    <a:lumMod val="75000"/>
                    <a:lumOff val="25000"/>
                  </a:schemeClr>
                </a:solidFill>
                <a:latin typeface="+mn-lt"/>
                <a:ea typeface="Roboto" panose="02000000000000000000" pitchFamily="2" charset="0"/>
              </a:rPr>
              <a:pPr algn="r"/>
              <a:t>16.10.2023</a:t>
            </a:fld>
            <a:endParaRPr lang="de-DE" sz="900" dirty="0">
              <a:solidFill>
                <a:schemeClr val="tx1">
                  <a:lumMod val="75000"/>
                  <a:lumOff val="25000"/>
                </a:schemeClr>
              </a:solidFill>
              <a:latin typeface="+mn-lt"/>
              <a:ea typeface="Roboto" panose="02000000000000000000" pitchFamily="2" charset="0"/>
            </a:endParaRPr>
          </a:p>
        </p:txBody>
      </p:sp>
      <p:sp>
        <p:nvSpPr>
          <p:cNvPr id="14" name="Textfeld 13"/>
          <p:cNvSpPr txBox="1"/>
          <p:nvPr userDrawn="1"/>
        </p:nvSpPr>
        <p:spPr>
          <a:xfrm>
            <a:off x="5764538" y="6509325"/>
            <a:ext cx="662925" cy="230832"/>
          </a:xfrm>
          <a:prstGeom prst="rect">
            <a:avLst/>
          </a:prstGeom>
          <a:noFill/>
        </p:spPr>
        <p:txBody>
          <a:bodyPr wrap="square" rtlCol="0">
            <a:spAutoFit/>
          </a:bodyPr>
          <a:lstStyle/>
          <a:p>
            <a:pPr algn="ctr"/>
            <a:fld id="{24102E80-260F-47E3-A59C-46D99AE8DD8D}" type="slidenum">
              <a:rPr lang="de-DE" sz="900" smtClean="0">
                <a:solidFill>
                  <a:schemeClr val="tx1">
                    <a:lumMod val="75000"/>
                    <a:lumOff val="25000"/>
                  </a:schemeClr>
                </a:solidFill>
                <a:latin typeface="+mn-lt"/>
                <a:ea typeface="Roboto" panose="02000000000000000000" pitchFamily="2" charset="0"/>
              </a:rPr>
              <a:pPr algn="ctr"/>
              <a:t>‹Nr.›</a:t>
            </a:fld>
            <a:endParaRPr lang="de-DE" sz="900" dirty="0">
              <a:solidFill>
                <a:schemeClr val="tx1">
                  <a:lumMod val="75000"/>
                  <a:lumOff val="25000"/>
                </a:schemeClr>
              </a:solidFill>
              <a:latin typeface="+mn-lt"/>
              <a:ea typeface="Roboto" panose="02000000000000000000" pitchFamily="2" charset="0"/>
            </a:endParaRPr>
          </a:p>
        </p:txBody>
      </p:sp>
    </p:spTree>
    <p:extLst>
      <p:ext uri="{BB962C8B-B14F-4D97-AF65-F5344CB8AC3E}">
        <p14:creationId xmlns:p14="http://schemas.microsoft.com/office/powerpoint/2010/main" val="67349078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Lst>
  <mc:AlternateContent xmlns:mc="http://schemas.openxmlformats.org/markup-compatibility/2006" xmlns:p14="http://schemas.microsoft.com/office/powerpoint/2010/main">
    <mc:Choice Requires="p14">
      <p:transition p14:dur="10" advTm="20000"/>
    </mc:Choice>
    <mc:Fallback xmlns="">
      <p:transition advTm="20000"/>
    </mc:Fallback>
  </mc:AlternateContent>
  <p:hf hdr="0"/>
  <p:txStyles>
    <p:titleStyle>
      <a:lvl1pPr algn="l" defTabSz="457200" rtl="0" eaLnBrk="1" latinLnBrk="0" hangingPunct="1">
        <a:spcBef>
          <a:spcPct val="0"/>
        </a:spcBef>
        <a:buNone/>
        <a:defRPr sz="3200" b="1" kern="1200">
          <a:solidFill>
            <a:schemeClr val="accent1"/>
          </a:solidFill>
          <a:latin typeface="+mj-lt"/>
          <a:ea typeface="Roboto" panose="02000000000000000000" pitchFamily="2" charset="0"/>
          <a:cs typeface="Roboto"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1">
          <p15:clr>
            <a:srgbClr val="F26B43"/>
          </p15:clr>
        </p15:guide>
        <p15:guide id="2" pos="347">
          <p15:clr>
            <a:srgbClr val="F26B43"/>
          </p15:clr>
        </p15:guide>
        <p15:guide id="3"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556438" y="4924821"/>
            <a:ext cx="7766936" cy="1096899"/>
          </a:xfrm>
        </p:spPr>
        <p:txBody>
          <a:bodyPr>
            <a:normAutofit/>
          </a:bodyPr>
          <a:lstStyle/>
          <a:p>
            <a:r>
              <a:rPr lang="de-DE" dirty="0"/>
              <a:t>Task</a:t>
            </a:r>
          </a:p>
          <a:p>
            <a:r>
              <a:rPr lang="de-DE" dirty="0"/>
              <a:t>The Software Development Cycle</a:t>
            </a:r>
          </a:p>
        </p:txBody>
      </p:sp>
      <p:sp>
        <p:nvSpPr>
          <p:cNvPr id="3" name="Titel 2"/>
          <p:cNvSpPr>
            <a:spLocks noGrp="1"/>
          </p:cNvSpPr>
          <p:nvPr>
            <p:ph type="ctrTitle"/>
          </p:nvPr>
        </p:nvSpPr>
        <p:spPr>
          <a:xfrm>
            <a:off x="556438" y="3321247"/>
            <a:ext cx="9544224" cy="1646302"/>
          </a:xfrm>
        </p:spPr>
        <p:txBody>
          <a:bodyPr/>
          <a:lstStyle/>
          <a:p>
            <a:r>
              <a:rPr lang="de-DE" dirty="0"/>
              <a:t>Software Development Workshop</a:t>
            </a:r>
          </a:p>
        </p:txBody>
      </p:sp>
    </p:spTree>
    <p:extLst>
      <p:ext uri="{BB962C8B-B14F-4D97-AF65-F5344CB8AC3E}">
        <p14:creationId xmlns:p14="http://schemas.microsoft.com/office/powerpoint/2010/main" val="1367057245"/>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336522" y="2003729"/>
            <a:ext cx="7779578" cy="3927944"/>
          </a:xfrm>
        </p:spPr>
        <p:txBody>
          <a:bodyPr>
            <a:normAutofit/>
          </a:bodyPr>
          <a:lstStyle/>
          <a:p>
            <a:r>
              <a:rPr lang="en-US" dirty="0"/>
              <a:t>Define single “functions”, </a:t>
            </a:r>
            <a:r>
              <a:rPr lang="en-US" dirty="0" err="1"/>
              <a:t>i</a:t>
            </a:r>
            <a:r>
              <a:rPr lang="en-US" dirty="0"/>
              <a:t>. e. modules and features that you need to fulfil the required task</a:t>
            </a:r>
          </a:p>
          <a:p>
            <a:r>
              <a:rPr lang="en-US" dirty="0"/>
              <a:t>Recommendation: Use an UML class diagram</a:t>
            </a:r>
          </a:p>
          <a:p>
            <a:pPr lvl="1"/>
            <a:r>
              <a:rPr lang="en-US" dirty="0"/>
              <a:t>Possible Tools: </a:t>
            </a:r>
            <a:r>
              <a:rPr lang="en-US" dirty="0" err="1"/>
              <a:t>Creatly</a:t>
            </a:r>
            <a:r>
              <a:rPr lang="en-US" dirty="0"/>
              <a:t>, </a:t>
            </a:r>
            <a:r>
              <a:rPr lang="en-US" dirty="0" err="1"/>
              <a:t>PlantUML</a:t>
            </a:r>
            <a:endParaRPr lang="en-US" dirty="0"/>
          </a:p>
          <a:p>
            <a:r>
              <a:rPr lang="en-US" dirty="0"/>
              <a:t>Use an identifier, a caption and a short but precise description for each functional requirement</a:t>
            </a:r>
          </a:p>
          <a:p>
            <a:pPr lvl="1"/>
            <a:r>
              <a:rPr lang="en-US" b="1" dirty="0"/>
              <a:t>R1000	Starting the Application</a:t>
            </a:r>
            <a:br>
              <a:rPr lang="en-US" dirty="0"/>
            </a:br>
            <a:r>
              <a:rPr lang="en-US" dirty="0"/>
              <a:t>The application will be started by the user either from the command line or by clicking a command icon.</a:t>
            </a:r>
          </a:p>
        </p:txBody>
      </p:sp>
      <p:sp>
        <p:nvSpPr>
          <p:cNvPr id="3" name="Inhaltsplatzhalter 2">
            <a:extLst>
              <a:ext uri="{FF2B5EF4-FFF2-40B4-BE49-F238E27FC236}">
                <a16:creationId xmlns:a16="http://schemas.microsoft.com/office/drawing/2014/main" id="{ACD2D366-BDE6-33B2-75A6-F783134D2AF4}"/>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5. Functional requirements</a:t>
            </a:r>
          </a:p>
        </p:txBody>
      </p:sp>
    </p:spTree>
    <p:extLst>
      <p:ext uri="{BB962C8B-B14F-4D97-AF65-F5344CB8AC3E}">
        <p14:creationId xmlns:p14="http://schemas.microsoft.com/office/powerpoint/2010/main" val="378106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336522" y="2003729"/>
            <a:ext cx="7779578" cy="3927944"/>
          </a:xfrm>
        </p:spPr>
        <p:txBody>
          <a:bodyPr>
            <a:normAutofit/>
          </a:bodyPr>
          <a:lstStyle/>
          <a:p>
            <a:r>
              <a:rPr lang="en-US" dirty="0"/>
              <a:t>Usually a table with the requirements and a short description why a certain option has been selected</a:t>
            </a:r>
          </a:p>
        </p:txBody>
      </p:sp>
      <p:sp>
        <p:nvSpPr>
          <p:cNvPr id="3" name="Inhaltsplatzhalter 2">
            <a:extLst>
              <a:ext uri="{FF2B5EF4-FFF2-40B4-BE49-F238E27FC236}">
                <a16:creationId xmlns:a16="http://schemas.microsoft.com/office/drawing/2014/main" id="{ACD2D366-BDE6-33B2-75A6-F783134D2AF4}"/>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6. Non-functional requirements</a:t>
            </a:r>
          </a:p>
        </p:txBody>
      </p:sp>
      <p:graphicFrame>
        <p:nvGraphicFramePr>
          <p:cNvPr id="4" name="Tabelle 3">
            <a:extLst>
              <a:ext uri="{FF2B5EF4-FFF2-40B4-BE49-F238E27FC236}">
                <a16:creationId xmlns:a16="http://schemas.microsoft.com/office/drawing/2014/main" id="{0B1DD7D6-5D45-8A5A-6A2A-5EB81F835553}"/>
              </a:ext>
            </a:extLst>
          </p:cNvPr>
          <p:cNvGraphicFramePr>
            <a:graphicFrameLocks noGrp="1"/>
          </p:cNvGraphicFramePr>
          <p:nvPr>
            <p:extLst>
              <p:ext uri="{D42A27DB-BD31-4B8C-83A1-F6EECF244321}">
                <p14:modId xmlns:p14="http://schemas.microsoft.com/office/powerpoint/2010/main" val="2446546748"/>
              </p:ext>
            </p:extLst>
          </p:nvPr>
        </p:nvGraphicFramePr>
        <p:xfrm>
          <a:off x="3327621" y="2878005"/>
          <a:ext cx="8136901" cy="2560320"/>
        </p:xfrm>
        <a:graphic>
          <a:graphicData uri="http://schemas.openxmlformats.org/drawingml/2006/table">
            <a:tbl>
              <a:tblPr firstRow="1" bandRow="1">
                <a:tableStyleId>{5C22544A-7EE6-4342-B048-85BDC9FD1C3A}</a:tableStyleId>
              </a:tblPr>
              <a:tblGrid>
                <a:gridCol w="1634501">
                  <a:extLst>
                    <a:ext uri="{9D8B030D-6E8A-4147-A177-3AD203B41FA5}">
                      <a16:colId xmlns:a16="http://schemas.microsoft.com/office/drawing/2014/main" val="2947494711"/>
                    </a:ext>
                  </a:extLst>
                </a:gridCol>
                <a:gridCol w="1625600">
                  <a:extLst>
                    <a:ext uri="{9D8B030D-6E8A-4147-A177-3AD203B41FA5}">
                      <a16:colId xmlns:a16="http://schemas.microsoft.com/office/drawing/2014/main" val="726979625"/>
                    </a:ext>
                  </a:extLst>
                </a:gridCol>
                <a:gridCol w="1625600">
                  <a:extLst>
                    <a:ext uri="{9D8B030D-6E8A-4147-A177-3AD203B41FA5}">
                      <a16:colId xmlns:a16="http://schemas.microsoft.com/office/drawing/2014/main" val="2699316444"/>
                    </a:ext>
                  </a:extLst>
                </a:gridCol>
                <a:gridCol w="1625600">
                  <a:extLst>
                    <a:ext uri="{9D8B030D-6E8A-4147-A177-3AD203B41FA5}">
                      <a16:colId xmlns:a16="http://schemas.microsoft.com/office/drawing/2014/main" val="2180161031"/>
                    </a:ext>
                  </a:extLst>
                </a:gridCol>
                <a:gridCol w="1625600">
                  <a:extLst>
                    <a:ext uri="{9D8B030D-6E8A-4147-A177-3AD203B41FA5}">
                      <a16:colId xmlns:a16="http://schemas.microsoft.com/office/drawing/2014/main" val="1279118657"/>
                    </a:ext>
                  </a:extLst>
                </a:gridCol>
              </a:tblGrid>
              <a:tr h="0">
                <a:tc>
                  <a:txBody>
                    <a:bodyPr/>
                    <a:lstStyle/>
                    <a:p>
                      <a:pPr algn="ctr"/>
                      <a:r>
                        <a:rPr lang="en-US" sz="1600" noProof="0" dirty="0"/>
                        <a:t>Criterium</a:t>
                      </a:r>
                    </a:p>
                  </a:txBody>
                  <a:tcPr/>
                </a:tc>
                <a:tc>
                  <a:txBody>
                    <a:bodyPr/>
                    <a:lstStyle/>
                    <a:p>
                      <a:pPr algn="ctr"/>
                      <a:r>
                        <a:rPr lang="en-US" sz="1400" noProof="0" dirty="0"/>
                        <a:t>Very important</a:t>
                      </a:r>
                    </a:p>
                  </a:txBody>
                  <a:tcPr/>
                </a:tc>
                <a:tc>
                  <a:txBody>
                    <a:bodyPr/>
                    <a:lstStyle/>
                    <a:p>
                      <a:pPr algn="ctr"/>
                      <a:r>
                        <a:rPr lang="en-US" sz="1400" noProof="0" dirty="0"/>
                        <a:t>Important</a:t>
                      </a:r>
                    </a:p>
                  </a:txBody>
                  <a:tcPr/>
                </a:tc>
                <a:tc>
                  <a:txBody>
                    <a:bodyPr/>
                    <a:lstStyle/>
                    <a:p>
                      <a:pPr algn="ctr"/>
                      <a:r>
                        <a:rPr lang="en-US" sz="1400" noProof="0" dirty="0"/>
                        <a:t>Less important</a:t>
                      </a:r>
                    </a:p>
                  </a:txBody>
                  <a:tcPr/>
                </a:tc>
                <a:tc>
                  <a:txBody>
                    <a:bodyPr/>
                    <a:lstStyle/>
                    <a:p>
                      <a:pPr algn="ctr"/>
                      <a:r>
                        <a:rPr lang="en-US" sz="1400" noProof="0" dirty="0"/>
                        <a:t>Unimportant</a:t>
                      </a:r>
                    </a:p>
                  </a:txBody>
                  <a:tcPr/>
                </a:tc>
                <a:extLst>
                  <a:ext uri="{0D108BD9-81ED-4DB2-BD59-A6C34878D82A}">
                    <a16:rowId xmlns:a16="http://schemas.microsoft.com/office/drawing/2014/main" val="98391024"/>
                  </a:ext>
                </a:extLst>
              </a:tr>
              <a:tr h="370840">
                <a:tc>
                  <a:txBody>
                    <a:bodyPr/>
                    <a:lstStyle/>
                    <a:p>
                      <a:r>
                        <a:rPr lang="en-US" noProof="0" dirty="0"/>
                        <a:t>Usability</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2738859187"/>
                  </a:ext>
                </a:extLst>
              </a:tr>
              <a:tr h="370840">
                <a:tc>
                  <a:txBody>
                    <a:bodyPr/>
                    <a:lstStyle/>
                    <a:p>
                      <a:r>
                        <a:rPr lang="en-US" noProof="0" dirty="0"/>
                        <a:t>Reliability</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4146996935"/>
                  </a:ext>
                </a:extLst>
              </a:tr>
              <a:tr h="370840">
                <a:tc>
                  <a:txBody>
                    <a:bodyPr/>
                    <a:lstStyle/>
                    <a:p>
                      <a:r>
                        <a:rPr lang="en-US" noProof="0" dirty="0"/>
                        <a:t>Efficiency</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448235281"/>
                  </a:ext>
                </a:extLst>
              </a:tr>
              <a:tr h="370840">
                <a:tc>
                  <a:txBody>
                    <a:bodyPr/>
                    <a:lstStyle/>
                    <a:p>
                      <a:r>
                        <a:rPr lang="en-US" noProof="0" dirty="0"/>
                        <a:t>Changeability</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308590583"/>
                  </a:ext>
                </a:extLst>
              </a:tr>
              <a:tr h="370840">
                <a:tc>
                  <a:txBody>
                    <a:bodyPr/>
                    <a:lstStyle/>
                    <a:p>
                      <a:r>
                        <a:rPr lang="en-US" noProof="0" dirty="0"/>
                        <a:t>Transferability</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654357403"/>
                  </a:ext>
                </a:extLst>
              </a:tr>
              <a:tr h="370840">
                <a:tc>
                  <a:txBody>
                    <a:bodyPr/>
                    <a:lstStyle/>
                    <a:p>
                      <a:r>
                        <a:rPr lang="en-US" noProof="0" dirty="0"/>
                        <a:t>Maintainability</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4196896737"/>
                  </a:ext>
                </a:extLst>
              </a:tr>
            </a:tbl>
          </a:graphicData>
        </a:graphic>
      </p:graphicFrame>
    </p:spTree>
    <p:extLst>
      <p:ext uri="{BB962C8B-B14F-4D97-AF65-F5344CB8AC3E}">
        <p14:creationId xmlns:p14="http://schemas.microsoft.com/office/powerpoint/2010/main" val="141120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336522" y="2003729"/>
            <a:ext cx="7779578" cy="3927944"/>
          </a:xfrm>
        </p:spPr>
        <p:txBody>
          <a:bodyPr>
            <a:normAutofit/>
          </a:bodyPr>
          <a:lstStyle/>
          <a:p>
            <a:r>
              <a:rPr lang="en-US" dirty="0"/>
              <a:t>Identify if there are any risks</a:t>
            </a:r>
          </a:p>
          <a:p>
            <a:pPr lvl="1"/>
            <a:r>
              <a:rPr lang="en-US" dirty="0"/>
              <a:t>Introduced by you application</a:t>
            </a:r>
          </a:p>
          <a:p>
            <a:pPr lvl="1"/>
            <a:r>
              <a:rPr lang="en-US" dirty="0"/>
              <a:t>On the customer’s side</a:t>
            </a:r>
          </a:p>
          <a:p>
            <a:r>
              <a:rPr lang="en-US" dirty="0"/>
              <a:t>Describe why they are accepted in the context of the project</a:t>
            </a:r>
          </a:p>
        </p:txBody>
      </p:sp>
      <p:sp>
        <p:nvSpPr>
          <p:cNvPr id="3" name="Inhaltsplatzhalter 2">
            <a:extLst>
              <a:ext uri="{FF2B5EF4-FFF2-40B4-BE49-F238E27FC236}">
                <a16:creationId xmlns:a16="http://schemas.microsoft.com/office/drawing/2014/main" id="{ACD2D366-BDE6-33B2-75A6-F783134D2AF4}"/>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7. Risk acceptance</a:t>
            </a:r>
          </a:p>
        </p:txBody>
      </p:sp>
    </p:spTree>
    <p:extLst>
      <p:ext uri="{BB962C8B-B14F-4D97-AF65-F5344CB8AC3E}">
        <p14:creationId xmlns:p14="http://schemas.microsoft.com/office/powerpoint/2010/main" val="302855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336522" y="2003729"/>
            <a:ext cx="7779578" cy="3927944"/>
          </a:xfrm>
        </p:spPr>
        <p:txBody>
          <a:bodyPr>
            <a:normAutofit/>
          </a:bodyPr>
          <a:lstStyle/>
          <a:p>
            <a:r>
              <a:rPr lang="en-US" dirty="0"/>
              <a:t>Define the project milestones</a:t>
            </a:r>
          </a:p>
          <a:p>
            <a:r>
              <a:rPr lang="en-US" dirty="0"/>
              <a:t>Sketch the development process</a:t>
            </a:r>
          </a:p>
          <a:p>
            <a:r>
              <a:rPr lang="en-US" dirty="0"/>
              <a:t>Sketch the system architecture and define system requirements</a:t>
            </a:r>
          </a:p>
        </p:txBody>
      </p:sp>
      <p:sp>
        <p:nvSpPr>
          <p:cNvPr id="3" name="Inhaltsplatzhalter 2">
            <a:extLst>
              <a:ext uri="{FF2B5EF4-FFF2-40B4-BE49-F238E27FC236}">
                <a16:creationId xmlns:a16="http://schemas.microsoft.com/office/drawing/2014/main" id="{ACD2D366-BDE6-33B2-75A6-F783134D2AF4}"/>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8. Development cycle and Architecture</a:t>
            </a:r>
          </a:p>
        </p:txBody>
      </p:sp>
    </p:spTree>
    <p:extLst>
      <p:ext uri="{BB962C8B-B14F-4D97-AF65-F5344CB8AC3E}">
        <p14:creationId xmlns:p14="http://schemas.microsoft.com/office/powerpoint/2010/main" val="121575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336522" y="2003729"/>
            <a:ext cx="7779578" cy="3927944"/>
          </a:xfrm>
        </p:spPr>
        <p:txBody>
          <a:bodyPr>
            <a:normAutofit/>
          </a:bodyPr>
          <a:lstStyle/>
          <a:p>
            <a:r>
              <a:rPr lang="en-US" dirty="0"/>
              <a:t>Define what will be delivered and how</a:t>
            </a:r>
          </a:p>
          <a:p>
            <a:pPr lvl="1"/>
            <a:r>
              <a:rPr lang="en-US" dirty="0"/>
              <a:t>E.g.: A </a:t>
            </a:r>
            <a:r>
              <a:rPr lang="en-US" dirty="0" err="1"/>
              <a:t>startable</a:t>
            </a:r>
            <a:r>
              <a:rPr lang="en-US" dirty="0"/>
              <a:t> package of compiled Java code</a:t>
            </a:r>
          </a:p>
          <a:p>
            <a:r>
              <a:rPr lang="en-US" dirty="0"/>
              <a:t>Describe the rollout and how you plan to support  it</a:t>
            </a:r>
          </a:p>
        </p:txBody>
      </p:sp>
      <p:sp>
        <p:nvSpPr>
          <p:cNvPr id="3" name="Inhaltsplatzhalter 2">
            <a:extLst>
              <a:ext uri="{FF2B5EF4-FFF2-40B4-BE49-F238E27FC236}">
                <a16:creationId xmlns:a16="http://schemas.microsoft.com/office/drawing/2014/main" id="{ACD2D366-BDE6-33B2-75A6-F783134D2AF4}"/>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9. Deliverables</a:t>
            </a:r>
          </a:p>
        </p:txBody>
      </p:sp>
    </p:spTree>
    <p:extLst>
      <p:ext uri="{BB962C8B-B14F-4D97-AF65-F5344CB8AC3E}">
        <p14:creationId xmlns:p14="http://schemas.microsoft.com/office/powerpoint/2010/main" val="282714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336522" y="2003729"/>
            <a:ext cx="7779578" cy="3927944"/>
          </a:xfrm>
        </p:spPr>
        <p:txBody>
          <a:bodyPr>
            <a:normAutofit/>
          </a:bodyPr>
          <a:lstStyle/>
          <a:p>
            <a:r>
              <a:rPr lang="en-US" dirty="0"/>
              <a:t>The “Definition of done” (DoD) – important!</a:t>
            </a:r>
          </a:p>
          <a:p>
            <a:r>
              <a:rPr lang="en-US" dirty="0"/>
              <a:t>Describe use cases that you application needs to fully support and perform without errors in order to have your project accepted</a:t>
            </a:r>
          </a:p>
        </p:txBody>
      </p:sp>
      <p:sp>
        <p:nvSpPr>
          <p:cNvPr id="3" name="Inhaltsplatzhalter 2">
            <a:extLst>
              <a:ext uri="{FF2B5EF4-FFF2-40B4-BE49-F238E27FC236}">
                <a16:creationId xmlns:a16="http://schemas.microsoft.com/office/drawing/2014/main" id="{ACD2D366-BDE6-33B2-75A6-F783134D2AF4}"/>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10. Acceptance criteria</a:t>
            </a:r>
          </a:p>
        </p:txBody>
      </p:sp>
    </p:spTree>
    <p:extLst>
      <p:ext uri="{BB962C8B-B14F-4D97-AF65-F5344CB8AC3E}">
        <p14:creationId xmlns:p14="http://schemas.microsoft.com/office/powerpoint/2010/main" val="3857850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Specification</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638495" y="1438182"/>
            <a:ext cx="7840332" cy="4173293"/>
          </a:xfrm>
        </p:spPr>
        <p:txBody>
          <a:bodyPr>
            <a:normAutofit/>
          </a:bodyPr>
          <a:lstStyle/>
          <a:p>
            <a:r>
              <a:rPr lang="en-US" dirty="0"/>
              <a:t>Document that describes the technical details of the component</a:t>
            </a:r>
          </a:p>
          <a:p>
            <a:r>
              <a:rPr lang="en-US" dirty="0"/>
              <a:t>Can be combined with the requirements into one document (depending on the process)</a:t>
            </a:r>
          </a:p>
          <a:p>
            <a:r>
              <a:rPr lang="en-US" dirty="0"/>
              <a:t>A well-done specification simplifies the implementation and is a good base for documentation</a:t>
            </a:r>
          </a:p>
          <a:p>
            <a:r>
              <a:rPr lang="en-US" dirty="0"/>
              <a:t>Central question:</a:t>
            </a:r>
          </a:p>
          <a:p>
            <a:pPr lvl="1"/>
            <a:r>
              <a:rPr lang="en-US" dirty="0"/>
              <a:t>How do we want to implement it?</a:t>
            </a:r>
          </a:p>
          <a:p>
            <a:pPr algn="just"/>
            <a:endParaRPr lang="en-US" dirty="0"/>
          </a:p>
        </p:txBody>
      </p:sp>
    </p:spTree>
    <p:extLst>
      <p:ext uri="{BB962C8B-B14F-4D97-AF65-F5344CB8AC3E}">
        <p14:creationId xmlns:p14="http://schemas.microsoft.com/office/powerpoint/2010/main" val="74090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Specification</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638495" y="3429000"/>
            <a:ext cx="7437672" cy="2182475"/>
          </a:xfrm>
        </p:spPr>
        <p:txBody>
          <a:bodyPr>
            <a:normAutofit/>
          </a:bodyPr>
          <a:lstStyle/>
          <a:p>
            <a:pPr algn="just"/>
            <a:r>
              <a:rPr lang="en-US" dirty="0"/>
              <a:t>As with the requirement document, you can use a template or a plain Word document</a:t>
            </a:r>
          </a:p>
          <a:p>
            <a:pPr algn="just"/>
            <a:r>
              <a:rPr lang="en-US" dirty="0"/>
              <a:t>For this workshop, we recommend you to continue your requirements document</a:t>
            </a:r>
          </a:p>
        </p:txBody>
      </p:sp>
      <p:sp>
        <p:nvSpPr>
          <p:cNvPr id="3" name="Inhaltsplatzhalter 2">
            <a:extLst>
              <a:ext uri="{FF2B5EF4-FFF2-40B4-BE49-F238E27FC236}">
                <a16:creationId xmlns:a16="http://schemas.microsoft.com/office/drawing/2014/main" id="{19EF78EE-AD46-433A-9D43-3CC18CB51826}"/>
              </a:ext>
            </a:extLst>
          </p:cNvPr>
          <p:cNvSpPr txBox="1">
            <a:spLocks/>
          </p:cNvSpPr>
          <p:nvPr/>
        </p:nvSpPr>
        <p:spPr>
          <a:xfrm>
            <a:off x="3683645" y="1205254"/>
            <a:ext cx="7779578" cy="20163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300" dirty="0"/>
              <a:t>Included chapters and items:</a:t>
            </a:r>
          </a:p>
          <a:p>
            <a:pPr marL="0" indent="0">
              <a:buNone/>
            </a:pPr>
            <a:r>
              <a:rPr lang="en-US" sz="1300" dirty="0"/>
              <a:t>1. Environment					6.  Technical test cases</a:t>
            </a:r>
          </a:p>
          <a:p>
            <a:pPr marL="0" indent="0">
              <a:buNone/>
            </a:pPr>
            <a:r>
              <a:rPr lang="en-US" sz="1300" dirty="0"/>
              <a:t>2. Technical stack					7.  Installation</a:t>
            </a:r>
          </a:p>
          <a:p>
            <a:pPr marL="0" indent="0">
              <a:buNone/>
            </a:pPr>
            <a:r>
              <a:rPr lang="en-US" sz="1300" dirty="0"/>
              <a:t>3. Required criteria				</a:t>
            </a:r>
          </a:p>
          <a:p>
            <a:pPr marL="0" indent="0">
              <a:buNone/>
            </a:pPr>
            <a:r>
              <a:rPr lang="en-US" sz="1300" dirty="0"/>
              <a:t>4. Optional criteria					</a:t>
            </a:r>
          </a:p>
          <a:p>
            <a:pPr marL="0" indent="0">
              <a:buNone/>
            </a:pPr>
            <a:r>
              <a:rPr lang="en-US" sz="1300" dirty="0"/>
              <a:t>5. Excluded criteria					</a:t>
            </a:r>
          </a:p>
        </p:txBody>
      </p:sp>
    </p:spTree>
    <p:extLst>
      <p:ext uri="{BB962C8B-B14F-4D97-AF65-F5344CB8AC3E}">
        <p14:creationId xmlns:p14="http://schemas.microsoft.com/office/powerpoint/2010/main" val="142297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Specification</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7" name="Inhaltsplatzhalter 2">
            <a:extLst>
              <a:ext uri="{FF2B5EF4-FFF2-40B4-BE49-F238E27FC236}">
                <a16:creationId xmlns:a16="http://schemas.microsoft.com/office/drawing/2014/main" id="{DF80F780-BD5A-C52F-B9B3-2207BFAEF8E9}"/>
              </a:ext>
            </a:extLst>
          </p:cNvPr>
          <p:cNvSpPr txBox="1">
            <a:spLocks/>
          </p:cNvSpPr>
          <p:nvPr/>
        </p:nvSpPr>
        <p:spPr>
          <a:xfrm>
            <a:off x="3336522" y="2003729"/>
            <a:ext cx="7779578" cy="39279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Write down requirements about the environment where your component will be deployed</a:t>
            </a:r>
          </a:p>
          <a:p>
            <a:endParaRPr lang="en-US" dirty="0"/>
          </a:p>
          <a:p>
            <a:r>
              <a:rPr lang="en-US" dirty="0"/>
              <a:t>Should contain information about</a:t>
            </a:r>
          </a:p>
          <a:p>
            <a:pPr lvl="1"/>
            <a:r>
              <a:rPr lang="en-US" dirty="0"/>
              <a:t>Operating System</a:t>
            </a:r>
          </a:p>
          <a:p>
            <a:pPr lvl="1"/>
            <a:r>
              <a:rPr lang="en-US" dirty="0"/>
              <a:t>Required disk space and memory</a:t>
            </a:r>
          </a:p>
          <a:p>
            <a:pPr lvl="1"/>
            <a:r>
              <a:rPr lang="en-US" dirty="0"/>
              <a:t>Required external software and frameworks</a:t>
            </a:r>
          </a:p>
          <a:p>
            <a:pPr lvl="1"/>
            <a:r>
              <a:rPr lang="en-US" dirty="0"/>
              <a:t>Required special user privileges, if any</a:t>
            </a:r>
          </a:p>
        </p:txBody>
      </p:sp>
      <p:sp>
        <p:nvSpPr>
          <p:cNvPr id="8" name="Inhaltsplatzhalter 2">
            <a:extLst>
              <a:ext uri="{FF2B5EF4-FFF2-40B4-BE49-F238E27FC236}">
                <a16:creationId xmlns:a16="http://schemas.microsoft.com/office/drawing/2014/main" id="{612D3319-FBD9-6CC3-E7D5-7365502B3EF1}"/>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1. Environment</a:t>
            </a:r>
          </a:p>
        </p:txBody>
      </p:sp>
    </p:spTree>
    <p:extLst>
      <p:ext uri="{BB962C8B-B14F-4D97-AF65-F5344CB8AC3E}">
        <p14:creationId xmlns:p14="http://schemas.microsoft.com/office/powerpoint/2010/main" val="349731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Specification</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7" name="Inhaltsplatzhalter 2">
            <a:extLst>
              <a:ext uri="{FF2B5EF4-FFF2-40B4-BE49-F238E27FC236}">
                <a16:creationId xmlns:a16="http://schemas.microsoft.com/office/drawing/2014/main" id="{DF80F780-BD5A-C52F-B9B3-2207BFAEF8E9}"/>
              </a:ext>
            </a:extLst>
          </p:cNvPr>
          <p:cNvSpPr txBox="1">
            <a:spLocks/>
          </p:cNvSpPr>
          <p:nvPr/>
        </p:nvSpPr>
        <p:spPr>
          <a:xfrm>
            <a:off x="3336522" y="2003729"/>
            <a:ext cx="7779578" cy="39279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List software, components, frameworks that you will be using for the implementation of the component</a:t>
            </a:r>
          </a:p>
          <a:p>
            <a:endParaRPr lang="en-US" dirty="0"/>
          </a:p>
          <a:p>
            <a:r>
              <a:rPr lang="en-US" dirty="0"/>
              <a:t>If the customer demanded a certain component, write it down</a:t>
            </a:r>
          </a:p>
          <a:p>
            <a:r>
              <a:rPr lang="en-US" dirty="0"/>
              <a:t>If the decision is up to you, compare possible options, make an educated decision and write it down</a:t>
            </a:r>
          </a:p>
          <a:p>
            <a:pPr lvl="1"/>
            <a:r>
              <a:rPr lang="en-US" dirty="0"/>
              <a:t>Options for Java GUIs?</a:t>
            </a:r>
          </a:p>
          <a:p>
            <a:pPr lvl="1"/>
            <a:r>
              <a:rPr lang="en-US" dirty="0"/>
              <a:t>Possible database systems</a:t>
            </a:r>
          </a:p>
        </p:txBody>
      </p:sp>
      <p:sp>
        <p:nvSpPr>
          <p:cNvPr id="8" name="Inhaltsplatzhalter 2">
            <a:extLst>
              <a:ext uri="{FF2B5EF4-FFF2-40B4-BE49-F238E27FC236}">
                <a16:creationId xmlns:a16="http://schemas.microsoft.com/office/drawing/2014/main" id="{612D3319-FBD9-6CC3-E7D5-7365502B3EF1}"/>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2. Technical stack</a:t>
            </a:r>
          </a:p>
        </p:txBody>
      </p:sp>
    </p:spTree>
    <p:extLst>
      <p:ext uri="{BB962C8B-B14F-4D97-AF65-F5344CB8AC3E}">
        <p14:creationId xmlns:p14="http://schemas.microsoft.com/office/powerpoint/2010/main" val="279886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Phonebook</a:t>
            </a:r>
          </a:p>
        </p:txBody>
      </p:sp>
      <p:sp>
        <p:nvSpPr>
          <p:cNvPr id="3" name="Inhaltsplatzhalter 2">
            <a:extLst>
              <a:ext uri="{FF2B5EF4-FFF2-40B4-BE49-F238E27FC236}">
                <a16:creationId xmlns:a16="http://schemas.microsoft.com/office/drawing/2014/main" id="{D4109E37-A198-8834-D21B-D3C363092067}"/>
              </a:ext>
            </a:extLst>
          </p:cNvPr>
          <p:cNvSpPr>
            <a:spLocks noGrp="1"/>
          </p:cNvSpPr>
          <p:nvPr>
            <p:ph idx="1"/>
          </p:nvPr>
        </p:nvSpPr>
        <p:spPr/>
        <p:txBody>
          <a:bodyPr>
            <a:normAutofit fontScale="92500" lnSpcReduction="10000"/>
          </a:bodyPr>
          <a:lstStyle/>
          <a:p>
            <a:pPr marL="0" indent="0" algn="just">
              <a:buNone/>
            </a:pPr>
            <a:r>
              <a:rPr lang="en-US" i="1" dirty="0" err="1"/>
              <a:t>SmallComp</a:t>
            </a:r>
            <a:r>
              <a:rPr lang="en-US" dirty="0"/>
              <a:t> has hired a few new employees recently and re-organized their department structure. Until now, the phone numbers of all the co-workers have been kept on a paper list that was maintained by one secretary. Whenever the person changed department or left, the person‘s entry or parts of it was </a:t>
            </a:r>
            <a:r>
              <a:rPr lang="en-US" dirty="0" err="1"/>
              <a:t>striked</a:t>
            </a:r>
            <a:r>
              <a:rPr lang="en-US" dirty="0"/>
              <a:t> out and re-entered at the end of the list.</a:t>
            </a:r>
          </a:p>
          <a:p>
            <a:pPr marL="0" indent="0" algn="just">
              <a:buNone/>
            </a:pPr>
            <a:r>
              <a:rPr lang="en-US" dirty="0"/>
              <a:t>With the ongoing growth of </a:t>
            </a:r>
            <a:r>
              <a:rPr lang="en-US" i="1" dirty="0" err="1"/>
              <a:t>SmallComp</a:t>
            </a:r>
            <a:r>
              <a:rPr lang="en-US" dirty="0"/>
              <a:t>, the requirement aroused to manage the phonebook entries digitally. You have been contacted to work out the detailed requirements, also making sensible suggestions from your expert view, perform the implementation of a new application that will be used by most of the employees, and introduce the application to the relevant stakeholders.</a:t>
            </a:r>
          </a:p>
          <a:p>
            <a:pPr marL="0" indent="0" algn="just">
              <a:buNone/>
            </a:pPr>
            <a:r>
              <a:rPr lang="en-US" dirty="0"/>
              <a:t>Most employees of </a:t>
            </a:r>
            <a:r>
              <a:rPr lang="en-US" i="1" dirty="0" err="1"/>
              <a:t>SmallComp</a:t>
            </a:r>
            <a:r>
              <a:rPr lang="en-US" dirty="0"/>
              <a:t> are already familiar with the typical look and feel of the graphical Interface of Java applications. Also, the data might be used for additional middleware systems in the future, so the phonebook data should be persisted in an SQL database and follow a well-documented model.</a:t>
            </a:r>
          </a:p>
        </p:txBody>
      </p:sp>
    </p:spTree>
    <p:extLst>
      <p:ext uri="{BB962C8B-B14F-4D97-AF65-F5344CB8AC3E}">
        <p14:creationId xmlns:p14="http://schemas.microsoft.com/office/powerpoint/2010/main" val="2002615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Specification</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7" name="Inhaltsplatzhalter 2">
            <a:extLst>
              <a:ext uri="{FF2B5EF4-FFF2-40B4-BE49-F238E27FC236}">
                <a16:creationId xmlns:a16="http://schemas.microsoft.com/office/drawing/2014/main" id="{DF80F780-BD5A-C52F-B9B3-2207BFAEF8E9}"/>
              </a:ext>
            </a:extLst>
          </p:cNvPr>
          <p:cNvSpPr txBox="1">
            <a:spLocks/>
          </p:cNvSpPr>
          <p:nvPr/>
        </p:nvSpPr>
        <p:spPr>
          <a:xfrm>
            <a:off x="3336522" y="2003729"/>
            <a:ext cx="7779578" cy="39279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8" name="Inhaltsplatzhalter 2">
            <a:extLst>
              <a:ext uri="{FF2B5EF4-FFF2-40B4-BE49-F238E27FC236}">
                <a16:creationId xmlns:a16="http://schemas.microsoft.com/office/drawing/2014/main" id="{612D3319-FBD9-6CC3-E7D5-7365502B3EF1}"/>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3. Required criteria</a:t>
            </a:r>
          </a:p>
        </p:txBody>
      </p:sp>
      <p:sp>
        <p:nvSpPr>
          <p:cNvPr id="3" name="Inhaltsplatzhalter 2">
            <a:extLst>
              <a:ext uri="{FF2B5EF4-FFF2-40B4-BE49-F238E27FC236}">
                <a16:creationId xmlns:a16="http://schemas.microsoft.com/office/drawing/2014/main" id="{89D43A70-0D34-E482-770F-B130401741F7}"/>
              </a:ext>
            </a:extLst>
          </p:cNvPr>
          <p:cNvSpPr txBox="1">
            <a:spLocks/>
          </p:cNvSpPr>
          <p:nvPr/>
        </p:nvSpPr>
        <p:spPr>
          <a:xfrm>
            <a:off x="3480533" y="1979960"/>
            <a:ext cx="7779578" cy="39279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Features of your software component that need to be functional in order to consider it “done”</a:t>
            </a:r>
          </a:p>
          <a:p>
            <a:r>
              <a:rPr lang="en-US" dirty="0"/>
              <a:t>Refer to the requirements (e.g. by using a corresponding identifier) and describe the technical implementation of the feature</a:t>
            </a:r>
          </a:p>
          <a:p>
            <a:r>
              <a:rPr lang="en-US" sz="1400" b="1" dirty="0"/>
              <a:t>R2100		Data storage</a:t>
            </a:r>
            <a:br>
              <a:rPr lang="en-US" sz="1400" b="1" dirty="0"/>
            </a:br>
            <a:r>
              <a:rPr lang="en-US" sz="1400" dirty="0"/>
              <a:t>The data will be stored within an SQL database</a:t>
            </a:r>
          </a:p>
          <a:p>
            <a:r>
              <a:rPr lang="en-US" sz="1400" b="1" dirty="0"/>
              <a:t>S2100		Data persistency</a:t>
            </a:r>
            <a:br>
              <a:rPr lang="en-US" sz="1400" b="1" dirty="0"/>
            </a:br>
            <a:r>
              <a:rPr lang="en-US" sz="1400" dirty="0"/>
              <a:t>The data will be stored within a Derby SQL database which is backed by a file (i.e. in a persistent storage). The table to store the data will contain that columns “ID”, “FirstName”, “</a:t>
            </a:r>
            <a:r>
              <a:rPr lang="en-US" sz="1400" dirty="0" err="1"/>
              <a:t>LastName</a:t>
            </a:r>
            <a:r>
              <a:rPr lang="en-US" sz="1400" dirty="0"/>
              <a:t>”, and “</a:t>
            </a:r>
            <a:r>
              <a:rPr lang="en-US" sz="1400" dirty="0" err="1"/>
              <a:t>PhoneNo</a:t>
            </a:r>
            <a:r>
              <a:rPr lang="en-US" sz="1400" dirty="0"/>
              <a:t>”, where ID is an auto-generated, numerical primary key and the other </a:t>
            </a:r>
            <a:r>
              <a:rPr lang="en-US" sz="1400" dirty="0" err="1"/>
              <a:t>coumns</a:t>
            </a:r>
            <a:r>
              <a:rPr lang="en-US" sz="1400" dirty="0"/>
              <a:t> are of type…</a:t>
            </a:r>
          </a:p>
        </p:txBody>
      </p:sp>
    </p:spTree>
    <p:extLst>
      <p:ext uri="{BB962C8B-B14F-4D97-AF65-F5344CB8AC3E}">
        <p14:creationId xmlns:p14="http://schemas.microsoft.com/office/powerpoint/2010/main" val="163112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Specification</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7" name="Inhaltsplatzhalter 2">
            <a:extLst>
              <a:ext uri="{FF2B5EF4-FFF2-40B4-BE49-F238E27FC236}">
                <a16:creationId xmlns:a16="http://schemas.microsoft.com/office/drawing/2014/main" id="{DF80F780-BD5A-C52F-B9B3-2207BFAEF8E9}"/>
              </a:ext>
            </a:extLst>
          </p:cNvPr>
          <p:cNvSpPr txBox="1">
            <a:spLocks/>
          </p:cNvSpPr>
          <p:nvPr/>
        </p:nvSpPr>
        <p:spPr>
          <a:xfrm>
            <a:off x="3336522" y="2003729"/>
            <a:ext cx="7779578" cy="39279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8" name="Inhaltsplatzhalter 2">
            <a:extLst>
              <a:ext uri="{FF2B5EF4-FFF2-40B4-BE49-F238E27FC236}">
                <a16:creationId xmlns:a16="http://schemas.microsoft.com/office/drawing/2014/main" id="{612D3319-FBD9-6CC3-E7D5-7365502B3EF1}"/>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4. Optional criteria</a:t>
            </a:r>
          </a:p>
        </p:txBody>
      </p:sp>
      <p:sp>
        <p:nvSpPr>
          <p:cNvPr id="3" name="Inhaltsplatzhalter 2">
            <a:extLst>
              <a:ext uri="{FF2B5EF4-FFF2-40B4-BE49-F238E27FC236}">
                <a16:creationId xmlns:a16="http://schemas.microsoft.com/office/drawing/2014/main" id="{89D43A70-0D34-E482-770F-B130401741F7}"/>
              </a:ext>
            </a:extLst>
          </p:cNvPr>
          <p:cNvSpPr txBox="1">
            <a:spLocks/>
          </p:cNvSpPr>
          <p:nvPr/>
        </p:nvSpPr>
        <p:spPr>
          <a:xfrm>
            <a:off x="3480533" y="1979960"/>
            <a:ext cx="7779578" cy="39279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If there are any features that may be implemented in a later version or for other reasons are not strictly required for acceptance of the component, mark them as “optional”.</a:t>
            </a:r>
          </a:p>
          <a:p>
            <a:endParaRPr lang="en-US" dirty="0"/>
          </a:p>
          <a:p>
            <a:r>
              <a:rPr lang="en-US" dirty="0"/>
              <a:t>Describe them in the same way as the required criteria, i.e. define their implementation from a technical perspective</a:t>
            </a:r>
          </a:p>
          <a:p>
            <a:pPr marL="0" indent="0">
              <a:buNone/>
            </a:pPr>
            <a:endParaRPr lang="en-US" sz="1400" dirty="0"/>
          </a:p>
        </p:txBody>
      </p:sp>
    </p:spTree>
    <p:extLst>
      <p:ext uri="{BB962C8B-B14F-4D97-AF65-F5344CB8AC3E}">
        <p14:creationId xmlns:p14="http://schemas.microsoft.com/office/powerpoint/2010/main" val="321574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Specification</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7" name="Inhaltsplatzhalter 2">
            <a:extLst>
              <a:ext uri="{FF2B5EF4-FFF2-40B4-BE49-F238E27FC236}">
                <a16:creationId xmlns:a16="http://schemas.microsoft.com/office/drawing/2014/main" id="{DF80F780-BD5A-C52F-B9B3-2207BFAEF8E9}"/>
              </a:ext>
            </a:extLst>
          </p:cNvPr>
          <p:cNvSpPr txBox="1">
            <a:spLocks/>
          </p:cNvSpPr>
          <p:nvPr/>
        </p:nvSpPr>
        <p:spPr>
          <a:xfrm>
            <a:off x="3336522" y="2003729"/>
            <a:ext cx="7779578" cy="39279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8" name="Inhaltsplatzhalter 2">
            <a:extLst>
              <a:ext uri="{FF2B5EF4-FFF2-40B4-BE49-F238E27FC236}">
                <a16:creationId xmlns:a16="http://schemas.microsoft.com/office/drawing/2014/main" id="{612D3319-FBD9-6CC3-E7D5-7365502B3EF1}"/>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5. Excluded criteria</a:t>
            </a:r>
          </a:p>
        </p:txBody>
      </p:sp>
      <p:sp>
        <p:nvSpPr>
          <p:cNvPr id="3" name="Inhaltsplatzhalter 2">
            <a:extLst>
              <a:ext uri="{FF2B5EF4-FFF2-40B4-BE49-F238E27FC236}">
                <a16:creationId xmlns:a16="http://schemas.microsoft.com/office/drawing/2014/main" id="{89D43A70-0D34-E482-770F-B130401741F7}"/>
              </a:ext>
            </a:extLst>
          </p:cNvPr>
          <p:cNvSpPr txBox="1">
            <a:spLocks/>
          </p:cNvSpPr>
          <p:nvPr/>
        </p:nvSpPr>
        <p:spPr>
          <a:xfrm>
            <a:off x="3480533" y="1979960"/>
            <a:ext cx="7779578" cy="392794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If there are any features that have been discussed during the requirement phase and have not been considered necessary, write down that this feature will not be implemented (in the current version).</a:t>
            </a:r>
          </a:p>
          <a:p>
            <a:endParaRPr lang="en-US" dirty="0"/>
          </a:p>
          <a:p>
            <a:r>
              <a:rPr lang="en-US" dirty="0"/>
              <a:t>No technical specification is necessary, but clearly describe the feature that will not be implemented</a:t>
            </a:r>
          </a:p>
          <a:p>
            <a:pPr lvl="1"/>
            <a:r>
              <a:rPr lang="en-US" b="1" dirty="0"/>
              <a:t>EX01	Exchanging the database</a:t>
            </a:r>
            <a:br>
              <a:rPr lang="en-US" b="1" dirty="0"/>
            </a:br>
            <a:r>
              <a:rPr lang="en-US" dirty="0"/>
              <a:t>Loading another database from the user interface is not supported. All data will be written to the same database.</a:t>
            </a:r>
          </a:p>
          <a:p>
            <a:pPr marL="0" indent="0">
              <a:buNone/>
            </a:pPr>
            <a:endParaRPr lang="en-US" sz="1400" dirty="0"/>
          </a:p>
        </p:txBody>
      </p:sp>
    </p:spTree>
    <p:extLst>
      <p:ext uri="{BB962C8B-B14F-4D97-AF65-F5344CB8AC3E}">
        <p14:creationId xmlns:p14="http://schemas.microsoft.com/office/powerpoint/2010/main" val="3997570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Specification</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7" name="Inhaltsplatzhalter 2">
            <a:extLst>
              <a:ext uri="{FF2B5EF4-FFF2-40B4-BE49-F238E27FC236}">
                <a16:creationId xmlns:a16="http://schemas.microsoft.com/office/drawing/2014/main" id="{DF80F780-BD5A-C52F-B9B3-2207BFAEF8E9}"/>
              </a:ext>
            </a:extLst>
          </p:cNvPr>
          <p:cNvSpPr txBox="1">
            <a:spLocks/>
          </p:cNvSpPr>
          <p:nvPr/>
        </p:nvSpPr>
        <p:spPr>
          <a:xfrm>
            <a:off x="3336522" y="2003729"/>
            <a:ext cx="7779578" cy="39279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8" name="Inhaltsplatzhalter 2">
            <a:extLst>
              <a:ext uri="{FF2B5EF4-FFF2-40B4-BE49-F238E27FC236}">
                <a16:creationId xmlns:a16="http://schemas.microsoft.com/office/drawing/2014/main" id="{612D3319-FBD9-6CC3-E7D5-7365502B3EF1}"/>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6. Technical test cases</a:t>
            </a:r>
          </a:p>
        </p:txBody>
      </p:sp>
      <p:sp>
        <p:nvSpPr>
          <p:cNvPr id="3" name="Inhaltsplatzhalter 2">
            <a:extLst>
              <a:ext uri="{FF2B5EF4-FFF2-40B4-BE49-F238E27FC236}">
                <a16:creationId xmlns:a16="http://schemas.microsoft.com/office/drawing/2014/main" id="{89D43A70-0D34-E482-770F-B130401741F7}"/>
              </a:ext>
            </a:extLst>
          </p:cNvPr>
          <p:cNvSpPr txBox="1">
            <a:spLocks/>
          </p:cNvSpPr>
          <p:nvPr/>
        </p:nvSpPr>
        <p:spPr>
          <a:xfrm>
            <a:off x="3480533" y="1979960"/>
            <a:ext cx="7779578" cy="39279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Formally specify some test cases, i.e., exactly name the input and the expected output or reaction of the software</a:t>
            </a:r>
          </a:p>
          <a:p>
            <a:endParaRPr lang="en-US" dirty="0"/>
          </a:p>
          <a:p>
            <a:r>
              <a:rPr lang="en-US" sz="1600" b="1" dirty="0"/>
              <a:t>TR01	Storing data</a:t>
            </a:r>
            <a:br>
              <a:rPr lang="en-US" sz="1600" b="1" dirty="0"/>
            </a:br>
            <a:r>
              <a:rPr lang="en-US" sz="1600" dirty="0"/>
              <a:t>After clicking the “Save” button, the data will be stored in the database and shown in the table of entries.</a:t>
            </a:r>
          </a:p>
          <a:p>
            <a:r>
              <a:rPr lang="en-US" sz="1600" b="1" dirty="0"/>
              <a:t>TS01	Storing data</a:t>
            </a:r>
            <a:br>
              <a:rPr lang="en-US" sz="1600" b="1" dirty="0"/>
            </a:br>
            <a:r>
              <a:rPr lang="en-US" sz="1600" dirty="0"/>
              <a:t>After clicking the “Save” button, the GUI table will be redrawn and include the data that has been entered into the “Add entry” dialog. The database Table PHONEBOOK.ENTRIES will contain a new line with the following columns and values: …</a:t>
            </a:r>
          </a:p>
          <a:p>
            <a:pPr marL="0" indent="0">
              <a:buNone/>
            </a:pPr>
            <a:endParaRPr lang="en-US" sz="1400" dirty="0"/>
          </a:p>
        </p:txBody>
      </p:sp>
    </p:spTree>
    <p:extLst>
      <p:ext uri="{BB962C8B-B14F-4D97-AF65-F5344CB8AC3E}">
        <p14:creationId xmlns:p14="http://schemas.microsoft.com/office/powerpoint/2010/main" val="104811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Specification</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7" name="Inhaltsplatzhalter 2">
            <a:extLst>
              <a:ext uri="{FF2B5EF4-FFF2-40B4-BE49-F238E27FC236}">
                <a16:creationId xmlns:a16="http://schemas.microsoft.com/office/drawing/2014/main" id="{DF80F780-BD5A-C52F-B9B3-2207BFAEF8E9}"/>
              </a:ext>
            </a:extLst>
          </p:cNvPr>
          <p:cNvSpPr txBox="1">
            <a:spLocks/>
          </p:cNvSpPr>
          <p:nvPr/>
        </p:nvSpPr>
        <p:spPr>
          <a:xfrm>
            <a:off x="3336522" y="2003729"/>
            <a:ext cx="7779578" cy="39279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8" name="Inhaltsplatzhalter 2">
            <a:extLst>
              <a:ext uri="{FF2B5EF4-FFF2-40B4-BE49-F238E27FC236}">
                <a16:creationId xmlns:a16="http://schemas.microsoft.com/office/drawing/2014/main" id="{612D3319-FBD9-6CC3-E7D5-7365502B3EF1}"/>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7. Installation</a:t>
            </a:r>
          </a:p>
        </p:txBody>
      </p:sp>
      <p:sp>
        <p:nvSpPr>
          <p:cNvPr id="3" name="Inhaltsplatzhalter 2">
            <a:extLst>
              <a:ext uri="{FF2B5EF4-FFF2-40B4-BE49-F238E27FC236}">
                <a16:creationId xmlns:a16="http://schemas.microsoft.com/office/drawing/2014/main" id="{89D43A70-0D34-E482-770F-B130401741F7}"/>
              </a:ext>
            </a:extLst>
          </p:cNvPr>
          <p:cNvSpPr txBox="1">
            <a:spLocks/>
          </p:cNvSpPr>
          <p:nvPr/>
        </p:nvSpPr>
        <p:spPr>
          <a:xfrm>
            <a:off x="3480533" y="2441355"/>
            <a:ext cx="7779578" cy="25668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Write down the steps to install the software component</a:t>
            </a:r>
          </a:p>
          <a:p>
            <a:r>
              <a:rPr lang="en-US" dirty="0"/>
              <a:t>List all details that are required to run the component from the delivered package</a:t>
            </a:r>
            <a:endParaRPr lang="en-US" sz="1600" dirty="0"/>
          </a:p>
          <a:p>
            <a:pPr marL="0" indent="0">
              <a:buNone/>
            </a:pPr>
            <a:endParaRPr lang="en-US" sz="1400" dirty="0"/>
          </a:p>
        </p:txBody>
      </p:sp>
    </p:spTree>
    <p:extLst>
      <p:ext uri="{BB962C8B-B14F-4D97-AF65-F5344CB8AC3E}">
        <p14:creationId xmlns:p14="http://schemas.microsoft.com/office/powerpoint/2010/main" val="50888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638495" y="2052585"/>
            <a:ext cx="7437672" cy="2912848"/>
          </a:xfrm>
        </p:spPr>
        <p:txBody>
          <a:bodyPr>
            <a:normAutofit/>
          </a:bodyPr>
          <a:lstStyle/>
          <a:p>
            <a:pPr algn="just"/>
            <a:r>
              <a:rPr lang="en-US" dirty="0"/>
              <a:t>Making software is more than just “Programming”</a:t>
            </a:r>
          </a:p>
          <a:p>
            <a:pPr algn="just"/>
            <a:r>
              <a:rPr lang="en-US" dirty="0"/>
              <a:t>Even in teams with specialized members, a good software developer should be able to take different roles</a:t>
            </a:r>
          </a:p>
          <a:p>
            <a:r>
              <a:rPr lang="en-US" dirty="0"/>
              <a:t>Within our workshop, we will reproduce a complete software development cycle</a:t>
            </a:r>
          </a:p>
          <a:p>
            <a:pPr algn="just"/>
            <a:endParaRPr lang="en-US" dirty="0"/>
          </a:p>
        </p:txBody>
      </p:sp>
    </p:spTree>
    <p:extLst>
      <p:ext uri="{BB962C8B-B14F-4D97-AF65-F5344CB8AC3E}">
        <p14:creationId xmlns:p14="http://schemas.microsoft.com/office/powerpoint/2010/main" val="43543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447664" y="1860608"/>
            <a:ext cx="7779578" cy="3089081"/>
          </a:xfrm>
        </p:spPr>
        <p:txBody>
          <a:bodyPr>
            <a:normAutofit/>
          </a:bodyPr>
          <a:lstStyle/>
          <a:p>
            <a:r>
              <a:rPr lang="en-US" dirty="0"/>
              <a:t>Document that creates a common understanding of the tasks to perform and the expected result</a:t>
            </a:r>
          </a:p>
          <a:p>
            <a:r>
              <a:rPr lang="en-US" dirty="0"/>
              <a:t>Important: The customer usually is not a technical expert!</a:t>
            </a:r>
          </a:p>
          <a:p>
            <a:r>
              <a:rPr lang="en-US" dirty="0"/>
              <a:t>Central questions:</a:t>
            </a:r>
          </a:p>
          <a:p>
            <a:pPr lvl="1"/>
            <a:r>
              <a:rPr lang="en-US" dirty="0"/>
              <a:t>What does the customer want?</a:t>
            </a:r>
          </a:p>
          <a:p>
            <a:pPr lvl="1"/>
            <a:r>
              <a:rPr lang="en-US" dirty="0"/>
              <a:t>What will be delivered, why and for whom</a:t>
            </a:r>
          </a:p>
        </p:txBody>
      </p:sp>
    </p:spTree>
    <p:extLst>
      <p:ext uri="{BB962C8B-B14F-4D97-AF65-F5344CB8AC3E}">
        <p14:creationId xmlns:p14="http://schemas.microsoft.com/office/powerpoint/2010/main" val="198418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390681" y="3504234"/>
            <a:ext cx="7779578" cy="2399609"/>
          </a:xfrm>
        </p:spPr>
        <p:txBody>
          <a:bodyPr>
            <a:normAutofit/>
          </a:bodyPr>
          <a:lstStyle/>
          <a:p>
            <a:r>
              <a:rPr lang="en-US" dirty="0"/>
              <a:t>You can use a template or start with a plain Word document</a:t>
            </a:r>
          </a:p>
          <a:p>
            <a:r>
              <a:rPr lang="en-US" dirty="0"/>
              <a:t>If using a template: Make sure it contains the items above (there are several variants of a requirements document)</a:t>
            </a:r>
          </a:p>
        </p:txBody>
      </p:sp>
      <p:sp>
        <p:nvSpPr>
          <p:cNvPr id="3" name="Inhaltsplatzhalter 2">
            <a:extLst>
              <a:ext uri="{FF2B5EF4-FFF2-40B4-BE49-F238E27FC236}">
                <a16:creationId xmlns:a16="http://schemas.microsoft.com/office/drawing/2014/main" id="{ACD2D366-BDE6-33B2-75A6-F783134D2AF4}"/>
              </a:ext>
            </a:extLst>
          </p:cNvPr>
          <p:cNvSpPr txBox="1">
            <a:spLocks/>
          </p:cNvSpPr>
          <p:nvPr/>
        </p:nvSpPr>
        <p:spPr>
          <a:xfrm>
            <a:off x="3390681" y="1205254"/>
            <a:ext cx="7779578" cy="20163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300" dirty="0"/>
              <a:t>Included chapters and items:</a:t>
            </a:r>
          </a:p>
          <a:p>
            <a:pPr marL="0" indent="0">
              <a:buNone/>
            </a:pPr>
            <a:r>
              <a:rPr lang="en-US" sz="1300" dirty="0"/>
              <a:t>1. Introduction						6.  Non-functional requirements</a:t>
            </a:r>
          </a:p>
          <a:p>
            <a:pPr marL="0" indent="0">
              <a:buNone/>
            </a:pPr>
            <a:r>
              <a:rPr lang="en-US" sz="1300" dirty="0"/>
              <a:t>2. Status Quo						7.  Risks</a:t>
            </a:r>
          </a:p>
          <a:p>
            <a:pPr marL="0" indent="0">
              <a:buNone/>
            </a:pPr>
            <a:r>
              <a:rPr lang="en-US" sz="1300" dirty="0"/>
              <a:t>3. Concept							8.  Development Cycle and Architecture</a:t>
            </a:r>
          </a:p>
          <a:p>
            <a:pPr marL="0" indent="0">
              <a:buNone/>
            </a:pPr>
            <a:r>
              <a:rPr lang="en-US" sz="1300" dirty="0"/>
              <a:t>4. Interfaces							9.  Deliverables</a:t>
            </a:r>
          </a:p>
          <a:p>
            <a:pPr marL="0" indent="0">
              <a:buNone/>
            </a:pPr>
            <a:r>
              <a:rPr lang="en-US" sz="1300" dirty="0"/>
              <a:t>5. Functional Requirements				10. Acceptance criteria	</a:t>
            </a:r>
          </a:p>
        </p:txBody>
      </p:sp>
    </p:spTree>
    <p:extLst>
      <p:ext uri="{BB962C8B-B14F-4D97-AF65-F5344CB8AC3E}">
        <p14:creationId xmlns:p14="http://schemas.microsoft.com/office/powerpoint/2010/main" val="388330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336522" y="2003729"/>
            <a:ext cx="7779578" cy="2762413"/>
          </a:xfrm>
        </p:spPr>
        <p:txBody>
          <a:bodyPr>
            <a:normAutofit/>
          </a:bodyPr>
          <a:lstStyle/>
          <a:p>
            <a:r>
              <a:rPr lang="en-US" dirty="0"/>
              <a:t>Describe the purpose of the document</a:t>
            </a:r>
          </a:p>
          <a:p>
            <a:r>
              <a:rPr lang="en-US" dirty="0"/>
              <a:t>Summarize the task</a:t>
            </a:r>
          </a:p>
        </p:txBody>
      </p:sp>
      <p:sp>
        <p:nvSpPr>
          <p:cNvPr id="3" name="Inhaltsplatzhalter 2">
            <a:extLst>
              <a:ext uri="{FF2B5EF4-FFF2-40B4-BE49-F238E27FC236}">
                <a16:creationId xmlns:a16="http://schemas.microsoft.com/office/drawing/2014/main" id="{ACD2D366-BDE6-33B2-75A6-F783134D2AF4}"/>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1. Introduction</a:t>
            </a:r>
          </a:p>
        </p:txBody>
      </p:sp>
    </p:spTree>
    <p:extLst>
      <p:ext uri="{BB962C8B-B14F-4D97-AF65-F5344CB8AC3E}">
        <p14:creationId xmlns:p14="http://schemas.microsoft.com/office/powerpoint/2010/main" val="87993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336522" y="2003729"/>
            <a:ext cx="7779578" cy="2762413"/>
          </a:xfrm>
        </p:spPr>
        <p:txBody>
          <a:bodyPr>
            <a:normAutofit/>
          </a:bodyPr>
          <a:lstStyle/>
          <a:p>
            <a:r>
              <a:rPr lang="en-US" dirty="0"/>
              <a:t>Describe the current situation and its shortcomings</a:t>
            </a:r>
          </a:p>
          <a:p>
            <a:r>
              <a:rPr lang="en-US" dirty="0"/>
              <a:t>Think about how your solution will improve to the current situation</a:t>
            </a:r>
          </a:p>
          <a:p>
            <a:pPr lvl="1"/>
            <a:r>
              <a:rPr lang="en-US" dirty="0"/>
              <a:t>This should give you a first idea of functional requirements</a:t>
            </a:r>
          </a:p>
        </p:txBody>
      </p:sp>
      <p:sp>
        <p:nvSpPr>
          <p:cNvPr id="3" name="Inhaltsplatzhalter 2">
            <a:extLst>
              <a:ext uri="{FF2B5EF4-FFF2-40B4-BE49-F238E27FC236}">
                <a16:creationId xmlns:a16="http://schemas.microsoft.com/office/drawing/2014/main" id="{ACD2D366-BDE6-33B2-75A6-F783134D2AF4}"/>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2. Status Quo</a:t>
            </a:r>
          </a:p>
        </p:txBody>
      </p:sp>
    </p:spTree>
    <p:extLst>
      <p:ext uri="{BB962C8B-B14F-4D97-AF65-F5344CB8AC3E}">
        <p14:creationId xmlns:p14="http://schemas.microsoft.com/office/powerpoint/2010/main" val="28097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336522" y="2003729"/>
            <a:ext cx="7779578" cy="2762413"/>
          </a:xfrm>
        </p:spPr>
        <p:txBody>
          <a:bodyPr>
            <a:normAutofit/>
          </a:bodyPr>
          <a:lstStyle/>
          <a:p>
            <a:r>
              <a:rPr lang="en-US" dirty="0"/>
              <a:t>Give a non-technical summary of the your concept</a:t>
            </a:r>
          </a:p>
          <a:p>
            <a:r>
              <a:rPr lang="en-US" dirty="0"/>
              <a:t>Identify the stakeholders</a:t>
            </a:r>
          </a:p>
          <a:p>
            <a:r>
              <a:rPr lang="en-US" dirty="0"/>
              <a:t>Describe some use cases from the perspective of the stakeholders</a:t>
            </a:r>
          </a:p>
          <a:p>
            <a:pPr lvl="1"/>
            <a:r>
              <a:rPr lang="en-US" dirty="0"/>
              <a:t>Recommendation: Use an UML use case diagram</a:t>
            </a:r>
          </a:p>
        </p:txBody>
      </p:sp>
      <p:sp>
        <p:nvSpPr>
          <p:cNvPr id="3" name="Inhaltsplatzhalter 2">
            <a:extLst>
              <a:ext uri="{FF2B5EF4-FFF2-40B4-BE49-F238E27FC236}">
                <a16:creationId xmlns:a16="http://schemas.microsoft.com/office/drawing/2014/main" id="{ACD2D366-BDE6-33B2-75A6-F783134D2AF4}"/>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3. Concept</a:t>
            </a:r>
          </a:p>
        </p:txBody>
      </p:sp>
    </p:spTree>
    <p:extLst>
      <p:ext uri="{BB962C8B-B14F-4D97-AF65-F5344CB8AC3E}">
        <p14:creationId xmlns:p14="http://schemas.microsoft.com/office/powerpoint/2010/main" val="285404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1C6EA-87F5-48F6-357A-FF2AA4D42722}"/>
              </a:ext>
            </a:extLst>
          </p:cNvPr>
          <p:cNvSpPr>
            <a:spLocks noGrp="1"/>
          </p:cNvSpPr>
          <p:nvPr>
            <p:ph type="title"/>
          </p:nvPr>
        </p:nvSpPr>
        <p:spPr/>
        <p:txBody>
          <a:bodyPr>
            <a:normAutofit fontScale="90000"/>
          </a:bodyPr>
          <a:lstStyle/>
          <a:p>
            <a:r>
              <a:rPr lang="en-US" dirty="0"/>
              <a:t>Software Development Cycle: Requirements</a:t>
            </a:r>
          </a:p>
        </p:txBody>
      </p:sp>
      <p:sp>
        <p:nvSpPr>
          <p:cNvPr id="6" name="Rechteck 5">
            <a:extLst>
              <a:ext uri="{FF2B5EF4-FFF2-40B4-BE49-F238E27FC236}">
                <a16:creationId xmlns:a16="http://schemas.microsoft.com/office/drawing/2014/main" id="{74F9EAAB-9491-B706-A2AC-343123C4CAB3}"/>
              </a:ext>
            </a:extLst>
          </p:cNvPr>
          <p:cNvSpPr/>
          <p:nvPr/>
        </p:nvSpPr>
        <p:spPr>
          <a:xfrm>
            <a:off x="1021741" y="973038"/>
            <a:ext cx="1848677" cy="646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3" name="Rechteck 12">
            <a:extLst>
              <a:ext uri="{FF2B5EF4-FFF2-40B4-BE49-F238E27FC236}">
                <a16:creationId xmlns:a16="http://schemas.microsoft.com/office/drawing/2014/main" id="{A6D85F4A-C72D-0F1C-B230-3A370BA6ECBC}"/>
              </a:ext>
            </a:extLst>
          </p:cNvPr>
          <p:cNvSpPr/>
          <p:nvPr/>
        </p:nvSpPr>
        <p:spPr>
          <a:xfrm>
            <a:off x="1021741" y="1768338"/>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14" name="Rechteck 13">
            <a:extLst>
              <a:ext uri="{FF2B5EF4-FFF2-40B4-BE49-F238E27FC236}">
                <a16:creationId xmlns:a16="http://schemas.microsoft.com/office/drawing/2014/main" id="{A900F37D-B66D-4D4F-EEB4-1BC7DED900F7}"/>
              </a:ext>
            </a:extLst>
          </p:cNvPr>
          <p:cNvSpPr/>
          <p:nvPr/>
        </p:nvSpPr>
        <p:spPr>
          <a:xfrm>
            <a:off x="1021740" y="2575559"/>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5" name="Rechteck 14">
            <a:extLst>
              <a:ext uri="{FF2B5EF4-FFF2-40B4-BE49-F238E27FC236}">
                <a16:creationId xmlns:a16="http://schemas.microsoft.com/office/drawing/2014/main" id="{6646F1E8-420D-D6F0-4AF4-16686392C38A}"/>
              </a:ext>
            </a:extLst>
          </p:cNvPr>
          <p:cNvSpPr/>
          <p:nvPr/>
        </p:nvSpPr>
        <p:spPr>
          <a:xfrm>
            <a:off x="1021739" y="337085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6" name="Rechteck 15">
            <a:extLst>
              <a:ext uri="{FF2B5EF4-FFF2-40B4-BE49-F238E27FC236}">
                <a16:creationId xmlns:a16="http://schemas.microsoft.com/office/drawing/2014/main" id="{E33E2A29-0246-7340-334A-5490F8C76A60}"/>
              </a:ext>
            </a:extLst>
          </p:cNvPr>
          <p:cNvSpPr/>
          <p:nvPr/>
        </p:nvSpPr>
        <p:spPr>
          <a:xfrm>
            <a:off x="1021739" y="4170135"/>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7" name="Rechteck 16">
            <a:extLst>
              <a:ext uri="{FF2B5EF4-FFF2-40B4-BE49-F238E27FC236}">
                <a16:creationId xmlns:a16="http://schemas.microsoft.com/office/drawing/2014/main" id="{65C60DA4-FBA0-3057-9FBD-1C232E5E4065}"/>
              </a:ext>
            </a:extLst>
          </p:cNvPr>
          <p:cNvSpPr/>
          <p:nvPr/>
        </p:nvSpPr>
        <p:spPr>
          <a:xfrm>
            <a:off x="1021739" y="4965433"/>
            <a:ext cx="1848677" cy="64604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sp>
        <p:nvSpPr>
          <p:cNvPr id="26" name="Inhaltsplatzhalter 2">
            <a:extLst>
              <a:ext uri="{FF2B5EF4-FFF2-40B4-BE49-F238E27FC236}">
                <a16:creationId xmlns:a16="http://schemas.microsoft.com/office/drawing/2014/main" id="{E0B9C4EC-C4E5-C587-158D-B4B60BB2A832}"/>
              </a:ext>
            </a:extLst>
          </p:cNvPr>
          <p:cNvSpPr>
            <a:spLocks noGrp="1"/>
          </p:cNvSpPr>
          <p:nvPr>
            <p:ph idx="1"/>
          </p:nvPr>
        </p:nvSpPr>
        <p:spPr>
          <a:xfrm>
            <a:off x="3336522" y="2003729"/>
            <a:ext cx="7779578" cy="3498574"/>
          </a:xfrm>
        </p:spPr>
        <p:txBody>
          <a:bodyPr>
            <a:normAutofit lnSpcReduction="10000"/>
          </a:bodyPr>
          <a:lstStyle/>
          <a:p>
            <a:r>
              <a:rPr lang="en-US" dirty="0"/>
              <a:t>Describe the environment where your solution will run</a:t>
            </a:r>
          </a:p>
          <a:p>
            <a:r>
              <a:rPr lang="en-US" dirty="0"/>
              <a:t>Describe how other applications and the stakeholders can access the applications</a:t>
            </a:r>
          </a:p>
          <a:p>
            <a:endParaRPr lang="en-US" dirty="0"/>
          </a:p>
          <a:p>
            <a:r>
              <a:rPr lang="en-US" dirty="0"/>
              <a:t>You can name some technologies here, especially if they are part of the task (Java, SQL), but don’t be too technical</a:t>
            </a:r>
          </a:p>
          <a:p>
            <a:pPr lvl="1"/>
            <a:r>
              <a:rPr lang="en-US" dirty="0"/>
              <a:t>The requirements document does not (yet) contain information about implementation </a:t>
            </a:r>
            <a:r>
              <a:rPr lang="en-US" dirty="0" err="1"/>
              <a:t>deatils</a:t>
            </a:r>
            <a:endParaRPr lang="en-US" dirty="0"/>
          </a:p>
        </p:txBody>
      </p:sp>
      <p:sp>
        <p:nvSpPr>
          <p:cNvPr id="3" name="Inhaltsplatzhalter 2">
            <a:extLst>
              <a:ext uri="{FF2B5EF4-FFF2-40B4-BE49-F238E27FC236}">
                <a16:creationId xmlns:a16="http://schemas.microsoft.com/office/drawing/2014/main" id="{ACD2D366-BDE6-33B2-75A6-F783134D2AF4}"/>
              </a:ext>
            </a:extLst>
          </p:cNvPr>
          <p:cNvSpPr txBox="1">
            <a:spLocks/>
          </p:cNvSpPr>
          <p:nvPr/>
        </p:nvSpPr>
        <p:spPr>
          <a:xfrm>
            <a:off x="3443281" y="1385851"/>
            <a:ext cx="7779578" cy="571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800100" indent="-342900" algn="l" defTabSz="457200" rtl="0" eaLnBrk="1" latinLnBrk="0" hangingPunct="1">
              <a:spcBef>
                <a:spcPts val="1000"/>
              </a:spcBef>
              <a:spcAft>
                <a:spcPts val="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Roboto" panose="02000000000000000000" pitchFamily="2" charset="0"/>
                <a:cs typeface="Roboto" panose="02000000000000000000" pitchFamily="2" charset="0"/>
              </a:defRPr>
            </a:lvl2pPr>
            <a:lvl3pPr marL="12001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Roboto" panose="02000000000000000000" pitchFamily="2" charset="0"/>
              </a:defRPr>
            </a:lvl3pPr>
            <a:lvl4pPr marL="16573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4pPr>
            <a:lvl5pPr marL="2114550" indent="-285750" algn="l" defTabSz="457200" rtl="0" eaLnBrk="1" latinLnBrk="0" hangingPunct="1">
              <a:spcBef>
                <a:spcPts val="1000"/>
              </a:spcBef>
              <a:spcAft>
                <a:spcPts val="0"/>
              </a:spcAft>
              <a:buClr>
                <a:schemeClr val="accent1"/>
              </a:buClr>
              <a:buSzPct val="100000"/>
              <a:buFont typeface="Wingdings" panose="05000000000000000000" pitchFamily="2" charset="2"/>
              <a:buChar char="§"/>
              <a:defRPr sz="1800" kern="1200">
                <a:solidFill>
                  <a:schemeClr val="tx1">
                    <a:lumMod val="75000"/>
                    <a:lumOff val="25000"/>
                  </a:schemeClr>
                </a:solidFill>
                <a:latin typeface="+mn-lt"/>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solidFill>
                  <a:srgbClr val="1F3767"/>
                </a:solidFill>
              </a:rPr>
              <a:t>4. Interfaces</a:t>
            </a:r>
          </a:p>
        </p:txBody>
      </p:sp>
    </p:spTree>
    <p:extLst>
      <p:ext uri="{BB962C8B-B14F-4D97-AF65-F5344CB8AC3E}">
        <p14:creationId xmlns:p14="http://schemas.microsoft.com/office/powerpoint/2010/main" val="1513238992"/>
      </p:ext>
    </p:extLst>
  </p:cSld>
  <p:clrMapOvr>
    <a:masterClrMapping/>
  </p:clrMapOvr>
</p:sld>
</file>

<file path=ppt/theme/theme1.xml><?xml version="1.0" encoding="utf-8"?>
<a:theme xmlns:a="http://schemas.openxmlformats.org/drawingml/2006/main" name="SYSTEMA_extern">
  <a:themeElements>
    <a:clrScheme name="SYSTEMA">
      <a:dk1>
        <a:srgbClr val="000000"/>
      </a:dk1>
      <a:lt1>
        <a:sysClr val="window" lastClr="FFFFFF"/>
      </a:lt1>
      <a:dk2>
        <a:srgbClr val="000000"/>
      </a:dk2>
      <a:lt2>
        <a:srgbClr val="FFFFFF"/>
      </a:lt2>
      <a:accent1>
        <a:srgbClr val="00326E"/>
      </a:accent1>
      <a:accent2>
        <a:srgbClr val="87BEE6"/>
      </a:accent2>
      <a:accent3>
        <a:srgbClr val="F08714"/>
      </a:accent3>
      <a:accent4>
        <a:srgbClr val="008C69"/>
      </a:accent4>
      <a:accent5>
        <a:srgbClr val="D24119"/>
      </a:accent5>
      <a:accent6>
        <a:srgbClr val="BED2DC"/>
      </a:accent6>
      <a:hlink>
        <a:srgbClr val="F08714"/>
      </a:hlink>
      <a:folHlink>
        <a:srgbClr val="00326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5" id="{F5F15F24-66F4-471B-92F6-BDEA010EE3F4}" vid="{F787D4FE-35F9-4F5F-9B44-45157EC2A875}"/>
    </a:ext>
  </a:extLst>
</a:theme>
</file>

<file path=ppt/theme/theme2.xml><?xml version="1.0" encoding="utf-8"?>
<a:theme xmlns:a="http://schemas.openxmlformats.org/drawingml/2006/main" name="SYSTEMA_intern">
  <a:themeElements>
    <a:clrScheme name="SYSTEMA">
      <a:dk1>
        <a:sysClr val="windowText" lastClr="000000"/>
      </a:dk1>
      <a:lt1>
        <a:sysClr val="window" lastClr="FFFFFF"/>
      </a:lt1>
      <a:dk2>
        <a:srgbClr val="2C3C43"/>
      </a:dk2>
      <a:lt2>
        <a:srgbClr val="EBEBEB"/>
      </a:lt2>
      <a:accent1>
        <a:srgbClr val="00326E"/>
      </a:accent1>
      <a:accent2>
        <a:srgbClr val="BED2DC"/>
      </a:accent2>
      <a:accent3>
        <a:srgbClr val="F18628"/>
      </a:accent3>
      <a:accent4>
        <a:srgbClr val="509E53"/>
      </a:accent4>
      <a:accent5>
        <a:srgbClr val="C00000"/>
      </a:accent5>
      <a:accent6>
        <a:srgbClr val="EBEBEB"/>
      </a:accent6>
      <a:hlink>
        <a:srgbClr val="F18628"/>
      </a:hlink>
      <a:folHlink>
        <a:srgbClr val="00326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5" id="{F5F15F24-66F4-471B-92F6-BDEA010EE3F4}" vid="{FFDB92AC-D7E2-4284-9168-DB92C47435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SYSTEMA_Praesentation_Vorlage</Template>
  <TotalTime>0</TotalTime>
  <Words>1630</Words>
  <Application>Microsoft Office PowerPoint</Application>
  <PresentationFormat>Breitbild</PresentationFormat>
  <Paragraphs>280</Paragraphs>
  <Slides>24</Slides>
  <Notes>0</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24</vt:i4>
      </vt:variant>
    </vt:vector>
  </HeadingPairs>
  <TitlesOfParts>
    <vt:vector size="30" baseType="lpstr">
      <vt:lpstr>Arial</vt:lpstr>
      <vt:lpstr>Calibri</vt:lpstr>
      <vt:lpstr>Wingdings</vt:lpstr>
      <vt:lpstr>Wingdings 3</vt:lpstr>
      <vt:lpstr>SYSTEMA_extern</vt:lpstr>
      <vt:lpstr>SYSTEMA_intern</vt:lpstr>
      <vt:lpstr>Software Development Workshop</vt:lpstr>
      <vt:lpstr>Phonebook</vt:lpstr>
      <vt:lpstr>Software Development Cycle</vt:lpstr>
      <vt:lpstr>Software Development Cycle: Requirements</vt:lpstr>
      <vt:lpstr>Software Development Cycle: Requirements</vt:lpstr>
      <vt:lpstr>Software Development Cycle: Requirements</vt:lpstr>
      <vt:lpstr>Software Development Cycle: Requirements</vt:lpstr>
      <vt:lpstr>Software Development Cycle: Requirements</vt:lpstr>
      <vt:lpstr>Software Development Cycle: Requirements</vt:lpstr>
      <vt:lpstr>Software Development Cycle: Requirements</vt:lpstr>
      <vt:lpstr>Software Development Cycle: Requirements</vt:lpstr>
      <vt:lpstr>Software Development Cycle: Requirements</vt:lpstr>
      <vt:lpstr>Software Development Cycle: Requirements</vt:lpstr>
      <vt:lpstr>Software Development Cycle: Requirements</vt:lpstr>
      <vt:lpstr>Software Development Cycle: Requirements</vt:lpstr>
      <vt:lpstr>Software Development Cycle: Specification</vt:lpstr>
      <vt:lpstr>Software Development Cycle: Specification</vt:lpstr>
      <vt:lpstr>Software Development Cycle: Specification</vt:lpstr>
      <vt:lpstr>Software Development Cycle: Specification</vt:lpstr>
      <vt:lpstr>Software Development Cycle: Specification</vt:lpstr>
      <vt:lpstr>Software Development Cycle: Specification</vt:lpstr>
      <vt:lpstr>Software Development Cycle: Specification</vt:lpstr>
      <vt:lpstr>Software Development Cycle: Specification</vt:lpstr>
      <vt:lpstr>Software Development Cycle: Specification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SPACE-Integration</dc:title>
  <dc:creator>Johannes Postel</dc:creator>
  <cp:lastModifiedBy>Johannes Postel</cp:lastModifiedBy>
  <cp:revision>20</cp:revision>
  <dcterms:created xsi:type="dcterms:W3CDTF">2023-03-17T05:00:40Z</dcterms:created>
  <dcterms:modified xsi:type="dcterms:W3CDTF">2023-10-17T07:38:25Z</dcterms:modified>
</cp:coreProperties>
</file>