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  <p:sldMasterId id="2147483813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4" r:id="rId4"/>
    <p:sldId id="257" r:id="rId5"/>
    <p:sldId id="265" r:id="rId6"/>
    <p:sldId id="266" r:id="rId7"/>
    <p:sldId id="258" r:id="rId8"/>
    <p:sldId id="261" r:id="rId9"/>
    <p:sldId id="260" r:id="rId10"/>
    <p:sldId id="268" r:id="rId11"/>
    <p:sldId id="262" r:id="rId12"/>
    <p:sldId id="263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lm Fischer" initials="HF" lastIdx="11" clrIdx="0"/>
  <p:cmAuthor id="2" name="Albrecht Neumann" initials="AN" lastIdx="10" clrIdx="1"/>
  <p:cmAuthor id="3" name="Wiebke Lehmbecker" initials="W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D2DC"/>
    <a:srgbClr val="00326E"/>
    <a:srgbClr val="1F3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3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9" d="100"/>
          <a:sy n="89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5C8A0-A5F5-43F7-94A5-04D58CFC1FBC}" type="datetimeFigureOut">
              <a:rPr lang="de-DE" smtClean="0"/>
              <a:t>17.10.2023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B90D8-E87D-46F2-B653-432E635CF9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868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1DDCA-C716-4224-96BE-DD95A67959AC}" type="datetimeFigureOut">
              <a:rPr lang="de-DE" smtClean="0"/>
              <a:t>17.10.2023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411D9-780B-424F-BD1A-63E13D5D64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23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286"/>
          </a:xfrm>
          <a:prstGeom prst="rect">
            <a:avLst/>
          </a:prstGeom>
        </p:spPr>
      </p:pic>
      <p:sp>
        <p:nvSpPr>
          <p:cNvPr id="17" name="Rechteck 16"/>
          <p:cNvSpPr/>
          <p:nvPr userDrawn="1"/>
        </p:nvSpPr>
        <p:spPr>
          <a:xfrm>
            <a:off x="0" y="0"/>
            <a:ext cx="12192000" cy="1025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80" y="246891"/>
            <a:ext cx="3117069" cy="65776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438" y="2916555"/>
            <a:ext cx="7766936" cy="10968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Sub-headline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6438" y="1270256"/>
            <a:ext cx="7766936" cy="164630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>
                <a:solidFill>
                  <a:schemeClr val="bg1"/>
                </a:solidFill>
                <a:effectLst>
                  <a:outerShdw blurRad="127000" dir="5400000" algn="ctr" rotWithShape="0">
                    <a:srgbClr val="1F3767">
                      <a:alpha val="50000"/>
                    </a:srgbClr>
                  </a:outerShdw>
                </a:effectLst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br>
              <a:rPr lang="de-DE" dirty="0"/>
            </a:br>
            <a:r>
              <a:rPr lang="de-DE" dirty="0"/>
              <a:t>Topic</a:t>
            </a:r>
            <a:endParaRPr lang="en-US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57213" y="5009801"/>
            <a:ext cx="6006146" cy="332907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effectLst/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l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 dirty="0" err="1"/>
              <a:t>Author</a:t>
            </a:r>
            <a:endParaRPr lang="de-DE" dirty="0"/>
          </a:p>
        </p:txBody>
      </p:sp>
      <p:sp>
        <p:nvSpPr>
          <p:cNvPr id="21" name="Textplatzhalt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557212" y="5418511"/>
            <a:ext cx="6006147" cy="3329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effectLst/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l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 dirty="0"/>
              <a:t>Job Title</a:t>
            </a:r>
          </a:p>
        </p:txBody>
      </p:sp>
      <p:sp>
        <p:nvSpPr>
          <p:cNvPr id="22" name="Textplatzhalt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557212" y="5827221"/>
            <a:ext cx="6006147" cy="3329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effectLst/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l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95882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396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5"/>
          <a:stretch>
            <a:fillRect/>
          </a:stretch>
        </p:blipFill>
        <p:spPr>
          <a:xfrm>
            <a:off x="0" y="0"/>
            <a:ext cx="12192000" cy="6516233"/>
          </a:xfrm>
          <a:custGeom>
            <a:avLst/>
            <a:gdLst>
              <a:gd name="connsiteX0" fmla="*/ 0 w 12192000"/>
              <a:gd name="connsiteY0" fmla="*/ 0 h 6516233"/>
              <a:gd name="connsiteX1" fmla="*/ 12192000 w 12192000"/>
              <a:gd name="connsiteY1" fmla="*/ 0 h 6516233"/>
              <a:gd name="connsiteX2" fmla="*/ 12192000 w 12192000"/>
              <a:gd name="connsiteY2" fmla="*/ 5877277 h 6516233"/>
              <a:gd name="connsiteX3" fmla="*/ 0 w 12192000"/>
              <a:gd name="connsiteY3" fmla="*/ 6516233 h 651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516233">
                <a:moveTo>
                  <a:pt x="0" y="0"/>
                </a:moveTo>
                <a:lnTo>
                  <a:pt x="12192000" y="0"/>
                </a:lnTo>
                <a:lnTo>
                  <a:pt x="12192000" y="5877277"/>
                </a:lnTo>
                <a:lnTo>
                  <a:pt x="0" y="6516233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Slide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4559" y="1247876"/>
            <a:ext cx="11083188" cy="47159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Bullet </a:t>
            </a:r>
            <a:r>
              <a:rPr lang="de-DE" dirty="0" err="1"/>
              <a:t>point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811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8" cy="274265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6575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Slide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4559" y="1247877"/>
            <a:ext cx="11083188" cy="47159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 marL="800100" indent="-342900">
              <a:buFont typeface="Wingdings" panose="05000000000000000000" pitchFamily="2" charset="2"/>
              <a:buChar char="§"/>
              <a:defRPr sz="2000"/>
            </a:lvl2pPr>
            <a:lvl3pPr marL="1200150" indent="-285750">
              <a:buFont typeface="Wingdings" panose="05000000000000000000" pitchFamily="2" charset="2"/>
              <a:buChar char="§"/>
              <a:defRPr sz="1800"/>
            </a:lvl3pPr>
            <a:lvl4pPr marL="1657350" indent="-285750">
              <a:buFont typeface="Wingdings" panose="05000000000000000000" pitchFamily="2" charset="2"/>
              <a:buChar char="§"/>
              <a:defRPr sz="1800">
                <a:latin typeface="+mn-lt"/>
                <a:ea typeface="Roboto" panose="02000000000000000000" pitchFamily="2" charset="0"/>
              </a:defRPr>
            </a:lvl4pPr>
            <a:lvl5pPr marL="2114550" indent="-285750">
              <a:buFont typeface="Wingdings" panose="05000000000000000000" pitchFamily="2" charset="2"/>
              <a:buChar char="§"/>
              <a:defRPr sz="1800">
                <a:latin typeface="+mn-lt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Bullet </a:t>
            </a:r>
            <a:r>
              <a:rPr lang="de-DE" dirty="0" err="1"/>
              <a:t>point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784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Slide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4559" y="1247877"/>
            <a:ext cx="5405282" cy="47159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 marL="800100" indent="-342900">
              <a:buFont typeface="Wingdings" panose="05000000000000000000" pitchFamily="2" charset="2"/>
              <a:buChar char="§"/>
              <a:defRPr sz="2000"/>
            </a:lvl2pPr>
            <a:lvl3pPr marL="1200150" indent="-285750">
              <a:buFont typeface="Wingdings" panose="05000000000000000000" pitchFamily="2" charset="2"/>
              <a:buChar char="§"/>
              <a:defRPr sz="1800"/>
            </a:lvl3pPr>
            <a:lvl4pPr marL="1657350" indent="-285750">
              <a:buFont typeface="Wingdings" panose="05000000000000000000" pitchFamily="2" charset="2"/>
              <a:buChar char="§"/>
              <a:defRPr sz="1800">
                <a:latin typeface="+mn-lt"/>
                <a:ea typeface="Roboto" panose="02000000000000000000" pitchFamily="2" charset="0"/>
              </a:defRPr>
            </a:lvl4pPr>
            <a:lvl5pPr marL="2114550" indent="-285750">
              <a:buFont typeface="Wingdings" panose="05000000000000000000" pitchFamily="2" charset="2"/>
              <a:buChar char="§"/>
              <a:defRPr sz="1800">
                <a:latin typeface="+mn-lt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Bullet </a:t>
            </a:r>
            <a:r>
              <a:rPr lang="de-DE" dirty="0" err="1"/>
              <a:t>point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1378" y="1247877"/>
            <a:ext cx="5409760" cy="47159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 marL="800100" indent="-342900">
              <a:buFont typeface="Wingdings" panose="05000000000000000000" pitchFamily="2" charset="2"/>
              <a:buChar char="§"/>
              <a:defRPr sz="2000"/>
            </a:lvl2pPr>
            <a:lvl3pPr marL="1200150" indent="-285750">
              <a:buFont typeface="Wingdings" panose="05000000000000000000" pitchFamily="2" charset="2"/>
              <a:buChar char="§"/>
              <a:defRPr sz="1800"/>
            </a:lvl3pPr>
            <a:lvl4pPr marL="1657350" indent="-285750"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2114550" indent="-285750"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de-DE" dirty="0"/>
              <a:t>Bullet </a:t>
            </a:r>
            <a:r>
              <a:rPr lang="de-DE" dirty="0" err="1"/>
              <a:t>point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65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3208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5"/>
          <a:stretch>
            <a:fillRect/>
          </a:stretch>
        </p:blipFill>
        <p:spPr>
          <a:xfrm>
            <a:off x="0" y="0"/>
            <a:ext cx="12192000" cy="6516233"/>
          </a:xfrm>
          <a:custGeom>
            <a:avLst/>
            <a:gdLst>
              <a:gd name="connsiteX0" fmla="*/ 0 w 12192000"/>
              <a:gd name="connsiteY0" fmla="*/ 0 h 6516233"/>
              <a:gd name="connsiteX1" fmla="*/ 12192000 w 12192000"/>
              <a:gd name="connsiteY1" fmla="*/ 0 h 6516233"/>
              <a:gd name="connsiteX2" fmla="*/ 12192000 w 12192000"/>
              <a:gd name="connsiteY2" fmla="*/ 5877277 h 6516233"/>
              <a:gd name="connsiteX3" fmla="*/ 0 w 12192000"/>
              <a:gd name="connsiteY3" fmla="*/ 6516233 h 651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516233">
                <a:moveTo>
                  <a:pt x="0" y="0"/>
                </a:moveTo>
                <a:lnTo>
                  <a:pt x="12192000" y="0"/>
                </a:lnTo>
                <a:lnTo>
                  <a:pt x="12192000" y="5877277"/>
                </a:lnTo>
                <a:lnTo>
                  <a:pt x="0" y="6516233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Slide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4559" y="1247876"/>
            <a:ext cx="11083188" cy="47159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Bullet </a:t>
            </a:r>
            <a:r>
              <a:rPr lang="de-DE" dirty="0" err="1"/>
              <a:t>point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176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8" cy="274265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1641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286"/>
          </a:xfrm>
          <a:prstGeom prst="rect">
            <a:avLst/>
          </a:prstGeom>
        </p:spPr>
      </p:pic>
      <p:sp>
        <p:nvSpPr>
          <p:cNvPr id="17" name="Rechteck 16"/>
          <p:cNvSpPr/>
          <p:nvPr userDrawn="1"/>
        </p:nvSpPr>
        <p:spPr>
          <a:xfrm>
            <a:off x="0" y="0"/>
            <a:ext cx="12192000" cy="1025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80" y="246891"/>
            <a:ext cx="3117069" cy="65776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438" y="2916555"/>
            <a:ext cx="7766936" cy="10968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Sub-headline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6438" y="1270256"/>
            <a:ext cx="7766936" cy="164630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>
                <a:solidFill>
                  <a:schemeClr val="bg1"/>
                </a:solidFill>
                <a:effectLst>
                  <a:outerShdw blurRad="127000" dir="5400000" algn="ctr" rotWithShape="0">
                    <a:srgbClr val="1F3767">
                      <a:alpha val="50000"/>
                    </a:srgbClr>
                  </a:outerShdw>
                </a:effectLst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br>
              <a:rPr lang="de-DE" dirty="0"/>
            </a:br>
            <a:r>
              <a:rPr lang="de-DE" dirty="0"/>
              <a:t>Topic</a:t>
            </a:r>
            <a:endParaRPr lang="en-US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57213" y="5009801"/>
            <a:ext cx="6006146" cy="332907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effectLst/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l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 dirty="0" err="1"/>
              <a:t>Author</a:t>
            </a:r>
            <a:endParaRPr lang="de-DE" dirty="0"/>
          </a:p>
        </p:txBody>
      </p:sp>
      <p:sp>
        <p:nvSpPr>
          <p:cNvPr id="21" name="Textplatzhalt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557212" y="5418511"/>
            <a:ext cx="6006147" cy="3329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effectLst/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l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 dirty="0"/>
              <a:t>Job Title</a:t>
            </a:r>
          </a:p>
        </p:txBody>
      </p:sp>
      <p:sp>
        <p:nvSpPr>
          <p:cNvPr id="22" name="Textplatzhalt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557212" y="5827221"/>
            <a:ext cx="6006147" cy="3329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effectLst/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l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56993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Slide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4559" y="1247877"/>
            <a:ext cx="11083188" cy="47159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 marL="800100" indent="-342900">
              <a:buFont typeface="Wingdings" panose="05000000000000000000" pitchFamily="2" charset="2"/>
              <a:buChar char="§"/>
              <a:defRPr sz="2000"/>
            </a:lvl2pPr>
            <a:lvl3pPr marL="1200150" indent="-285750">
              <a:buFont typeface="Wingdings" panose="05000000000000000000" pitchFamily="2" charset="2"/>
              <a:buChar char="§"/>
              <a:defRPr sz="1800"/>
            </a:lvl3pPr>
            <a:lvl4pPr marL="1657350" indent="-285750">
              <a:buFont typeface="Wingdings" panose="05000000000000000000" pitchFamily="2" charset="2"/>
              <a:buChar char="§"/>
              <a:defRPr sz="1800">
                <a:latin typeface="+mn-lt"/>
                <a:ea typeface="Roboto" panose="02000000000000000000" pitchFamily="2" charset="0"/>
              </a:defRPr>
            </a:lvl4pPr>
            <a:lvl5pPr marL="2114550" indent="-285750">
              <a:buFont typeface="Wingdings" panose="05000000000000000000" pitchFamily="2" charset="2"/>
              <a:buChar char="§"/>
              <a:defRPr sz="1800">
                <a:latin typeface="+mn-lt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Bullet </a:t>
            </a:r>
            <a:r>
              <a:rPr lang="de-DE" dirty="0" err="1"/>
              <a:t>point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137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Slide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4559" y="1247877"/>
            <a:ext cx="5405282" cy="47159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 marL="800100" indent="-342900">
              <a:buFont typeface="Wingdings" panose="05000000000000000000" pitchFamily="2" charset="2"/>
              <a:buChar char="§"/>
              <a:defRPr sz="2000"/>
            </a:lvl2pPr>
            <a:lvl3pPr marL="1200150" indent="-285750">
              <a:buFont typeface="Wingdings" panose="05000000000000000000" pitchFamily="2" charset="2"/>
              <a:buChar char="§"/>
              <a:defRPr sz="1800"/>
            </a:lvl3pPr>
            <a:lvl4pPr marL="1657350" indent="-285750">
              <a:buFont typeface="Wingdings" panose="05000000000000000000" pitchFamily="2" charset="2"/>
              <a:buChar char="§"/>
              <a:defRPr sz="1800">
                <a:latin typeface="+mn-lt"/>
                <a:ea typeface="Roboto" panose="02000000000000000000" pitchFamily="2" charset="0"/>
              </a:defRPr>
            </a:lvl4pPr>
            <a:lvl5pPr marL="2114550" indent="-285750">
              <a:buFont typeface="Wingdings" panose="05000000000000000000" pitchFamily="2" charset="2"/>
              <a:buChar char="§"/>
              <a:defRPr sz="1800">
                <a:latin typeface="+mn-lt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Bullet </a:t>
            </a:r>
            <a:r>
              <a:rPr lang="de-DE" dirty="0" err="1"/>
              <a:t>point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1378" y="1247877"/>
            <a:ext cx="5409760" cy="47159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 marL="800100" indent="-342900">
              <a:buFont typeface="Wingdings" panose="05000000000000000000" pitchFamily="2" charset="2"/>
              <a:buChar char="§"/>
              <a:defRPr sz="2000"/>
            </a:lvl2pPr>
            <a:lvl3pPr marL="1200150" indent="-285750">
              <a:buFont typeface="Wingdings" panose="05000000000000000000" pitchFamily="2" charset="2"/>
              <a:buChar char="§"/>
              <a:defRPr sz="1800"/>
            </a:lvl3pPr>
            <a:lvl4pPr marL="1657350" indent="-285750"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2114550" indent="-285750"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de-DE" dirty="0"/>
              <a:t>Bullet </a:t>
            </a:r>
            <a:r>
              <a:rPr lang="de-DE" dirty="0" err="1"/>
              <a:t>point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618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7057"/>
            <a:ext cx="12192000" cy="114094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016" y="6291285"/>
            <a:ext cx="1780122" cy="375641"/>
          </a:xfrm>
          <a:prstGeom prst="rect">
            <a:avLst/>
          </a:prstGeom>
        </p:spPr>
      </p:pic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554558" y="348942"/>
            <a:ext cx="11086580" cy="573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Slide Title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idx="1"/>
          </p:nvPr>
        </p:nvSpPr>
        <p:spPr>
          <a:xfrm>
            <a:off x="554558" y="1247876"/>
            <a:ext cx="11086580" cy="4715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Bullet </a:t>
            </a:r>
            <a:r>
              <a:rPr lang="de-DE" dirty="0" err="1"/>
              <a:t>point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550863" y="6509325"/>
            <a:ext cx="4483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>
                <a:solidFill>
                  <a:schemeClr val="bg1"/>
                </a:solidFill>
                <a:latin typeface="+mn-lt"/>
                <a:ea typeface="Roboto" panose="02000000000000000000" pitchFamily="2" charset="0"/>
              </a:rPr>
              <a:t>Presentation</a:t>
            </a:r>
            <a:r>
              <a:rPr lang="de-DE" sz="900" dirty="0">
                <a:solidFill>
                  <a:schemeClr val="bg1"/>
                </a:solidFill>
                <a:latin typeface="+mn-lt"/>
                <a:ea typeface="Roboto" panose="02000000000000000000" pitchFamily="2" charset="0"/>
              </a:rPr>
              <a:t> Topic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6846947" y="6509325"/>
            <a:ext cx="114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483E6AD-1418-4D80-B251-6F8A5244AFA7}" type="datetime1">
              <a:rPr lang="en-US" sz="900" smtClean="0">
                <a:solidFill>
                  <a:schemeClr val="bg1"/>
                </a:solidFill>
                <a:latin typeface="+mn-lt"/>
                <a:ea typeface="Roboto" panose="02000000000000000000" pitchFamily="2" charset="0"/>
              </a:rPr>
              <a:t>10/17/2023</a:t>
            </a:fld>
            <a:endParaRPr lang="de-DE" sz="900" dirty="0">
              <a:solidFill>
                <a:schemeClr val="bg1"/>
              </a:solidFill>
              <a:latin typeface="+mn-lt"/>
              <a:ea typeface="Roboto" panose="02000000000000000000" pitchFamily="2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5764538" y="6509325"/>
            <a:ext cx="6629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102E80-260F-47E3-A59C-46D99AE8DD8D}" type="slidenum">
              <a:rPr lang="de-DE" sz="900" smtClean="0">
                <a:solidFill>
                  <a:schemeClr val="bg1"/>
                </a:solidFill>
                <a:latin typeface="+mn-lt"/>
                <a:ea typeface="Roboto" panose="02000000000000000000" pitchFamily="2" charset="0"/>
              </a:rPr>
              <a:pPr algn="ctr"/>
              <a:t>‹#›</a:t>
            </a:fld>
            <a:endParaRPr lang="de-DE" sz="900" dirty="0">
              <a:solidFill>
                <a:schemeClr val="bg1"/>
              </a:solidFill>
              <a:latin typeface="+mn-lt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27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808" r:id="rId2"/>
    <p:sldLayoutId id="2147483806" r:id="rId3"/>
    <p:sldLayoutId id="2147483785" r:id="rId4"/>
    <p:sldLayoutId id="2147483811" r:id="rId5"/>
    <p:sldLayoutId id="2147483812" r:id="rId6"/>
  </p:sldLayoutIdLst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  <a:lvl2pPr marL="8001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2pPr>
      <a:lvl3pPr marL="12001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3pPr>
      <a:lvl4pPr marL="16573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+mn-cs"/>
        </a:defRPr>
      </a:lvl4pPr>
      <a:lvl5pPr marL="21145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pos="73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016" y="6291285"/>
            <a:ext cx="1780122" cy="375641"/>
          </a:xfrm>
          <a:prstGeom prst="rect">
            <a:avLst/>
          </a:prstGeom>
        </p:spPr>
      </p:pic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554558" y="348942"/>
            <a:ext cx="11086580" cy="573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Slide Title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idx="1"/>
          </p:nvPr>
        </p:nvSpPr>
        <p:spPr>
          <a:xfrm>
            <a:off x="554558" y="1247876"/>
            <a:ext cx="11086580" cy="4715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Bullet </a:t>
            </a:r>
            <a:r>
              <a:rPr lang="de-DE" dirty="0" err="1"/>
              <a:t>point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550863" y="6509325"/>
            <a:ext cx="4483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>
                <a:solidFill>
                  <a:schemeClr val="tx2"/>
                </a:solidFill>
                <a:latin typeface="+mn-lt"/>
                <a:ea typeface="Roboto" panose="02000000000000000000" pitchFamily="2" charset="0"/>
              </a:rPr>
              <a:t>Presentation</a:t>
            </a:r>
            <a:r>
              <a:rPr lang="de-DE" sz="900" dirty="0">
                <a:solidFill>
                  <a:schemeClr val="tx2"/>
                </a:solidFill>
                <a:latin typeface="+mn-lt"/>
                <a:ea typeface="Roboto" panose="02000000000000000000" pitchFamily="2" charset="0"/>
              </a:rPr>
              <a:t> Topic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6846947" y="6509325"/>
            <a:ext cx="114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80CFE9-8A7E-4C95-9EDD-FA93583A370B}" type="datetime1">
              <a:rPr lang="en-US" sz="900" smtClean="0">
                <a:solidFill>
                  <a:schemeClr val="tx2"/>
                </a:solidFill>
                <a:latin typeface="+mn-lt"/>
                <a:ea typeface="Roboto" panose="02000000000000000000" pitchFamily="2" charset="0"/>
              </a:rPr>
              <a:t>10/17/2023</a:t>
            </a:fld>
            <a:endParaRPr lang="de-DE" sz="900" dirty="0">
              <a:solidFill>
                <a:schemeClr val="tx2"/>
              </a:solidFill>
              <a:latin typeface="+mn-lt"/>
              <a:ea typeface="Roboto" panose="02000000000000000000" pitchFamily="2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5764538" y="6509325"/>
            <a:ext cx="6629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102E80-260F-47E3-A59C-46D99AE8DD8D}" type="slidenum">
              <a:rPr lang="de-DE" sz="900" smtClean="0">
                <a:solidFill>
                  <a:schemeClr val="tx2"/>
                </a:solidFill>
                <a:latin typeface="+mn-lt"/>
                <a:ea typeface="Roboto" panose="02000000000000000000" pitchFamily="2" charset="0"/>
              </a:rPr>
              <a:pPr algn="ctr"/>
              <a:t>‹#›</a:t>
            </a:fld>
            <a:endParaRPr lang="de-DE" sz="900" dirty="0">
              <a:solidFill>
                <a:schemeClr val="tx2"/>
              </a:solidFill>
              <a:latin typeface="+mn-lt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49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</p:sldLayoutIdLst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  <a:lvl2pPr marL="8001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2pPr>
      <a:lvl3pPr marL="12001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3pPr>
      <a:lvl4pPr marL="16573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+mn-cs"/>
        </a:defRPr>
      </a:lvl4pPr>
      <a:lvl5pPr marL="21145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F26B43"/>
          </p15:clr>
        </p15:guide>
        <p15:guide id="2" pos="347">
          <p15:clr>
            <a:srgbClr val="F26B43"/>
          </p15:clr>
        </p15:guide>
        <p15:guide id="3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gradle.org/current/userguide/userguid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97220485-F56C-432E-9D42-696332DA6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intro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7CFF8FD-8A9A-4417-AA03-E4BD58DD7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Gradle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C9EB34-11E1-4C22-A938-A5C5741AD3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Axel Wogawa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1B55F9-B01E-49D9-B569-DD3AD9A226B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Software Engineer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F6007BA-B132-4E4A-A9E7-359C8844FF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16.10.2023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C2E78D1B-6B98-CF3C-2ECC-8D6241409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428" y="10440"/>
            <a:ext cx="2844000" cy="9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E7F9-3A93-0AA3-DF36-27D59B9C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Start </a:t>
            </a:r>
            <a:r>
              <a:rPr lang="de-DE" dirty="0" err="1"/>
              <a:t>Your</a:t>
            </a:r>
            <a:r>
              <a:rPr lang="de-DE" dirty="0"/>
              <a:t> Mini-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Gradle</a:t>
            </a:r>
            <a:endParaRPr lang="en-US" dirty="0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C068D4EF-CA62-DAAB-C925-AE5B31BF364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428" y="10440"/>
            <a:ext cx="2844000" cy="9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6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B4B151-DEF1-2FCD-1F2A-F0D91149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Use </a:t>
            </a:r>
            <a:r>
              <a:rPr lang="de-DE" dirty="0" err="1"/>
              <a:t>Gradle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Run </a:t>
            </a:r>
            <a:r>
              <a:rPr lang="de-DE" dirty="0" err="1"/>
              <a:t>Your</a:t>
            </a:r>
            <a:r>
              <a:rPr lang="de-DE" dirty="0"/>
              <a:t> App – </a:t>
            </a:r>
            <a:r>
              <a:rPr lang="de-DE" dirty="0" err="1"/>
              <a:t>IntelliJ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1022A-E42C-E2C4-D690-3A897BEFC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4559" y="1247877"/>
            <a:ext cx="3324157" cy="471595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Add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plugin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Reload</a:t>
            </a:r>
            <a:r>
              <a:rPr lang="de-DE" dirty="0"/>
              <a:t> </a:t>
            </a:r>
            <a:r>
              <a:rPr lang="de-DE" dirty="0" err="1"/>
              <a:t>Gradle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Run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IntelliJ</a:t>
            </a:r>
            <a:endParaRPr lang="en-US" dirty="0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281497C4-6038-300A-6B17-59BADD624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428" y="10440"/>
            <a:ext cx="2844000" cy="9954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F2F7851-FF6A-7BC4-E4AF-B882B3B385D3}"/>
              </a:ext>
            </a:extLst>
          </p:cNvPr>
          <p:cNvGrpSpPr/>
          <p:nvPr/>
        </p:nvGrpSpPr>
        <p:grpSpPr>
          <a:xfrm>
            <a:off x="3905659" y="1286253"/>
            <a:ext cx="8020354" cy="4140000"/>
            <a:chOff x="2085823" y="2281337"/>
            <a:chExt cx="8020354" cy="4140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9D5C3FB-6946-D522-0CC7-7CA3F5E84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5823" y="2281337"/>
              <a:ext cx="8020354" cy="4140000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4EFFC58-089A-C859-5D93-029540A98029}"/>
                </a:ext>
              </a:extLst>
            </p:cNvPr>
            <p:cNvSpPr/>
            <p:nvPr/>
          </p:nvSpPr>
          <p:spPr>
            <a:xfrm>
              <a:off x="2653099" y="2756759"/>
              <a:ext cx="1288854" cy="288564"/>
            </a:xfrm>
            <a:prstGeom prst="round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4A70AB7-7F11-D4A2-515E-4B4AEDE30D8F}"/>
                </a:ext>
              </a:extLst>
            </p:cNvPr>
            <p:cNvSpPr/>
            <p:nvPr/>
          </p:nvSpPr>
          <p:spPr>
            <a:xfrm>
              <a:off x="7487605" y="2705574"/>
              <a:ext cx="584004" cy="356646"/>
            </a:xfrm>
            <a:prstGeom prst="round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A7723A0-80D7-BB2B-45A1-29B34049667B}"/>
                </a:ext>
              </a:extLst>
            </p:cNvPr>
            <p:cNvSpPr/>
            <p:nvPr/>
          </p:nvSpPr>
          <p:spPr>
            <a:xfrm>
              <a:off x="8665828" y="2986482"/>
              <a:ext cx="937045" cy="293614"/>
            </a:xfrm>
            <a:prstGeom prst="round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t"/>
            <a:lstStyle/>
            <a:p>
              <a:endParaRPr lang="en-US" sz="1400" dirty="0">
                <a:highlight>
                  <a:srgbClr val="BED2DC"/>
                </a:highlight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7F57AB5-95DF-5308-65A4-09730895136E}"/>
                </a:ext>
              </a:extLst>
            </p:cNvPr>
            <p:cNvSpPr/>
            <p:nvPr/>
          </p:nvSpPr>
          <p:spPr>
            <a:xfrm>
              <a:off x="2469938" y="5784905"/>
              <a:ext cx="2336953" cy="529348"/>
            </a:xfrm>
            <a:prstGeom prst="round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44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B4B151-DEF1-2FCD-1F2A-F0D91149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Use </a:t>
            </a:r>
            <a:r>
              <a:rPr lang="de-DE" dirty="0" err="1"/>
              <a:t>Gradle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Run </a:t>
            </a:r>
            <a:r>
              <a:rPr lang="de-DE" dirty="0" err="1"/>
              <a:t>Your</a:t>
            </a:r>
            <a:r>
              <a:rPr lang="de-DE" dirty="0"/>
              <a:t> App – Command Line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1022A-E42C-E2C4-D690-3A897BEFC0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Run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Gradle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interface (CLI)</a:t>
            </a:r>
            <a:endParaRPr lang="en-US" dirty="0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281497C4-6038-300A-6B17-59BADD624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428" y="10440"/>
            <a:ext cx="2844000" cy="9954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4E4E8E7-0922-2B9A-2A8D-10343E37591F}"/>
              </a:ext>
            </a:extLst>
          </p:cNvPr>
          <p:cNvGrpSpPr/>
          <p:nvPr/>
        </p:nvGrpSpPr>
        <p:grpSpPr>
          <a:xfrm>
            <a:off x="2785601" y="2156177"/>
            <a:ext cx="6620799" cy="3705742"/>
            <a:chOff x="1317723" y="2500126"/>
            <a:chExt cx="6620799" cy="37057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8F9767D-087D-F74C-AEBB-0A6858E20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7723" y="2500126"/>
              <a:ext cx="6620799" cy="3705742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4EFFC58-089A-C859-5D93-029540A98029}"/>
                </a:ext>
              </a:extLst>
            </p:cNvPr>
            <p:cNvSpPr/>
            <p:nvPr/>
          </p:nvSpPr>
          <p:spPr>
            <a:xfrm>
              <a:off x="3945002" y="5892137"/>
              <a:ext cx="836723" cy="288564"/>
            </a:xfrm>
            <a:prstGeom prst="round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4A70AB7-7F11-D4A2-515E-4B4AEDE30D8F}"/>
                </a:ext>
              </a:extLst>
            </p:cNvPr>
            <p:cNvSpPr/>
            <p:nvPr/>
          </p:nvSpPr>
          <p:spPr>
            <a:xfrm>
              <a:off x="5599873" y="4100804"/>
              <a:ext cx="1111319" cy="356646"/>
            </a:xfrm>
            <a:prstGeom prst="round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64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E7F9-3A93-0AA3-DF36-27D59B9C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Add a New </a:t>
            </a:r>
            <a:r>
              <a:rPr lang="de-DE" dirty="0" err="1"/>
              <a:t>Dependency</a:t>
            </a:r>
            <a:endParaRPr lang="en-US" dirty="0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C068D4EF-CA62-DAAB-C925-AE5B31BF364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428" y="10440"/>
            <a:ext cx="2844000" cy="9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1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C96480-486D-805D-F7E5-5749DD8F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Add a New </a:t>
            </a:r>
            <a:r>
              <a:rPr lang="de-DE" dirty="0" err="1"/>
              <a:t>Dependency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E4610-9468-8CFF-4D3F-F96C5271D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4558" y="1247877"/>
            <a:ext cx="3494531" cy="471595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Add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>
                <a:latin typeface="Consolas" panose="020B0609020204030204" pitchFamily="49" charset="0"/>
              </a:rPr>
              <a:t>build.gradle.kts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Reload</a:t>
            </a:r>
            <a:r>
              <a:rPr lang="de-DE" dirty="0"/>
              <a:t> </a:t>
            </a:r>
            <a:r>
              <a:rPr lang="de-DE" dirty="0" err="1"/>
              <a:t>gradle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>
                <a:sym typeface="Wingdings" panose="05000000000000000000" pitchFamily="2" charset="2"/>
              </a:rPr>
              <a:t>gradle</a:t>
            </a:r>
            <a:r>
              <a:rPr lang="de-DE" dirty="0">
                <a:sym typeface="Wingdings" panose="05000000000000000000" pitchFamily="2" charset="2"/>
              </a:rPr>
              <a:t> will </a:t>
            </a:r>
            <a:r>
              <a:rPr lang="de-DE" dirty="0" err="1">
                <a:sym typeface="Wingdings" panose="05000000000000000000" pitchFamily="2" charset="2"/>
              </a:rPr>
              <a:t>download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dependency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from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repository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mavenCentral</a:t>
            </a:r>
            <a:r>
              <a:rPr lang="de-DE" dirty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DC9A14-1AAD-352E-6F1A-E5E3B2B8699E}"/>
              </a:ext>
            </a:extLst>
          </p:cNvPr>
          <p:cNvGrpSpPr/>
          <p:nvPr/>
        </p:nvGrpSpPr>
        <p:grpSpPr>
          <a:xfrm>
            <a:off x="4049090" y="993589"/>
            <a:ext cx="7726971" cy="5288788"/>
            <a:chOff x="1834394" y="993589"/>
            <a:chExt cx="7726971" cy="528878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35F9E7A-8BAF-9FB9-4FEC-9F0116886D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3014"/>
            <a:stretch/>
          </p:blipFill>
          <p:spPr>
            <a:xfrm>
              <a:off x="7848610" y="993589"/>
              <a:ext cx="1712755" cy="5288788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2C45AF1-7E64-C1DD-C124-D5FA1318D6C7}"/>
                </a:ext>
              </a:extLst>
            </p:cNvPr>
            <p:cNvGrpSpPr/>
            <p:nvPr/>
          </p:nvGrpSpPr>
          <p:grpSpPr>
            <a:xfrm>
              <a:off x="1834394" y="993589"/>
              <a:ext cx="7611608" cy="5288788"/>
              <a:chOff x="1054217" y="993589"/>
              <a:chExt cx="7611608" cy="5288788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5870033-D7FE-7E2B-58F2-8BFA69327A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39656"/>
              <a:stretch/>
            </p:blipFill>
            <p:spPr>
              <a:xfrm>
                <a:off x="1054217" y="993589"/>
                <a:ext cx="6084813" cy="5288788"/>
              </a:xfrm>
              <a:prstGeom prst="rect">
                <a:avLst/>
              </a:prstGeom>
            </p:spPr>
          </p:pic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3C8F6E5-818D-2232-3A4E-278AAC6E5136}"/>
                  </a:ext>
                </a:extLst>
              </p:cNvPr>
              <p:cNvSpPr/>
              <p:nvPr/>
            </p:nvSpPr>
            <p:spPr>
              <a:xfrm>
                <a:off x="1673630" y="3459660"/>
                <a:ext cx="3091317" cy="356646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ABE7E84-8709-9D6B-CA02-377D52700B7D}"/>
                  </a:ext>
                </a:extLst>
              </p:cNvPr>
              <p:cNvSpPr/>
              <p:nvPr/>
            </p:nvSpPr>
            <p:spPr>
              <a:xfrm>
                <a:off x="8074428" y="1382770"/>
                <a:ext cx="591397" cy="362140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014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E7F9-3A93-0AA3-DF36-27D59B9C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Create a </a:t>
            </a:r>
            <a:r>
              <a:rPr lang="de-DE" dirty="0" err="1"/>
              <a:t>Gradle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IntelliJ</a:t>
            </a:r>
            <a:endParaRPr lang="en-US" dirty="0"/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BCD8676E-C7B5-ED5B-32B1-8B6A0E005A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428" y="10440"/>
            <a:ext cx="2844000" cy="9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5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1067-80B1-0C8F-5252-7F653301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58" y="348942"/>
            <a:ext cx="11086580" cy="5736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 err="1"/>
              <a:t>Creating</a:t>
            </a:r>
            <a:r>
              <a:rPr lang="de-DE" dirty="0"/>
              <a:t> a </a:t>
            </a:r>
            <a:r>
              <a:rPr lang="de-DE" dirty="0" err="1"/>
              <a:t>Gradle</a:t>
            </a:r>
            <a:r>
              <a:rPr lang="de-DE" dirty="0"/>
              <a:t> Project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IntelliJ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18523-119E-C5AA-D578-C0024E850F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551" b="13101"/>
          <a:stretch/>
        </p:blipFill>
        <p:spPr>
          <a:xfrm>
            <a:off x="554559" y="1101080"/>
            <a:ext cx="4032000" cy="36308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73E580-9A07-5DA7-AFA9-D2F8C6C0AE1F}"/>
              </a:ext>
            </a:extLst>
          </p:cNvPr>
          <p:cNvSpPr txBox="1"/>
          <p:nvPr/>
        </p:nvSpPr>
        <p:spPr>
          <a:xfrm>
            <a:off x="727785" y="4749281"/>
            <a:ext cx="5054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Create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656AD6-E631-6F76-5882-30D47ADB0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618" y="1012665"/>
            <a:ext cx="5310449" cy="410594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B8A6F8-72A4-EA8E-B1A1-62B55D55AA0B}"/>
              </a:ext>
            </a:extLst>
          </p:cNvPr>
          <p:cNvSpPr/>
          <p:nvPr/>
        </p:nvSpPr>
        <p:spPr>
          <a:xfrm>
            <a:off x="7277878" y="1322123"/>
            <a:ext cx="2640563" cy="288564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64A370-654B-EE17-6F69-8CF7ADF3BC99}"/>
              </a:ext>
            </a:extLst>
          </p:cNvPr>
          <p:cNvSpPr/>
          <p:nvPr/>
        </p:nvSpPr>
        <p:spPr>
          <a:xfrm>
            <a:off x="7279276" y="1642303"/>
            <a:ext cx="3810970" cy="288564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490A00-3C03-DA6B-8759-F4B3B5EAEE62}"/>
              </a:ext>
            </a:extLst>
          </p:cNvPr>
          <p:cNvSpPr/>
          <p:nvPr/>
        </p:nvSpPr>
        <p:spPr>
          <a:xfrm>
            <a:off x="7950396" y="2254700"/>
            <a:ext cx="468000" cy="288564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431C05D-76D3-DF30-84ED-2C9F263DCC5B}"/>
              </a:ext>
            </a:extLst>
          </p:cNvPr>
          <p:cNvSpPr/>
          <p:nvPr/>
        </p:nvSpPr>
        <p:spPr>
          <a:xfrm>
            <a:off x="8807472" y="2549713"/>
            <a:ext cx="588198" cy="288564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4324F3-8EEB-D763-E839-B47414F0CC69}"/>
              </a:ext>
            </a:extLst>
          </p:cNvPr>
          <p:cNvSpPr txBox="1"/>
          <p:nvPr/>
        </p:nvSpPr>
        <p:spPr>
          <a:xfrm>
            <a:off x="6148477" y="5170129"/>
            <a:ext cx="5054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Configure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location</a:t>
            </a:r>
            <a:r>
              <a:rPr lang="de-DE" dirty="0"/>
              <a:t> and type</a:t>
            </a:r>
            <a:endParaRPr lang="en-US" dirty="0"/>
          </a:p>
        </p:txBody>
      </p:sp>
      <p:pic>
        <p:nvPicPr>
          <p:cNvPr id="15" name="Picture 14" descr="A black and white logo&#10;&#10;Description automatically generated">
            <a:extLst>
              <a:ext uri="{FF2B5EF4-FFF2-40B4-BE49-F238E27FC236}">
                <a16:creationId xmlns:a16="http://schemas.microsoft.com/office/drawing/2014/main" id="{7AA650F3-BA09-503E-76D9-3A761B4177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428" y="10440"/>
            <a:ext cx="2844000" cy="9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BF4941EB-7ACA-6441-21FF-8D0503AA2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428" y="10440"/>
            <a:ext cx="2844000" cy="995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1340E0-B265-1253-7E0E-DC1D960DA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35" y="922622"/>
            <a:ext cx="7432807" cy="54022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1F1067-80B1-0C8F-5252-7F653301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58" y="348942"/>
            <a:ext cx="11086580" cy="5736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 err="1"/>
              <a:t>Configure</a:t>
            </a:r>
            <a:r>
              <a:rPr lang="de-DE" dirty="0"/>
              <a:t> </a:t>
            </a:r>
            <a:r>
              <a:rPr lang="de-DE" dirty="0" err="1"/>
              <a:t>IntelliJ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Use </a:t>
            </a:r>
            <a:r>
              <a:rPr lang="de-DE" dirty="0" err="1"/>
              <a:t>Gradle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3E580-9A07-5DA7-AFA9-D2F8C6C0AE1F}"/>
              </a:ext>
            </a:extLst>
          </p:cNvPr>
          <p:cNvSpPr txBox="1"/>
          <p:nvPr/>
        </p:nvSpPr>
        <p:spPr>
          <a:xfrm>
            <a:off x="908760" y="4082531"/>
            <a:ext cx="5054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Open </a:t>
            </a:r>
            <a:r>
              <a:rPr lang="de-DE" dirty="0" err="1"/>
              <a:t>settings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B8A6F8-72A4-EA8E-B1A1-62B55D55AA0B}"/>
              </a:ext>
            </a:extLst>
          </p:cNvPr>
          <p:cNvSpPr/>
          <p:nvPr/>
        </p:nvSpPr>
        <p:spPr>
          <a:xfrm>
            <a:off x="7041253" y="4160830"/>
            <a:ext cx="2134674" cy="211795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64A370-654B-EE17-6F69-8CF7ADF3BC99}"/>
              </a:ext>
            </a:extLst>
          </p:cNvPr>
          <p:cNvSpPr/>
          <p:nvPr/>
        </p:nvSpPr>
        <p:spPr>
          <a:xfrm>
            <a:off x="7041252" y="3930475"/>
            <a:ext cx="2134674" cy="211796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490A00-3C03-DA6B-8759-F4B3B5EAEE62}"/>
              </a:ext>
            </a:extLst>
          </p:cNvPr>
          <p:cNvSpPr/>
          <p:nvPr/>
        </p:nvSpPr>
        <p:spPr>
          <a:xfrm>
            <a:off x="7037555" y="4950292"/>
            <a:ext cx="4459120" cy="288564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431C05D-76D3-DF30-84ED-2C9F263DCC5B}"/>
              </a:ext>
            </a:extLst>
          </p:cNvPr>
          <p:cNvSpPr/>
          <p:nvPr/>
        </p:nvSpPr>
        <p:spPr>
          <a:xfrm>
            <a:off x="7041251" y="4667266"/>
            <a:ext cx="1826523" cy="288564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4324F3-8EEB-D763-E839-B47414F0CC69}"/>
              </a:ext>
            </a:extLst>
          </p:cNvPr>
          <p:cNvSpPr txBox="1"/>
          <p:nvPr/>
        </p:nvSpPr>
        <p:spPr>
          <a:xfrm>
            <a:off x="811266" y="5202827"/>
            <a:ext cx="3399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/>
              <a:t>Configure</a:t>
            </a:r>
            <a:r>
              <a:rPr lang="de-DE" dirty="0"/>
              <a:t> </a:t>
            </a:r>
            <a:r>
              <a:rPr lang="de-DE" dirty="0" err="1"/>
              <a:t>IntelliJ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</a:p>
          <a:p>
            <a:pPr algn="r"/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Gradle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65351E-E79A-01B5-599C-E57CBE91F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41" y="1307914"/>
            <a:ext cx="2943636" cy="2772162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F5BE43-D482-E79B-C6A3-C65FBB9D8518}"/>
              </a:ext>
            </a:extLst>
          </p:cNvPr>
          <p:cNvSpPr/>
          <p:nvPr/>
        </p:nvSpPr>
        <p:spPr>
          <a:xfrm>
            <a:off x="4212327" y="2358850"/>
            <a:ext cx="1548000" cy="211796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74AEED9-D846-68A8-1828-299EBDEA0F3A}"/>
              </a:ext>
            </a:extLst>
          </p:cNvPr>
          <p:cNvSpPr/>
          <p:nvPr/>
        </p:nvSpPr>
        <p:spPr>
          <a:xfrm>
            <a:off x="4364727" y="2568400"/>
            <a:ext cx="1404000" cy="211796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77DBD6E-52A0-B2F4-8819-390E66D9ED79}"/>
              </a:ext>
            </a:extLst>
          </p:cNvPr>
          <p:cNvSpPr/>
          <p:nvPr/>
        </p:nvSpPr>
        <p:spPr>
          <a:xfrm>
            <a:off x="4517127" y="2901775"/>
            <a:ext cx="504000" cy="211796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1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E7F9-3A93-0AA3-DF36-27D59B9C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Gradle</a:t>
            </a:r>
            <a:r>
              <a:rPr lang="de-DE" dirty="0"/>
              <a:t>?</a:t>
            </a:r>
            <a:endParaRPr lang="en-US" dirty="0"/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DA1087DC-A4B8-2E79-C93C-C2AD79EFB08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428" y="10440"/>
            <a:ext cx="2844000" cy="9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1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ECF271-BBEE-1773-A6E9-5AB26653A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4559" y="1247877"/>
            <a:ext cx="11086579" cy="4715954"/>
          </a:xfrm>
        </p:spPr>
        <p:txBody>
          <a:bodyPr/>
          <a:lstStyle/>
          <a:p>
            <a:r>
              <a:rPr lang="de-DE" dirty="0" err="1"/>
              <a:t>Gradle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tool</a:t>
            </a:r>
            <a:endParaRPr lang="de-DE" dirty="0"/>
          </a:p>
          <a:p>
            <a:r>
              <a:rPr lang="de-DE" dirty="0"/>
              <a:t>Supports </a:t>
            </a:r>
            <a:r>
              <a:rPr lang="en-US" dirty="0"/>
              <a:t>Android, Java, Kotlin Multiplatform, Groovy, Scala, </a:t>
            </a:r>
            <a:r>
              <a:rPr lang="en-US" dirty="0" err="1"/>
              <a:t>Javascript</a:t>
            </a:r>
            <a:r>
              <a:rPr lang="en-US" dirty="0"/>
              <a:t>, and C/C++</a:t>
            </a:r>
            <a:endParaRPr lang="de-DE" dirty="0"/>
          </a:p>
          <a:p>
            <a:r>
              <a:rPr lang="de-DE" dirty="0"/>
              <a:t>Open source, </a:t>
            </a:r>
            <a:r>
              <a:rPr lang="de-DE" dirty="0" err="1"/>
              <a:t>free</a:t>
            </a:r>
            <a:r>
              <a:rPr lang="de-DE" dirty="0"/>
              <a:t>,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popular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at: </a:t>
            </a:r>
            <a:r>
              <a:rPr lang="de-DE" dirty="0">
                <a:hlinkClick r:id="rId2"/>
              </a:rPr>
              <a:t>https://docs.gradle.org/current/userguide/userguide.html</a:t>
            </a:r>
            <a:r>
              <a:rPr lang="de-DE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01BEC-5C99-2C0E-ED43-DFBA2028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Gradle</a:t>
            </a:r>
            <a:r>
              <a:rPr lang="de-DE" dirty="0"/>
              <a:t>?</a:t>
            </a:r>
            <a:endParaRPr lang="en-US" dirty="0"/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037BD407-7EC5-743A-BE3E-3F53AD6D9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428" y="10440"/>
            <a:ext cx="2844000" cy="9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6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037BD407-7EC5-743A-BE3E-3F53AD6D9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428" y="10440"/>
            <a:ext cx="2844000" cy="995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1AE885-8B2E-E58E-A27A-E506C15E6D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770" b="18196"/>
          <a:stretch/>
        </p:blipFill>
        <p:spPr>
          <a:xfrm>
            <a:off x="5939684" y="796958"/>
            <a:ext cx="5832000" cy="537279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CBE6976-2E74-31D1-A35C-1ADC82CC7588}"/>
              </a:ext>
            </a:extLst>
          </p:cNvPr>
          <p:cNvSpPr/>
          <p:nvPr/>
        </p:nvSpPr>
        <p:spPr>
          <a:xfrm>
            <a:off x="7684315" y="3134903"/>
            <a:ext cx="2556000" cy="324000"/>
          </a:xfrm>
          <a:prstGeom prst="rect">
            <a:avLst/>
          </a:prstGeom>
          <a:solidFill>
            <a:srgbClr val="BED2DC">
              <a:alpha val="6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ECF271-BBEE-1773-A6E9-5AB26653A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4559" y="1247877"/>
            <a:ext cx="5541441" cy="4715954"/>
          </a:xfrm>
        </p:spPr>
        <p:txBody>
          <a:bodyPr/>
          <a:lstStyle/>
          <a:p>
            <a:r>
              <a:rPr lang="de-DE" b="1" dirty="0" err="1"/>
              <a:t>Dependency</a:t>
            </a:r>
            <a:r>
              <a:rPr lang="de-DE" b="1" dirty="0"/>
              <a:t> </a:t>
            </a:r>
            <a:r>
              <a:rPr lang="de-DE" b="1" dirty="0" err="1"/>
              <a:t>management</a:t>
            </a:r>
            <a:endParaRPr lang="de-DE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declare</a:t>
            </a:r>
            <a:r>
              <a:rPr lang="de-DE" dirty="0"/>
              <a:t> </a:t>
            </a:r>
            <a:r>
              <a:rPr lang="de-DE" dirty="0" err="1"/>
              <a:t>dependencies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>
                <a:latin typeface="Consolas" panose="020B0609020204030204" pitchFamily="49" charset="0"/>
              </a:rPr>
              <a:t>gradle.build</a:t>
            </a:r>
            <a:r>
              <a:rPr lang="de-DE" dirty="0"/>
              <a:t>(</a:t>
            </a:r>
            <a:r>
              <a:rPr lang="de-DE" dirty="0">
                <a:latin typeface="Consolas" panose="020B0609020204030204" pitchFamily="49" charset="0"/>
              </a:rPr>
              <a:t>.</a:t>
            </a:r>
            <a:r>
              <a:rPr lang="de-DE" dirty="0" err="1">
                <a:latin typeface="Consolas" panose="020B0609020204030204" pitchFamily="49" charset="0"/>
              </a:rPr>
              <a:t>kts</a:t>
            </a:r>
            <a:r>
              <a:rPr lang="de-DE" dirty="0"/>
              <a:t>) </a:t>
            </a:r>
            <a:r>
              <a:rPr lang="de-DE" dirty="0" err="1"/>
              <a:t>file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Gradle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downloads</a:t>
            </a:r>
            <a:r>
              <a:rPr lang="de-DE" dirty="0"/>
              <a:t> all </a:t>
            </a:r>
            <a:r>
              <a:rPr lang="de-DE" dirty="0" err="1"/>
              <a:t>declared</a:t>
            </a:r>
            <a:r>
              <a:rPr lang="de-DE" dirty="0"/>
              <a:t> </a:t>
            </a:r>
            <a:r>
              <a:rPr lang="de-DE" dirty="0" err="1"/>
              <a:t>dependencies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01BEC-5C99-2C0E-ED43-DFBA2028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Gradle</a:t>
            </a:r>
            <a:r>
              <a:rPr lang="de-DE" dirty="0"/>
              <a:t> do?</a:t>
            </a:r>
            <a:endParaRPr lang="en-US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49758946-332F-AADE-A600-D8BDC0E516E3}"/>
              </a:ext>
            </a:extLst>
          </p:cNvPr>
          <p:cNvSpPr/>
          <p:nvPr/>
        </p:nvSpPr>
        <p:spPr>
          <a:xfrm rot="5400000">
            <a:off x="8129358" y="2767736"/>
            <a:ext cx="108000" cy="792000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D9A24A-3CEE-FC5A-663C-F224F03BF3BA}"/>
              </a:ext>
            </a:extLst>
          </p:cNvPr>
          <p:cNvSpPr txBox="1"/>
          <p:nvPr/>
        </p:nvSpPr>
        <p:spPr>
          <a:xfrm>
            <a:off x="7787358" y="313748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accent3"/>
                </a:solidFill>
              </a:rPr>
              <a:t>group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23718DD8-0760-A197-4234-9151ECD8F302}"/>
              </a:ext>
            </a:extLst>
          </p:cNvPr>
          <p:cNvSpPr/>
          <p:nvPr/>
        </p:nvSpPr>
        <p:spPr>
          <a:xfrm rot="5400000">
            <a:off x="8890654" y="2841134"/>
            <a:ext cx="108000" cy="648000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0EA1F9-C573-69C3-9093-0431A9536601}"/>
              </a:ext>
            </a:extLst>
          </p:cNvPr>
          <p:cNvSpPr txBox="1"/>
          <p:nvPr/>
        </p:nvSpPr>
        <p:spPr>
          <a:xfrm>
            <a:off x="8594100" y="313888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accent3"/>
                </a:solidFill>
              </a:rPr>
              <a:t>name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7A04F94B-6E6D-12D4-9CF8-D8885CBBE715}"/>
              </a:ext>
            </a:extLst>
          </p:cNvPr>
          <p:cNvSpPr/>
          <p:nvPr/>
        </p:nvSpPr>
        <p:spPr>
          <a:xfrm rot="5400000">
            <a:off x="9414603" y="3029523"/>
            <a:ext cx="108000" cy="288000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8DDF6C-0CAE-6A30-2F6C-A345577485A7}"/>
              </a:ext>
            </a:extLst>
          </p:cNvPr>
          <p:cNvSpPr txBox="1"/>
          <p:nvPr/>
        </p:nvSpPr>
        <p:spPr>
          <a:xfrm>
            <a:off x="9240053" y="313888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accent3"/>
                </a:solidFill>
              </a:rPr>
              <a:t>version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59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3B482-4AE7-9C8C-843A-9DAA2404F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4559" y="1247877"/>
            <a:ext cx="7713141" cy="4715954"/>
          </a:xfrm>
        </p:spPr>
        <p:txBody>
          <a:bodyPr/>
          <a:lstStyle/>
          <a:p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management</a:t>
            </a:r>
            <a:endParaRPr lang="de-DE" dirty="0"/>
          </a:p>
          <a:p>
            <a:r>
              <a:rPr lang="de-DE" b="1" dirty="0" err="1"/>
              <a:t>Build</a:t>
            </a:r>
            <a:r>
              <a:rPr lang="de-DE" b="1" dirty="0"/>
              <a:t> </a:t>
            </a:r>
            <a:r>
              <a:rPr lang="de-DE" b="1" dirty="0" err="1"/>
              <a:t>automation</a:t>
            </a:r>
            <a:endParaRPr lang="de-DE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Gradle provides “tasks” to automate steps in the software development process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Tasks can be run via IDE or command line, e.g.: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 err="1">
                <a:latin typeface="Consolas" panose="020B0609020204030204" pitchFamily="49" charset="0"/>
              </a:rPr>
              <a:t>gradlew</a:t>
            </a:r>
            <a:r>
              <a:rPr lang="en-US" dirty="0">
                <a:latin typeface="Consolas" panose="020B0609020204030204" pitchFamily="49" charset="0"/>
              </a:rPr>
              <a:t> build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01BEC-5C99-2C0E-ED43-DFBA2028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Gradle</a:t>
            </a:r>
            <a:r>
              <a:rPr lang="de-DE" dirty="0"/>
              <a:t> do?</a:t>
            </a:r>
            <a:endParaRPr lang="en-US" dirty="0"/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037BD407-7EC5-743A-BE3E-3F53AD6D9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428" y="10440"/>
            <a:ext cx="2844000" cy="995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0E81C9-016F-DB59-572E-96ED64D69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713" y="805190"/>
            <a:ext cx="2592000" cy="570386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DE469E0-8479-285C-B948-457DEBCD66AA}"/>
              </a:ext>
            </a:extLst>
          </p:cNvPr>
          <p:cNvSpPr/>
          <p:nvPr/>
        </p:nvSpPr>
        <p:spPr>
          <a:xfrm>
            <a:off x="9360096" y="2026100"/>
            <a:ext cx="468000" cy="288564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90ACD0-C02F-E0B6-68C8-4AD5D2B1491F}"/>
              </a:ext>
            </a:extLst>
          </p:cNvPr>
          <p:cNvSpPr/>
          <p:nvPr/>
        </p:nvSpPr>
        <p:spPr>
          <a:xfrm>
            <a:off x="9360096" y="4073975"/>
            <a:ext cx="504000" cy="288564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777B98-2F03-996F-D1FD-1693D2E54FF2}"/>
              </a:ext>
            </a:extLst>
          </p:cNvPr>
          <p:cNvSpPr/>
          <p:nvPr/>
        </p:nvSpPr>
        <p:spPr>
          <a:xfrm>
            <a:off x="9360096" y="5245550"/>
            <a:ext cx="576000" cy="288564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9DB9E7-8E61-32D2-F0A1-D4232D7C955B}"/>
              </a:ext>
            </a:extLst>
          </p:cNvPr>
          <p:cNvSpPr/>
          <p:nvPr/>
        </p:nvSpPr>
        <p:spPr>
          <a:xfrm>
            <a:off x="9360096" y="6274250"/>
            <a:ext cx="432000" cy="288564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FE9204-2034-4289-2EA1-5872D1057993}"/>
              </a:ext>
            </a:extLst>
          </p:cNvPr>
          <p:cNvSpPr/>
          <p:nvPr/>
        </p:nvSpPr>
        <p:spPr>
          <a:xfrm>
            <a:off x="9360096" y="1587950"/>
            <a:ext cx="432000" cy="288564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3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3B482-4AE7-9C8C-843A-9DAA2404F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4559" y="1247877"/>
            <a:ext cx="11086579" cy="4715954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dependencies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(</a:t>
            </a:r>
            <a:r>
              <a:rPr lang="de-DE" dirty="0" err="1">
                <a:latin typeface="Consolas" panose="020B0609020204030204" pitchFamily="49" charset="0"/>
              </a:rPr>
              <a:t>gradle.build</a:t>
            </a:r>
            <a:r>
              <a:rPr lang="de-DE" dirty="0"/>
              <a:t>(</a:t>
            </a:r>
            <a:r>
              <a:rPr lang="de-DE" dirty="0">
                <a:latin typeface="Consolas" panose="020B0609020204030204" pitchFamily="49" charset="0"/>
              </a:rPr>
              <a:t>.</a:t>
            </a:r>
            <a:r>
              <a:rPr lang="de-DE" dirty="0" err="1">
                <a:latin typeface="Consolas" panose="020B0609020204030204" pitchFamily="49" charset="0"/>
              </a:rPr>
              <a:t>kts</a:t>
            </a:r>
            <a:r>
              <a:rPr lang="de-DE" dirty="0"/>
              <a:t>) </a:t>
            </a:r>
            <a:r>
              <a:rPr lang="de-DE" dirty="0" err="1"/>
              <a:t>file</a:t>
            </a:r>
            <a:r>
              <a:rPr lang="de-DE" dirty="0"/>
              <a:t>)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>
                <a:latin typeface="Consolas" panose="020B0609020204030204" pitchFamily="49" charset="0"/>
              </a:rPr>
              <a:t>.</a:t>
            </a:r>
            <a:r>
              <a:rPr lang="de-DE" dirty="0" err="1">
                <a:latin typeface="Consolas" panose="020B0609020204030204" pitchFamily="49" charset="0"/>
              </a:rPr>
              <a:t>jar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/>
              <a:t>files</a:t>
            </a:r>
            <a:endParaRPr lang="de-DE" dirty="0"/>
          </a:p>
          <a:p>
            <a:pPr>
              <a:spcBef>
                <a:spcPts val="2400"/>
              </a:spcBef>
            </a:pPr>
            <a:r>
              <a:rPr lang="de-DE" dirty="0" err="1"/>
              <a:t>Automate</a:t>
            </a:r>
            <a:r>
              <a:rPr lang="de-DE" dirty="0"/>
              <a:t> </a:t>
            </a:r>
            <a:r>
              <a:rPr lang="de-DE" dirty="0" err="1"/>
              <a:t>recurring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e-DE" dirty="0" err="1"/>
              <a:t>Compile</a:t>
            </a:r>
            <a:r>
              <a:rPr lang="de-DE" dirty="0"/>
              <a:t> code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e-DE" dirty="0" err="1"/>
              <a:t>Executing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de-DE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e-DE" dirty="0"/>
              <a:t>Building </a:t>
            </a:r>
            <a:r>
              <a:rPr lang="de-DE" dirty="0" err="1"/>
              <a:t>distributable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 (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t</a:t>
            </a:r>
            <a:r>
              <a:rPr lang="de-DE" dirty="0" err="1"/>
              <a:t>he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unzip</a:t>
            </a:r>
            <a:r>
              <a:rPr lang="de-DE" dirty="0"/>
              <a:t> and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straight</a:t>
            </a:r>
            <a:r>
              <a:rPr lang="de-DE" dirty="0"/>
              <a:t> </a:t>
            </a:r>
            <a:r>
              <a:rPr lang="de-DE" dirty="0" err="1"/>
              <a:t>away</a:t>
            </a:r>
            <a:r>
              <a:rPr lang="de-DE" dirty="0"/>
              <a:t>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e-DE" dirty="0"/>
              <a:t>…</a:t>
            </a:r>
          </a:p>
          <a:p>
            <a:pPr>
              <a:spcBef>
                <a:spcPts val="2400"/>
              </a:spcBef>
            </a:pPr>
            <a:r>
              <a:rPr lang="de-DE" dirty="0"/>
              <a:t>Share </a:t>
            </a:r>
            <a:r>
              <a:rPr lang="de-DE" dirty="0" err="1"/>
              <a:t>build</a:t>
            </a:r>
            <a:r>
              <a:rPr lang="de-DE" dirty="0"/>
              <a:t> and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config</a:t>
            </a:r>
            <a:r>
              <a:rPr lang="de-DE" dirty="0"/>
              <a:t> (</a:t>
            </a:r>
            <a:r>
              <a:rPr lang="de-DE" dirty="0" err="1">
                <a:latin typeface="Consolas" panose="020B0609020204030204" pitchFamily="49" charset="0"/>
              </a:rPr>
              <a:t>gradle.build</a:t>
            </a:r>
            <a:r>
              <a:rPr lang="de-DE" dirty="0"/>
              <a:t>(</a:t>
            </a:r>
            <a:r>
              <a:rPr lang="de-DE" dirty="0">
                <a:latin typeface="Consolas" panose="020B0609020204030204" pitchFamily="49" charset="0"/>
              </a:rPr>
              <a:t>.</a:t>
            </a:r>
            <a:r>
              <a:rPr lang="de-DE" dirty="0" err="1">
                <a:latin typeface="Consolas" panose="020B0609020204030204" pitchFamily="49" charset="0"/>
              </a:rPr>
              <a:t>kts</a:t>
            </a:r>
            <a:r>
              <a:rPr lang="de-DE" dirty="0"/>
              <a:t>) </a:t>
            </a:r>
            <a:r>
              <a:rPr lang="de-DE" dirty="0" err="1"/>
              <a:t>file</a:t>
            </a:r>
            <a:r>
              <a:rPr lang="de-DE" dirty="0"/>
              <a:t>)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fellow</a:t>
            </a:r>
            <a:r>
              <a:rPr lang="de-DE" dirty="0"/>
              <a:t> </a:t>
            </a:r>
            <a:r>
              <a:rPr lang="de-DE" dirty="0" err="1"/>
              <a:t>developers</a:t>
            </a:r>
            <a:r>
              <a:rPr lang="de-DE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Everyone can run and build the app with the exact same outcome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Gradle 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Well documented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Customizable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Popular and stable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01BEC-5C99-2C0E-ED43-DFBA2028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Why</a:t>
            </a:r>
            <a:r>
              <a:rPr lang="de-DE" dirty="0"/>
              <a:t> Use </a:t>
            </a:r>
            <a:r>
              <a:rPr lang="de-DE" dirty="0" err="1"/>
              <a:t>Gradle</a:t>
            </a:r>
            <a:r>
              <a:rPr lang="de-DE" dirty="0"/>
              <a:t>?</a:t>
            </a:r>
            <a:endParaRPr lang="en-US" dirty="0"/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037BD407-7EC5-743A-BE3E-3F53AD6D9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428" y="10440"/>
            <a:ext cx="2844000" cy="9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9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YSTEMA external">
  <a:themeElements>
    <a:clrScheme name="SYSTEMA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326E"/>
      </a:accent1>
      <a:accent2>
        <a:srgbClr val="87BEE6"/>
      </a:accent2>
      <a:accent3>
        <a:srgbClr val="F08714"/>
      </a:accent3>
      <a:accent4>
        <a:srgbClr val="008C69"/>
      </a:accent4>
      <a:accent5>
        <a:srgbClr val="D24119"/>
      </a:accent5>
      <a:accent6>
        <a:srgbClr val="BED2DC"/>
      </a:accent6>
      <a:hlink>
        <a:srgbClr val="F08714"/>
      </a:hlink>
      <a:folHlink>
        <a:srgbClr val="00326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3" id="{077F04CB-418B-4061-8248-C58D0C35A720}" vid="{BA09B308-65D5-41B4-8CA7-76F690C6CD39}"/>
    </a:ext>
  </a:extLst>
</a:theme>
</file>

<file path=ppt/theme/theme2.xml><?xml version="1.0" encoding="utf-8"?>
<a:theme xmlns:a="http://schemas.openxmlformats.org/drawingml/2006/main" name="SYSTEMA internal">
  <a:themeElements>
    <a:clrScheme name="SYSTEM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326E"/>
      </a:accent1>
      <a:accent2>
        <a:srgbClr val="BED2DC"/>
      </a:accent2>
      <a:accent3>
        <a:srgbClr val="F18628"/>
      </a:accent3>
      <a:accent4>
        <a:srgbClr val="509E53"/>
      </a:accent4>
      <a:accent5>
        <a:srgbClr val="C00000"/>
      </a:accent5>
      <a:accent6>
        <a:srgbClr val="EBEBEB"/>
      </a:accent6>
      <a:hlink>
        <a:srgbClr val="F18628"/>
      </a:hlink>
      <a:folHlink>
        <a:srgbClr val="00326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3" id="{077F04CB-418B-4061-8248-C58D0C35A720}" vid="{3A920EEB-A266-48CF-BFA2-54E9DCFD52A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SYSTEMA_Presentation_Template</Template>
  <TotalTime>0</TotalTime>
  <Words>333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3</vt:lpstr>
      <vt:lpstr>SYSTEMA external</vt:lpstr>
      <vt:lpstr>SYSTEMA internal</vt:lpstr>
      <vt:lpstr>Gradle</vt:lpstr>
      <vt:lpstr>Create a Gradle Application with IntelliJ</vt:lpstr>
      <vt:lpstr>Creating a Gradle Project with IntelliJ</vt:lpstr>
      <vt:lpstr>Configure IntelliJ to Use Gradle</vt:lpstr>
      <vt:lpstr>What is Gradle?</vt:lpstr>
      <vt:lpstr>What is Gradle?</vt:lpstr>
      <vt:lpstr>What does Gradle do?</vt:lpstr>
      <vt:lpstr>What does Gradle do?</vt:lpstr>
      <vt:lpstr>Why Use Gradle?</vt:lpstr>
      <vt:lpstr>Start Your Mini-Application With Gradle</vt:lpstr>
      <vt:lpstr>Use Gradle to Run Your App – IntelliJ</vt:lpstr>
      <vt:lpstr>Use Gradle to Run Your App – Command Line</vt:lpstr>
      <vt:lpstr>Add a New Dependency</vt:lpstr>
      <vt:lpstr>Add a New Dependency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Wogawa</dc:creator>
  <cp:lastModifiedBy>Axel Wogawa</cp:lastModifiedBy>
  <cp:revision>20</cp:revision>
  <dcterms:created xsi:type="dcterms:W3CDTF">2023-09-21T12:22:31Z</dcterms:created>
  <dcterms:modified xsi:type="dcterms:W3CDTF">2023-10-18T07:09:16Z</dcterms:modified>
</cp:coreProperties>
</file>