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813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m Fischer" initials="HF" lastIdx="11" clrIdx="0"/>
  <p:cmAuthor id="2" name="Albrecht Neumann" initials="AN" lastIdx="10" clrIdx="1"/>
  <p:cmAuthor id="3" name="Wiebke Lehmbecker" initials="W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E"/>
    <a:srgbClr val="1F3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53" autoAdjust="0"/>
  </p:normalViewPr>
  <p:slideViewPr>
    <p:cSldViewPr snapToGrid="0">
      <p:cViewPr varScale="1">
        <p:scale>
          <a:sx n="112" d="100"/>
          <a:sy n="112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5C8A0-A5F5-43F7-94A5-04D58CFC1FBC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B90D8-E87D-46F2-B653-432E635CF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868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1DDCA-C716-4224-96BE-DD95A67959AC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411D9-780B-424F-BD1A-63E13D5D64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23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86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>
            <a:off x="0" y="0"/>
            <a:ext cx="12192000" cy="1025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0" y="246891"/>
            <a:ext cx="3117069" cy="6577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438" y="2916555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Sub-headline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438" y="1270256"/>
            <a:ext cx="7766936" cy="16463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bg1"/>
                </a:solidFill>
                <a:effectLst>
                  <a:outerShdw blurRad="127000" dir="5400000" algn="ctr" rotWithShape="0">
                    <a:srgbClr val="1F3767">
                      <a:alpha val="50000"/>
                    </a:srgbClr>
                  </a:outerShdw>
                </a:effectLst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br>
              <a:rPr lang="de-DE" dirty="0"/>
            </a:br>
            <a:r>
              <a:rPr lang="de-DE" dirty="0"/>
              <a:t>Topic</a:t>
            </a:r>
            <a:endParaRPr lang="en-US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57213" y="5009801"/>
            <a:ext cx="6006146" cy="332907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57212" y="541851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Job Title</a:t>
            </a:r>
          </a:p>
        </p:txBody>
      </p:sp>
      <p:sp>
        <p:nvSpPr>
          <p:cNvPr id="22" name="Textplatzhalt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57212" y="582722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Date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140B3B-BE01-29EF-2378-79B80BF7BD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56" y="194754"/>
            <a:ext cx="172369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396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"/>
          <a:stretch>
            <a:fillRect/>
          </a:stretch>
        </p:blipFill>
        <p:spPr>
          <a:xfrm>
            <a:off x="0" y="0"/>
            <a:ext cx="12192000" cy="6516233"/>
          </a:xfrm>
          <a:custGeom>
            <a:avLst/>
            <a:gdLst>
              <a:gd name="connsiteX0" fmla="*/ 0 w 12192000"/>
              <a:gd name="connsiteY0" fmla="*/ 0 h 6516233"/>
              <a:gd name="connsiteX1" fmla="*/ 12192000 w 12192000"/>
              <a:gd name="connsiteY1" fmla="*/ 0 h 6516233"/>
              <a:gd name="connsiteX2" fmla="*/ 12192000 w 12192000"/>
              <a:gd name="connsiteY2" fmla="*/ 5877277 h 6516233"/>
              <a:gd name="connsiteX3" fmla="*/ 0 w 12192000"/>
              <a:gd name="connsiteY3" fmla="*/ 6516233 h 651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516233">
                <a:moveTo>
                  <a:pt x="0" y="0"/>
                </a:moveTo>
                <a:lnTo>
                  <a:pt x="12192000" y="0"/>
                </a:lnTo>
                <a:lnTo>
                  <a:pt x="12192000" y="5877277"/>
                </a:lnTo>
                <a:lnTo>
                  <a:pt x="0" y="6516233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4559" y="1247876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E39CB84-F094-30E6-557D-6E11DCA13E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56" y="194754"/>
            <a:ext cx="172369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1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27426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Slide Title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A959D57-E7AA-286B-B40A-9EA581E4A0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56" y="194754"/>
            <a:ext cx="172369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78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5405282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1378" y="1247877"/>
            <a:ext cx="5409760" cy="47159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6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320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"/>
          <a:stretch>
            <a:fillRect/>
          </a:stretch>
        </p:blipFill>
        <p:spPr>
          <a:xfrm>
            <a:off x="0" y="0"/>
            <a:ext cx="12192000" cy="6516233"/>
          </a:xfrm>
          <a:custGeom>
            <a:avLst/>
            <a:gdLst>
              <a:gd name="connsiteX0" fmla="*/ 0 w 12192000"/>
              <a:gd name="connsiteY0" fmla="*/ 0 h 6516233"/>
              <a:gd name="connsiteX1" fmla="*/ 12192000 w 12192000"/>
              <a:gd name="connsiteY1" fmla="*/ 0 h 6516233"/>
              <a:gd name="connsiteX2" fmla="*/ 12192000 w 12192000"/>
              <a:gd name="connsiteY2" fmla="*/ 5877277 h 6516233"/>
              <a:gd name="connsiteX3" fmla="*/ 0 w 12192000"/>
              <a:gd name="connsiteY3" fmla="*/ 6516233 h 651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516233">
                <a:moveTo>
                  <a:pt x="0" y="0"/>
                </a:moveTo>
                <a:lnTo>
                  <a:pt x="12192000" y="0"/>
                </a:lnTo>
                <a:lnTo>
                  <a:pt x="12192000" y="5877277"/>
                </a:lnTo>
                <a:lnTo>
                  <a:pt x="0" y="6516233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4559" y="1247876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D8F3F40-5BE7-D745-271D-B15F586B41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56" y="194754"/>
            <a:ext cx="172369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6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27426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Slide Title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725278D-5AAE-D586-D1AA-F339561037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56" y="194754"/>
            <a:ext cx="172369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86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>
            <a:off x="0" y="0"/>
            <a:ext cx="12192000" cy="1025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0" y="246891"/>
            <a:ext cx="3117069" cy="6577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438" y="2916555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Sub-headline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438" y="1270256"/>
            <a:ext cx="7766936" cy="16463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bg1"/>
                </a:solidFill>
                <a:effectLst>
                  <a:outerShdw blurRad="127000" dir="5400000" algn="ctr" rotWithShape="0">
                    <a:srgbClr val="1F3767">
                      <a:alpha val="50000"/>
                    </a:srgbClr>
                  </a:outerShdw>
                </a:effectLst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br>
              <a:rPr lang="de-DE" dirty="0"/>
            </a:br>
            <a:r>
              <a:rPr lang="de-DE" dirty="0"/>
              <a:t>Topic</a:t>
            </a:r>
            <a:endParaRPr lang="en-US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57213" y="5009801"/>
            <a:ext cx="6006146" cy="332907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57212" y="541851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Job Title</a:t>
            </a:r>
          </a:p>
        </p:txBody>
      </p:sp>
      <p:sp>
        <p:nvSpPr>
          <p:cNvPr id="22" name="Textplatzhalt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57212" y="582722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Date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BD7138E-DE1E-E6E3-B467-1B4DF32A01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56" y="194754"/>
            <a:ext cx="172369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3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5405282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1378" y="1247877"/>
            <a:ext cx="5409760" cy="47159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1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7057"/>
            <a:ext cx="12192000" cy="11409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16" y="6291285"/>
            <a:ext cx="1780122" cy="375641"/>
          </a:xfrm>
          <a:prstGeom prst="rect">
            <a:avLst/>
          </a:prstGeom>
        </p:spPr>
      </p:pic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54558" y="348942"/>
            <a:ext cx="11086580" cy="573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Slide 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554558" y="1247876"/>
            <a:ext cx="11086580" cy="471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550863" y="6509325"/>
            <a:ext cx="4483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Presentation</a:t>
            </a:r>
            <a:r>
              <a:rPr lang="de-DE" sz="90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 Topic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846947" y="6509325"/>
            <a:ext cx="114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483E6AD-1418-4D80-B251-6F8A5244AFA7}" type="datetime1">
              <a:rPr lang="en-US" sz="900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10/18/2023</a:t>
            </a:fld>
            <a:endParaRPr lang="de-DE" sz="900" dirty="0">
              <a:solidFill>
                <a:schemeClr val="bg1"/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64538" y="6509325"/>
            <a:ext cx="66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102E80-260F-47E3-A59C-46D99AE8DD8D}" type="slidenum">
              <a:rPr lang="de-DE" sz="900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 algn="ctr"/>
              <a:t>‹#›</a:t>
            </a:fld>
            <a:endParaRPr lang="de-DE" sz="900" dirty="0">
              <a:solidFill>
                <a:schemeClr val="bg1"/>
              </a:solidFill>
              <a:latin typeface="+mn-lt"/>
              <a:ea typeface="Roboto" panose="02000000000000000000" pitchFamily="2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F81C90B-65A1-4CDC-FE5F-B36A9A74691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56" y="194754"/>
            <a:ext cx="172369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7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808" r:id="rId2"/>
    <p:sldLayoutId id="2147483806" r:id="rId3"/>
    <p:sldLayoutId id="2147483785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01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16" y="6291285"/>
            <a:ext cx="1780122" cy="375641"/>
          </a:xfrm>
          <a:prstGeom prst="rect">
            <a:avLst/>
          </a:prstGeom>
        </p:spPr>
      </p:pic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54558" y="348942"/>
            <a:ext cx="11086580" cy="573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Slide 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554558" y="1247876"/>
            <a:ext cx="11086580" cy="471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550863" y="6509325"/>
            <a:ext cx="4483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tx2"/>
                </a:solidFill>
                <a:latin typeface="+mn-lt"/>
                <a:ea typeface="Roboto" panose="02000000000000000000" pitchFamily="2" charset="0"/>
              </a:rPr>
              <a:t>Presentation</a:t>
            </a:r>
            <a:r>
              <a:rPr lang="de-DE" sz="900" dirty="0">
                <a:solidFill>
                  <a:schemeClr val="tx2"/>
                </a:solidFill>
                <a:latin typeface="+mn-lt"/>
                <a:ea typeface="Roboto" panose="02000000000000000000" pitchFamily="2" charset="0"/>
              </a:rPr>
              <a:t> Topic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846947" y="6509325"/>
            <a:ext cx="114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80CFE9-8A7E-4C95-9EDD-FA93583A370B}" type="datetime1">
              <a:rPr lang="en-US" sz="900" smtClean="0">
                <a:solidFill>
                  <a:schemeClr val="tx2"/>
                </a:solidFill>
                <a:latin typeface="+mn-lt"/>
                <a:ea typeface="Roboto" panose="02000000000000000000" pitchFamily="2" charset="0"/>
              </a:rPr>
              <a:t>10/18/2023</a:t>
            </a:fld>
            <a:endParaRPr lang="de-DE" sz="900" dirty="0">
              <a:solidFill>
                <a:schemeClr val="tx2"/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64538" y="6509325"/>
            <a:ext cx="66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102E80-260F-47E3-A59C-46D99AE8DD8D}" type="slidenum">
              <a:rPr lang="de-DE" sz="900" smtClean="0">
                <a:solidFill>
                  <a:schemeClr val="tx2"/>
                </a:solidFill>
                <a:latin typeface="+mn-lt"/>
                <a:ea typeface="Roboto" panose="02000000000000000000" pitchFamily="2" charset="0"/>
              </a:rPr>
              <a:pPr algn="ctr"/>
              <a:t>‹#›</a:t>
            </a:fld>
            <a:endParaRPr lang="de-DE" sz="900" dirty="0">
              <a:solidFill>
                <a:schemeClr val="tx2"/>
              </a:solidFill>
              <a:latin typeface="+mn-lt"/>
              <a:ea typeface="Roboto" panose="02000000000000000000" pitchFamily="2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B11E6D5-A5D9-8B7B-CFAC-2F49A4C400B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56" y="194754"/>
            <a:ext cx="172369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9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01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mazon.de/Patterns-Elements-Reusable-Object-Oriented-Software/dp/02016336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7220485-F56C-432E-9D42-696332DA6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design </a:t>
            </a:r>
            <a:r>
              <a:rPr lang="de-DE" dirty="0" err="1"/>
              <a:t>of</a:t>
            </a:r>
            <a:r>
              <a:rPr lang="de-DE" dirty="0"/>
              <a:t> a GUI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CFF8FD-8A9A-4417-AA03-E4BD58DD7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Model-View-Controller Design Pattern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C9EB34-11E1-4C22-A938-A5C5741AD3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Axel Wogawa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1B55F9-B01E-49D9-B569-DD3AD9A226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Software Engineer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6007BA-B132-4E4A-A9E7-359C8844FF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18.10.2023</a:t>
            </a:r>
          </a:p>
        </p:txBody>
      </p:sp>
    </p:spTree>
    <p:extLst>
      <p:ext uri="{BB962C8B-B14F-4D97-AF65-F5344CB8AC3E}">
        <p14:creationId xmlns:p14="http://schemas.microsoft.com/office/powerpoint/2010/main" val="13819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6B61-F454-ADDA-B8F4-0108F2BB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design </a:t>
            </a:r>
            <a:r>
              <a:rPr lang="de-DE" dirty="0" err="1"/>
              <a:t>pattern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09AE-6AA5-7297-6058-B10749357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design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in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 err="1"/>
              <a:t>Examples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Singleton </a:t>
            </a:r>
            <a:r>
              <a:rPr lang="de-DE" dirty="0" err="1"/>
              <a:t>pattern</a:t>
            </a:r>
            <a:r>
              <a:rPr lang="de-DE" dirty="0"/>
              <a:t>: </a:t>
            </a:r>
            <a:r>
              <a:rPr lang="de-DE" dirty="0" err="1"/>
              <a:t>There‘s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(= singleton)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/>
              <a:t>Proxy </a:t>
            </a:r>
            <a:r>
              <a:rPr lang="de-DE" dirty="0" err="1"/>
              <a:t>pattern</a:t>
            </a:r>
            <a:r>
              <a:rPr lang="de-DE" dirty="0"/>
              <a:t>: Control an </a:t>
            </a:r>
            <a:r>
              <a:rPr lang="de-DE" dirty="0" err="1"/>
              <a:t>object</a:t>
            </a:r>
            <a:r>
              <a:rPr lang="de-DE" dirty="0"/>
              <a:t> not </a:t>
            </a:r>
            <a:r>
              <a:rPr lang="de-DE" dirty="0" err="1"/>
              <a:t>directly</a:t>
            </a:r>
            <a:r>
              <a:rPr lang="de-DE" dirty="0"/>
              <a:t>, but </a:t>
            </a:r>
            <a:r>
              <a:rPr lang="de-DE" dirty="0" err="1"/>
              <a:t>through</a:t>
            </a:r>
            <a:r>
              <a:rPr lang="de-DE" dirty="0"/>
              <a:t> an intermediate (= </a:t>
            </a:r>
            <a:r>
              <a:rPr lang="de-DE" dirty="0" err="1"/>
              <a:t>proxy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Observer </a:t>
            </a:r>
            <a:r>
              <a:rPr lang="de-DE" dirty="0" err="1"/>
              <a:t>pattern</a:t>
            </a:r>
            <a:r>
              <a:rPr lang="de-DE" dirty="0"/>
              <a:t>: Every time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(= observable) </a:t>
            </a:r>
            <a:r>
              <a:rPr lang="de-DE" dirty="0" err="1"/>
              <a:t>changes</a:t>
            </a:r>
            <a:r>
              <a:rPr lang="de-DE" dirty="0"/>
              <a:t>, </a:t>
            </a:r>
            <a:r>
              <a:rPr lang="de-DE" dirty="0" err="1"/>
              <a:t>notify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(= </a:t>
            </a:r>
            <a:r>
              <a:rPr lang="de-DE" dirty="0" err="1"/>
              <a:t>observers</a:t>
            </a:r>
            <a:r>
              <a:rPr lang="de-DE" dirty="0"/>
              <a:t>)</a:t>
            </a:r>
          </a:p>
          <a:p>
            <a:r>
              <a:rPr lang="de-DE" dirty="0"/>
              <a:t>Design </a:t>
            </a:r>
            <a:r>
              <a:rPr lang="de-DE" dirty="0" err="1"/>
              <a:t>patterns</a:t>
            </a:r>
            <a:r>
              <a:rPr lang="de-DE" dirty="0"/>
              <a:t> …</a:t>
            </a:r>
          </a:p>
          <a:p>
            <a:pPr lvl="1"/>
            <a:r>
              <a:rPr lang="de-DE" dirty="0"/>
              <a:t>Are well-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skilled</a:t>
            </a:r>
            <a:r>
              <a:rPr lang="de-DE" dirty="0"/>
              <a:t> </a:t>
            </a:r>
            <a:r>
              <a:rPr lang="de-DE" dirty="0" err="1"/>
              <a:t>developers</a:t>
            </a:r>
            <a:endParaRPr lang="de-DE" dirty="0"/>
          </a:p>
          <a:p>
            <a:pPr lvl="1"/>
            <a:r>
              <a:rPr lang="de-DE" dirty="0"/>
              <a:t>Are battle </a:t>
            </a:r>
            <a:r>
              <a:rPr lang="de-DE" dirty="0" err="1"/>
              <a:t>proven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decades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endParaRPr lang="de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8438C-FAFF-841B-3EAE-44C105937217}"/>
              </a:ext>
            </a:extLst>
          </p:cNvPr>
          <p:cNvGrpSpPr/>
          <p:nvPr/>
        </p:nvGrpSpPr>
        <p:grpSpPr>
          <a:xfrm>
            <a:off x="605255" y="5921183"/>
            <a:ext cx="8239642" cy="523220"/>
            <a:chOff x="5965670" y="5240491"/>
            <a:chExt cx="8239642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78E29-48B0-84D8-0D8D-7DD2B0356020}"/>
                </a:ext>
              </a:extLst>
            </p:cNvPr>
            <p:cNvSpPr txBox="1"/>
            <p:nvPr/>
          </p:nvSpPr>
          <p:spPr>
            <a:xfrm>
              <a:off x="6458532" y="5240491"/>
              <a:ext cx="77467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See also: „Design Patterns“ book by „Gang of Four”</a:t>
              </a:r>
            </a:p>
            <a:p>
              <a:r>
                <a:rPr lang="en-US" sz="1400" dirty="0">
                  <a:hlinkClick r:id="rId2"/>
                </a:rPr>
                <a:t>https://www.amazon.de/Patterns-Elements-Reusable-Object-Oriented-Software/dp/0201633612</a:t>
              </a:r>
              <a:r>
                <a:rPr lang="en-US" sz="1400" dirty="0"/>
                <a:t> </a:t>
              </a:r>
            </a:p>
          </p:txBody>
        </p:sp>
        <p:pic>
          <p:nvPicPr>
            <p:cNvPr id="6" name="Graphic 5" descr="Information with solid fill">
              <a:extLst>
                <a:ext uri="{FF2B5EF4-FFF2-40B4-BE49-F238E27FC236}">
                  <a16:creationId xmlns:a16="http://schemas.microsoft.com/office/drawing/2014/main" id="{24AFE42C-EC5C-6A13-F9E2-EC9EE4726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65670" y="5240492"/>
              <a:ext cx="520130" cy="52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5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1EFC-D5B9-D376-9CBD-069ECB7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Model-View-Controller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8A20-79FF-0E54-A783-F3F4F6AC3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559" y="1247877"/>
            <a:ext cx="8051056" cy="4715954"/>
          </a:xfrm>
        </p:spPr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</a:t>
            </a:r>
          </a:p>
          <a:p>
            <a:r>
              <a:rPr lang="de-DE" dirty="0" err="1"/>
              <a:t>Structure</a:t>
            </a:r>
            <a:r>
              <a:rPr lang="de-DE" dirty="0"/>
              <a:t> an </a:t>
            </a:r>
            <a:r>
              <a:rPr lang="de-DE" dirty="0" err="1"/>
              <a:t>application</a:t>
            </a:r>
            <a:r>
              <a:rPr lang="de-DE" dirty="0"/>
              <a:t> in </a:t>
            </a:r>
          </a:p>
          <a:p>
            <a:pPr lvl="1"/>
            <a:r>
              <a:rPr lang="de-DE" b="1" dirty="0"/>
              <a:t>Model</a:t>
            </a:r>
            <a:r>
              <a:rPr lang="de-DE" dirty="0"/>
              <a:t>: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displayed</a:t>
            </a:r>
            <a:endParaRPr lang="de-DE" dirty="0"/>
          </a:p>
          <a:p>
            <a:pPr lvl="1"/>
            <a:r>
              <a:rPr lang="de-DE" b="1" dirty="0"/>
              <a:t>View</a:t>
            </a:r>
            <a:r>
              <a:rPr lang="de-DE" dirty="0"/>
              <a:t>: The </a:t>
            </a:r>
            <a:r>
              <a:rPr lang="de-DE" dirty="0" err="1"/>
              <a:t>look</a:t>
            </a:r>
            <a:r>
              <a:rPr lang="de-DE" dirty="0"/>
              <a:t> and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(=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interface)</a:t>
            </a:r>
          </a:p>
          <a:p>
            <a:pPr lvl="1"/>
            <a:r>
              <a:rPr lang="de-DE" b="1" dirty="0"/>
              <a:t>Controller</a:t>
            </a:r>
            <a:r>
              <a:rPr lang="de-DE" dirty="0"/>
              <a:t>: The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…</a:t>
            </a:r>
          </a:p>
          <a:p>
            <a:pPr lvl="2"/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view</a:t>
            </a:r>
            <a:endParaRPr lang="de-DE" b="1" dirty="0"/>
          </a:p>
          <a:p>
            <a:pPr lvl="2"/>
            <a:r>
              <a:rPr lang="de-DE" dirty="0"/>
              <a:t>Reads and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model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7D886E-2A77-F4DB-7E6B-30B534B3B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13" y="1072141"/>
            <a:ext cx="4285198" cy="47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4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1EFC-D5B9-D376-9CBD-069ECB7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Model-View-Controller design </a:t>
            </a:r>
            <a:r>
              <a:rPr lang="de-DE" dirty="0" err="1"/>
              <a:t>pattern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8A20-79FF-0E54-A783-F3F4F6AC3E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Separate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Have</a:t>
            </a:r>
            <a:r>
              <a:rPr lang="de-DE" dirty="0"/>
              <a:t> multiple different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data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Modify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independently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Modify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(</a:t>
            </a:r>
            <a:r>
              <a:rPr lang="de-DE" dirty="0" err="1"/>
              <a:t>controller</a:t>
            </a:r>
            <a:r>
              <a:rPr lang="de-DE" dirty="0"/>
              <a:t>)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/>
              <a:t>view</a:t>
            </a:r>
            <a:endParaRPr lang="de-DE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theme/theme1.xml><?xml version="1.0" encoding="utf-8"?>
<a:theme xmlns:a="http://schemas.openxmlformats.org/drawingml/2006/main" name="SYSTEMA external">
  <a:themeElements>
    <a:clrScheme name="SYSTEMA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326E"/>
      </a:accent1>
      <a:accent2>
        <a:srgbClr val="87BEE6"/>
      </a:accent2>
      <a:accent3>
        <a:srgbClr val="F08714"/>
      </a:accent3>
      <a:accent4>
        <a:srgbClr val="008C69"/>
      </a:accent4>
      <a:accent5>
        <a:srgbClr val="D24119"/>
      </a:accent5>
      <a:accent6>
        <a:srgbClr val="BED2DC"/>
      </a:accent6>
      <a:hlink>
        <a:srgbClr val="F08714"/>
      </a:hlink>
      <a:folHlink>
        <a:srgbClr val="0032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TEMA_Presentation_Template.potx" id="{D9004AC3-7C82-4019-8637-72DA733811A7}" vid="{10051E2F-F418-4CBE-AD18-E5727B4286C4}"/>
    </a:ext>
  </a:extLst>
</a:theme>
</file>

<file path=ppt/theme/theme2.xml><?xml version="1.0" encoding="utf-8"?>
<a:theme xmlns:a="http://schemas.openxmlformats.org/drawingml/2006/main" name="SYSTEMA internal">
  <a:themeElements>
    <a:clrScheme name="SYSTEM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326E"/>
      </a:accent1>
      <a:accent2>
        <a:srgbClr val="BED2DC"/>
      </a:accent2>
      <a:accent3>
        <a:srgbClr val="F18628"/>
      </a:accent3>
      <a:accent4>
        <a:srgbClr val="509E53"/>
      </a:accent4>
      <a:accent5>
        <a:srgbClr val="C00000"/>
      </a:accent5>
      <a:accent6>
        <a:srgbClr val="EBEBEB"/>
      </a:accent6>
      <a:hlink>
        <a:srgbClr val="F18628"/>
      </a:hlink>
      <a:folHlink>
        <a:srgbClr val="0032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TEMA_Presentation_Template.potx" id="{D9004AC3-7C82-4019-8637-72DA733811A7}" vid="{5AE87E00-9847-450F-B286-94DBFA6F037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Wingdings</vt:lpstr>
      <vt:lpstr>Wingdings 3</vt:lpstr>
      <vt:lpstr>SYSTEMA external</vt:lpstr>
      <vt:lpstr>SYSTEMA internal</vt:lpstr>
      <vt:lpstr>The Model-View-Controller Design Pattern</vt:lpstr>
      <vt:lpstr>What is a design pattern?</vt:lpstr>
      <vt:lpstr>The Model-View-Controller Design Pattern</vt:lpstr>
      <vt:lpstr>Why use the Model-View-Controller design pattern?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Justus Streit</dc:creator>
  <cp:lastModifiedBy>Axel Wogawa</cp:lastModifiedBy>
  <cp:revision>12</cp:revision>
  <dcterms:created xsi:type="dcterms:W3CDTF">2021-08-02T15:11:47Z</dcterms:created>
  <dcterms:modified xsi:type="dcterms:W3CDTF">2023-10-18T08:11:43Z</dcterms:modified>
</cp:coreProperties>
</file>