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68" r:id="rId4"/>
    <p:sldId id="257" r:id="rId5"/>
    <p:sldId id="258" r:id="rId6"/>
    <p:sldId id="270" r:id="rId7"/>
    <p:sldId id="259" r:id="rId8"/>
    <p:sldId id="264" r:id="rId9"/>
    <p:sldId id="265" r:id="rId10"/>
    <p:sldId id="267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81BE1F-C20F-A7ED-20AA-C9D03DE3EC8F}" v="588" dt="2025-06-05T00:26:21.704"/>
    <p1510:client id="{926135F4-8D96-FDFE-C596-13A538185D9A}" v="7" dt="2025-06-04T20:20:01.9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0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zęści komputerów">
            <a:extLst>
              <a:ext uri="{FF2B5EF4-FFF2-40B4-BE49-F238E27FC236}">
                <a16:creationId xmlns:a16="http://schemas.microsoft.com/office/drawing/2014/main" id="{A3AA17A4-E877-3DC8-2A56-F7338B322A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816" r="10596" b="-1"/>
          <a:stretch>
            <a:fillRect/>
          </a:stretch>
        </p:blipFill>
        <p:spPr>
          <a:xfrm>
            <a:off x="1891768" y="10"/>
            <a:ext cx="7252232" cy="6857990"/>
          </a:xfrm>
          <a:prstGeom prst="rect">
            <a:avLst/>
          </a:prstGeom>
        </p:spPr>
      </p:pic>
      <p:sp>
        <p:nvSpPr>
          <p:cNvPr id="33" name="Rectangle 22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0023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171" y="743447"/>
            <a:ext cx="2980038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500"/>
              <a:t>Quantum Computers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171" y="4629234"/>
            <a:ext cx="2980040" cy="1485319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/>
              <a:t>Jakub Harań 54394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6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18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8824632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75" y="609597"/>
            <a:ext cx="7044316" cy="133084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ea typeface="+mj-lt"/>
                <a:cs typeface="+mj-lt"/>
              </a:rPr>
              <a:t>Quantum Leap in Poland – Wrocław’s Big Step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143" y="2198362"/>
            <a:ext cx="4333857" cy="3917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ea typeface="+mn-lt"/>
                <a:cs typeface="+mn-lt"/>
              </a:rPr>
              <a:t>In 2024, </a:t>
            </a:r>
            <a:r>
              <a:rPr lang="en-US" sz="2200" err="1">
                <a:ea typeface="+mn-lt"/>
                <a:cs typeface="+mn-lt"/>
              </a:rPr>
              <a:t>Wrocław</a:t>
            </a:r>
            <a:r>
              <a:rPr lang="en-US" sz="2200" dirty="0">
                <a:ea typeface="+mn-lt"/>
                <a:cs typeface="+mn-lt"/>
              </a:rPr>
              <a:t> University of Science and Technology acquired a quantum computer.</a:t>
            </a:r>
            <a:br>
              <a:rPr lang="en-US" sz="2200" dirty="0">
                <a:ea typeface="+mn-lt"/>
                <a:cs typeface="+mn-lt"/>
              </a:rPr>
            </a:br>
            <a:r>
              <a:rPr lang="en-US" sz="2200" dirty="0">
                <a:ea typeface="+mn-lt"/>
                <a:cs typeface="+mn-lt"/>
              </a:rPr>
              <a:t> It is the first quantum computer in this part of Europe.</a:t>
            </a:r>
            <a:br>
              <a:rPr lang="en-US" sz="2200" dirty="0">
                <a:ea typeface="+mn-lt"/>
                <a:cs typeface="+mn-lt"/>
              </a:rPr>
            </a:br>
            <a:r>
              <a:rPr lang="en-US" sz="2200" dirty="0">
                <a:ea typeface="+mn-lt"/>
                <a:cs typeface="+mn-lt"/>
              </a:rPr>
              <a:t> The system is used for education, research, and software testing.</a:t>
            </a:r>
            <a:endParaRPr lang="en-US" sz="2200" dirty="0">
              <a:ea typeface="Calibri"/>
              <a:cs typeface="Calibri"/>
            </a:endParaRPr>
          </a:p>
          <a:p>
            <a:endParaRPr lang="en-US" sz="2200" dirty="0">
              <a:ea typeface="Calibri"/>
              <a:cs typeface="Calibri"/>
            </a:endParaRPr>
          </a:p>
        </p:txBody>
      </p:sp>
      <p:pic>
        <p:nvPicPr>
          <p:cNvPr id="4" name="Obraz 3" descr="Obraz zawierający tekst, drzwi, w pomieszczeniu, ściana&#10;&#10;Zawartość wygenerowana przez AI może być niepoprawna.">
            <a:extLst>
              <a:ext uri="{FF2B5EF4-FFF2-40B4-BE49-F238E27FC236}">
                <a16:creationId xmlns:a16="http://schemas.microsoft.com/office/drawing/2014/main" id="{C41223E2-350A-F4BB-4C19-45739B4E3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525" y="2877716"/>
            <a:ext cx="3591379" cy="2370310"/>
          </a:xfrm>
          <a:prstGeom prst="rect">
            <a:avLst/>
          </a:prstGeom>
        </p:spPr>
      </p:pic>
      <p:sp>
        <p:nvSpPr>
          <p:cNvPr id="26" name="Freeform: Shape 20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036218" y="6209414"/>
            <a:ext cx="5107781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Vocabulary – Key IT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Qubit, Superposition, Entanglement, Algorithm, Processor, Encryption</a:t>
            </a:r>
          </a:p>
          <a:p>
            <a:r>
              <a:t>Quantum supremacy, Error correction, Simulation, Network, AI</a:t>
            </a:r>
          </a:p>
          <a:p>
            <a:r>
              <a:t>Shor’s algorithm, Quantum teleportation, Optimization, Data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11A603-9546-DE13-6413-EBF510583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50" y="287548"/>
            <a:ext cx="4000647" cy="1708242"/>
          </a:xfrm>
        </p:spPr>
        <p:txBody>
          <a:bodyPr anchor="ctr">
            <a:normAutofit/>
          </a:bodyPr>
          <a:lstStyle/>
          <a:p>
            <a:r>
              <a:rPr lang="pl-PL" sz="3500">
                <a:ea typeface="+mj-lt"/>
                <a:cs typeface="+mj-lt"/>
              </a:rPr>
              <a:t>Why Quantum Computers Matter?</a:t>
            </a:r>
            <a:endParaRPr lang="pl-PL" sz="35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E382A-14AF-3D02-7DAF-2016026DA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775" y="2082055"/>
            <a:ext cx="4723108" cy="430898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pl-PL" sz="2200" err="1">
                <a:ea typeface="+mn-lt"/>
                <a:cs typeface="+mn-lt"/>
              </a:rPr>
              <a:t>Simulate</a:t>
            </a:r>
            <a:r>
              <a:rPr lang="pl-PL" sz="2200" dirty="0">
                <a:ea typeface="+mn-lt"/>
                <a:cs typeface="+mn-lt"/>
              </a:rPr>
              <a:t> quantum </a:t>
            </a:r>
            <a:r>
              <a:rPr lang="pl-PL" sz="2200" err="1">
                <a:ea typeface="+mn-lt"/>
                <a:cs typeface="+mn-lt"/>
              </a:rPr>
              <a:t>systems</a:t>
            </a:r>
            <a:r>
              <a:rPr lang="pl-PL" sz="2200" dirty="0">
                <a:ea typeface="+mn-lt"/>
                <a:cs typeface="+mn-lt"/>
              </a:rPr>
              <a:t> in </a:t>
            </a:r>
            <a:r>
              <a:rPr lang="pl-PL" sz="2200" err="1">
                <a:ea typeface="+mn-lt"/>
                <a:cs typeface="+mn-lt"/>
              </a:rPr>
              <a:t>physics</a:t>
            </a:r>
            <a:r>
              <a:rPr lang="pl-PL" sz="2200" dirty="0">
                <a:ea typeface="+mn-lt"/>
                <a:cs typeface="+mn-lt"/>
              </a:rPr>
              <a:t> and </a:t>
            </a:r>
            <a:r>
              <a:rPr lang="pl-PL" sz="2200" err="1">
                <a:ea typeface="+mn-lt"/>
                <a:cs typeface="+mn-lt"/>
              </a:rPr>
              <a:t>chemistry</a:t>
            </a:r>
            <a:endParaRPr lang="pl-PL" sz="2200">
              <a:ea typeface="Calibri"/>
              <a:cs typeface="Calibri"/>
            </a:endParaRP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pl-PL" sz="2200" dirty="0">
                <a:ea typeface="+mn-lt"/>
                <a:cs typeface="+mn-lt"/>
              </a:rPr>
              <a:t>Break </a:t>
            </a:r>
            <a:r>
              <a:rPr lang="pl-PL" sz="2200" err="1">
                <a:ea typeface="+mn-lt"/>
                <a:cs typeface="+mn-lt"/>
              </a:rPr>
              <a:t>or</a:t>
            </a:r>
            <a:r>
              <a:rPr lang="pl-PL" sz="2200" dirty="0">
                <a:ea typeface="+mn-lt"/>
                <a:cs typeface="+mn-lt"/>
              </a:rPr>
              <a:t> </a:t>
            </a:r>
            <a:r>
              <a:rPr lang="pl-PL" sz="2200" err="1">
                <a:ea typeface="+mn-lt"/>
                <a:cs typeface="+mn-lt"/>
              </a:rPr>
              <a:t>improve</a:t>
            </a:r>
            <a:r>
              <a:rPr lang="pl-PL" sz="2200" dirty="0">
                <a:ea typeface="+mn-lt"/>
                <a:cs typeface="+mn-lt"/>
              </a:rPr>
              <a:t> </a:t>
            </a:r>
            <a:r>
              <a:rPr lang="pl-PL" sz="2200" err="1">
                <a:ea typeface="+mn-lt"/>
                <a:cs typeface="+mn-lt"/>
              </a:rPr>
              <a:t>cryptographic</a:t>
            </a:r>
            <a:r>
              <a:rPr lang="pl-PL" sz="2200" dirty="0">
                <a:ea typeface="+mn-lt"/>
                <a:cs typeface="+mn-lt"/>
              </a:rPr>
              <a:t> </a:t>
            </a:r>
            <a:r>
              <a:rPr lang="pl-PL" sz="2200" err="1">
                <a:ea typeface="+mn-lt"/>
                <a:cs typeface="+mn-lt"/>
              </a:rPr>
              <a:t>systems</a:t>
            </a:r>
            <a:endParaRPr lang="pl-PL" sz="2200">
              <a:ea typeface="Calibri"/>
              <a:cs typeface="Calibri"/>
            </a:endParaRP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pl-PL" sz="2200" err="1">
                <a:ea typeface="+mn-lt"/>
                <a:cs typeface="+mn-lt"/>
              </a:rPr>
              <a:t>Optimize</a:t>
            </a:r>
            <a:r>
              <a:rPr lang="pl-PL" sz="2200" dirty="0">
                <a:ea typeface="+mn-lt"/>
                <a:cs typeface="+mn-lt"/>
              </a:rPr>
              <a:t> </a:t>
            </a:r>
            <a:r>
              <a:rPr lang="pl-PL" sz="2200" err="1">
                <a:ea typeface="+mn-lt"/>
                <a:cs typeface="+mn-lt"/>
              </a:rPr>
              <a:t>complex</a:t>
            </a:r>
            <a:r>
              <a:rPr lang="pl-PL" sz="2200" dirty="0">
                <a:ea typeface="+mn-lt"/>
                <a:cs typeface="+mn-lt"/>
              </a:rPr>
              <a:t> </a:t>
            </a:r>
            <a:r>
              <a:rPr lang="pl-PL" sz="2200" err="1">
                <a:ea typeface="+mn-lt"/>
                <a:cs typeface="+mn-lt"/>
              </a:rPr>
              <a:t>systems</a:t>
            </a:r>
            <a:r>
              <a:rPr lang="pl-PL" sz="2200" dirty="0">
                <a:ea typeface="+mn-lt"/>
                <a:cs typeface="+mn-lt"/>
              </a:rPr>
              <a:t> (</a:t>
            </a:r>
            <a:r>
              <a:rPr lang="pl-PL" sz="2200" err="1">
                <a:ea typeface="+mn-lt"/>
                <a:cs typeface="+mn-lt"/>
              </a:rPr>
              <a:t>logistics</a:t>
            </a:r>
            <a:r>
              <a:rPr lang="pl-PL" sz="2200" dirty="0">
                <a:ea typeface="+mn-lt"/>
                <a:cs typeface="+mn-lt"/>
              </a:rPr>
              <a:t>, </a:t>
            </a:r>
            <a:r>
              <a:rPr lang="pl-PL" sz="2200" err="1">
                <a:ea typeface="+mn-lt"/>
                <a:cs typeface="+mn-lt"/>
              </a:rPr>
              <a:t>finance</a:t>
            </a:r>
            <a:r>
              <a:rPr lang="pl-PL" sz="2200" dirty="0">
                <a:ea typeface="+mn-lt"/>
                <a:cs typeface="+mn-lt"/>
              </a:rPr>
              <a:t>, AI)</a:t>
            </a:r>
            <a:endParaRPr lang="pl-PL" sz="2200" dirty="0">
              <a:ea typeface="Calibri"/>
              <a:cs typeface="Calibri"/>
            </a:endParaRP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pl-PL" sz="2200" err="1">
                <a:ea typeface="+mn-lt"/>
                <a:cs typeface="+mn-lt"/>
              </a:rPr>
              <a:t>Accelerate</a:t>
            </a:r>
            <a:r>
              <a:rPr lang="pl-PL" sz="2200" dirty="0">
                <a:ea typeface="+mn-lt"/>
                <a:cs typeface="+mn-lt"/>
              </a:rPr>
              <a:t> </a:t>
            </a:r>
            <a:r>
              <a:rPr lang="pl-PL" sz="2200" err="1">
                <a:ea typeface="+mn-lt"/>
                <a:cs typeface="+mn-lt"/>
              </a:rPr>
              <a:t>machine</a:t>
            </a:r>
            <a:r>
              <a:rPr lang="pl-PL" sz="2200" dirty="0">
                <a:ea typeface="+mn-lt"/>
                <a:cs typeface="+mn-lt"/>
              </a:rPr>
              <a:t> learning and data </a:t>
            </a:r>
            <a:r>
              <a:rPr lang="pl-PL" sz="2200" err="1">
                <a:ea typeface="+mn-lt"/>
                <a:cs typeface="+mn-lt"/>
              </a:rPr>
              <a:t>analysis</a:t>
            </a:r>
            <a:endParaRPr lang="pl-PL" sz="2200">
              <a:ea typeface="Calibri"/>
              <a:cs typeface="Calibri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pl-PL" sz="2200" dirty="0">
              <a:ea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F48B57-EB35-9EC3-D1F0-D2151E60A39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988" r="45298" b="6249"/>
          <a:stretch>
            <a:fillRect/>
          </a:stretch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9518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C80758-B434-8EBA-BC8C-A6D5C8AC4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50" y="405741"/>
            <a:ext cx="4000647" cy="778009"/>
          </a:xfrm>
        </p:spPr>
        <p:txBody>
          <a:bodyPr anchor="ctr">
            <a:normAutofit/>
          </a:bodyPr>
          <a:lstStyle/>
          <a:p>
            <a:r>
              <a:rPr lang="pl-PL" sz="3500">
                <a:ea typeface="Calibri"/>
                <a:cs typeface="Calibri"/>
              </a:rPr>
              <a:t>What is it?</a:t>
            </a:r>
            <a:endParaRPr lang="pl-PL" sz="3500"/>
          </a:p>
        </p:txBody>
      </p:sp>
      <p:sp>
        <p:nvSpPr>
          <p:cNvPr id="36" name="Content Placeholder 7">
            <a:extLst>
              <a:ext uri="{FF2B5EF4-FFF2-40B4-BE49-F238E27FC236}">
                <a16:creationId xmlns:a16="http://schemas.microsoft.com/office/drawing/2014/main" id="{2D5775B3-C929-F75C-4F3C-E2CA70EC2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597" y="1441049"/>
            <a:ext cx="4238153" cy="481882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2200" dirty="0">
                <a:ea typeface="+mn-lt"/>
                <a:cs typeface="+mn-lt"/>
              </a:rPr>
              <a:t>Quantum computers use principles of quantum mechanics</a:t>
            </a:r>
            <a:endParaRPr lang="pl-PL">
              <a:ea typeface="Calibri"/>
              <a:cs typeface="Calibri"/>
            </a:endParaRPr>
          </a:p>
          <a:p>
            <a:pPr>
              <a:spcBef>
                <a:spcPts val="1000"/>
              </a:spcBef>
            </a:pPr>
            <a:r>
              <a:rPr lang="en-US" sz="2200" dirty="0">
                <a:ea typeface="+mn-lt"/>
                <a:cs typeface="+mn-lt"/>
              </a:rPr>
              <a:t>Solve problems intractable for classical computers</a:t>
            </a:r>
          </a:p>
          <a:p>
            <a:pPr>
              <a:spcBef>
                <a:spcPts val="1000"/>
              </a:spcBef>
            </a:pPr>
            <a:r>
              <a:rPr lang="en-US" sz="2200" dirty="0">
                <a:ea typeface="+mn-lt"/>
                <a:cs typeface="+mn-lt"/>
              </a:rPr>
              <a:t>Not just “faster” – they are fundamentally different</a:t>
            </a:r>
          </a:p>
          <a:p>
            <a:pPr>
              <a:spcBef>
                <a:spcPts val="1000"/>
              </a:spcBef>
            </a:pPr>
            <a:r>
              <a:rPr lang="en-US" sz="2200" dirty="0">
                <a:ea typeface="Calibri"/>
                <a:cs typeface="Calibri"/>
              </a:rPr>
              <a:t>Instead, bits use Qubits</a:t>
            </a:r>
          </a:p>
        </p:txBody>
      </p:sp>
      <p:pic>
        <p:nvPicPr>
          <p:cNvPr id="4" name="Content Placeholder 3" descr="Obraz zawierający oświetlenie, metal, żelazko, noc&#10;&#10;Zawartość wygenerowana przez AI może być niepoprawna.">
            <a:extLst>
              <a:ext uri="{FF2B5EF4-FFF2-40B4-BE49-F238E27FC236}">
                <a16:creationId xmlns:a16="http://schemas.microsoft.com/office/drawing/2014/main" id="{360612D9-5EC2-AC23-4BE8-D3A27F34D6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626" r="5118" b="-1"/>
          <a:stretch>
            <a:fillRect/>
          </a:stretch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7162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595" y="363989"/>
            <a:ext cx="5605629" cy="994172"/>
          </a:xfrm>
        </p:spPr>
        <p:txBody>
          <a:bodyPr>
            <a:normAutofit/>
          </a:bodyPr>
          <a:lstStyle/>
          <a:p>
            <a:r>
              <a:rPr lang="pl-PL" sz="3850" dirty="0" err="1"/>
              <a:t>What</a:t>
            </a:r>
            <a:r>
              <a:rPr lang="pl-PL" sz="3850" dirty="0"/>
              <a:t> </a:t>
            </a:r>
            <a:r>
              <a:rPr lang="pl-PL" sz="3850" dirty="0" err="1"/>
              <a:t>is</a:t>
            </a:r>
            <a:r>
              <a:rPr lang="pl-PL" sz="3850" dirty="0"/>
              <a:t> a </a:t>
            </a:r>
            <a:r>
              <a:rPr lang="pl-PL" sz="3850" dirty="0" err="1"/>
              <a:t>Qubit</a:t>
            </a:r>
            <a:r>
              <a:rPr lang="pl-PL" sz="3850" dirty="0"/>
              <a:t>?</a:t>
            </a:r>
            <a:endParaRPr lang="pl-PL" sz="3850" dirty="0">
              <a:ea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435" y="1570180"/>
            <a:ext cx="5604720" cy="453225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l-PL" sz="2200" dirty="0">
                <a:solidFill>
                  <a:srgbClr val="000000"/>
                </a:solidFill>
                <a:ea typeface="+mn-lt"/>
                <a:cs typeface="+mn-lt"/>
              </a:rPr>
              <a:t> Quantum bit</a:t>
            </a:r>
            <a:br>
              <a:rPr lang="pl-PL" sz="2200" dirty="0"/>
            </a:br>
            <a:r>
              <a:rPr lang="pl-PL" sz="2200" dirty="0"/>
              <a:t>A </a:t>
            </a:r>
            <a:r>
              <a:rPr lang="pl-PL" sz="2200" dirty="0" err="1"/>
              <a:t>qubit</a:t>
            </a:r>
            <a:r>
              <a:rPr lang="pl-PL" sz="2200" dirty="0"/>
              <a:t> </a:t>
            </a:r>
            <a:r>
              <a:rPr lang="pl-PL" sz="2200" dirty="0" err="1"/>
              <a:t>is</a:t>
            </a:r>
            <a:r>
              <a:rPr lang="pl-PL" sz="2200" dirty="0"/>
              <a:t> a </a:t>
            </a:r>
            <a:r>
              <a:rPr lang="pl-PL" sz="2200" dirty="0" err="1"/>
              <a:t>basic</a:t>
            </a:r>
            <a:r>
              <a:rPr lang="pl-PL" sz="2200" dirty="0"/>
              <a:t> unit of quantum </a:t>
            </a:r>
            <a:r>
              <a:rPr lang="pl-PL" sz="2200" dirty="0" err="1"/>
              <a:t>information</a:t>
            </a:r>
            <a:r>
              <a:rPr lang="pl-PL" sz="2200" dirty="0"/>
              <a:t>.</a:t>
            </a:r>
            <a:endParaRPr lang="pl-PL" sz="2200" dirty="0">
              <a:ea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l-PL" sz="2200" dirty="0"/>
              <a:t>It </a:t>
            </a:r>
            <a:r>
              <a:rPr lang="pl-PL" sz="2200" err="1"/>
              <a:t>can</a:t>
            </a:r>
            <a:r>
              <a:rPr lang="pl-PL" sz="2200" dirty="0"/>
              <a:t> be in </a:t>
            </a:r>
            <a:r>
              <a:rPr lang="pl-PL" sz="2200" err="1"/>
              <a:t>state</a:t>
            </a:r>
            <a:r>
              <a:rPr lang="pl-PL" sz="2200" dirty="0"/>
              <a:t> 0, 1, </a:t>
            </a:r>
            <a:r>
              <a:rPr lang="pl-PL" sz="2200" err="1"/>
              <a:t>or</a:t>
            </a:r>
            <a:r>
              <a:rPr lang="pl-PL" sz="2200" dirty="0"/>
              <a:t> </a:t>
            </a:r>
            <a:r>
              <a:rPr lang="pl-PL" sz="2200" err="1"/>
              <a:t>both</a:t>
            </a:r>
            <a:r>
              <a:rPr lang="pl-PL" sz="2200" dirty="0"/>
              <a:t> </a:t>
            </a:r>
            <a:r>
              <a:rPr lang="pl-PL" sz="2200" err="1"/>
              <a:t>at</a:t>
            </a:r>
            <a:r>
              <a:rPr lang="pl-PL" sz="2200" dirty="0"/>
              <a:t> the same </a:t>
            </a:r>
            <a:r>
              <a:rPr lang="pl-PL" sz="2200" err="1"/>
              <a:t>time</a:t>
            </a:r>
            <a:r>
              <a:rPr lang="pl-PL" sz="2200" dirty="0"/>
              <a:t> (</a:t>
            </a:r>
            <a:r>
              <a:rPr lang="pl-PL" sz="2200" b="1" err="1"/>
              <a:t>superposition</a:t>
            </a:r>
            <a:r>
              <a:rPr lang="pl-PL" sz="2200" dirty="0"/>
              <a:t>).</a:t>
            </a:r>
            <a:endParaRPr lang="pl-PL" sz="2200" dirty="0">
              <a:ea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l-PL" sz="2200" dirty="0" err="1"/>
              <a:t>This</a:t>
            </a:r>
            <a:r>
              <a:rPr lang="pl-PL" sz="2200" dirty="0"/>
              <a:t> </a:t>
            </a:r>
            <a:r>
              <a:rPr lang="pl-PL" sz="2200" dirty="0" err="1"/>
              <a:t>allows</a:t>
            </a:r>
            <a:r>
              <a:rPr lang="pl-PL" sz="2200" dirty="0"/>
              <a:t> quantum </a:t>
            </a:r>
            <a:r>
              <a:rPr lang="pl-PL" sz="2200" dirty="0" err="1"/>
              <a:t>computers</a:t>
            </a:r>
            <a:r>
              <a:rPr lang="pl-PL" sz="2200" dirty="0"/>
              <a:t> to handle </a:t>
            </a:r>
            <a:r>
              <a:rPr lang="pl-PL" sz="2200" dirty="0" err="1"/>
              <a:t>more</a:t>
            </a:r>
            <a:r>
              <a:rPr lang="pl-PL" sz="2200" dirty="0"/>
              <a:t> data </a:t>
            </a:r>
            <a:r>
              <a:rPr lang="pl-PL" sz="2200" dirty="0" err="1"/>
              <a:t>at</a:t>
            </a:r>
            <a:r>
              <a:rPr lang="pl-PL" sz="2200" dirty="0"/>
              <a:t> </a:t>
            </a:r>
            <a:r>
              <a:rPr lang="pl-PL" sz="2200" dirty="0" err="1"/>
              <a:t>once</a:t>
            </a:r>
            <a:r>
              <a:rPr lang="pl-PL" sz="2200" dirty="0"/>
              <a:t>. </a:t>
            </a:r>
            <a:endParaRPr lang="pl-PL" sz="2200" dirty="0">
              <a:ea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l-PL" sz="2200" err="1">
                <a:ea typeface="+mn-lt"/>
                <a:cs typeface="+mn-lt"/>
              </a:rPr>
              <a:t>Enables</a:t>
            </a:r>
            <a:r>
              <a:rPr lang="pl-PL" sz="2200" dirty="0">
                <a:ea typeface="+mn-lt"/>
                <a:cs typeface="+mn-lt"/>
              </a:rPr>
              <a:t> </a:t>
            </a:r>
            <a:r>
              <a:rPr lang="pl-PL" sz="2200" err="1">
                <a:ea typeface="+mn-lt"/>
                <a:cs typeface="+mn-lt"/>
              </a:rPr>
              <a:t>parallel</a:t>
            </a:r>
            <a:r>
              <a:rPr lang="pl-PL" sz="2200" dirty="0">
                <a:ea typeface="+mn-lt"/>
                <a:cs typeface="+mn-lt"/>
              </a:rPr>
              <a:t> </a:t>
            </a:r>
            <a:r>
              <a:rPr lang="pl-PL" sz="2200" err="1">
                <a:ea typeface="+mn-lt"/>
                <a:cs typeface="+mn-lt"/>
              </a:rPr>
              <a:t>processing</a:t>
            </a:r>
            <a:r>
              <a:rPr lang="pl-PL" sz="2200" dirty="0">
                <a:ea typeface="+mn-lt"/>
                <a:cs typeface="+mn-lt"/>
              </a:rPr>
              <a:t> of </a:t>
            </a:r>
            <a:r>
              <a:rPr lang="pl-PL" sz="2200" err="1">
                <a:ea typeface="+mn-lt"/>
                <a:cs typeface="+mn-lt"/>
              </a:rPr>
              <a:t>many</a:t>
            </a:r>
            <a:r>
              <a:rPr lang="pl-PL" sz="2200" dirty="0">
                <a:ea typeface="+mn-lt"/>
                <a:cs typeface="+mn-lt"/>
              </a:rPr>
              <a:t> </a:t>
            </a:r>
            <a:r>
              <a:rPr lang="pl-PL" sz="2200" err="1">
                <a:ea typeface="+mn-lt"/>
                <a:cs typeface="+mn-lt"/>
              </a:rPr>
              <a:t>possibilities</a:t>
            </a:r>
            <a:r>
              <a:rPr lang="pl-PL" sz="2200" dirty="0">
                <a:ea typeface="+mn-lt"/>
                <a:cs typeface="+mn-lt"/>
              </a:rPr>
              <a:t>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l-PL" sz="2200" err="1">
                <a:ea typeface="+mn-lt"/>
                <a:cs typeface="+mn-lt"/>
              </a:rPr>
              <a:t>Qubits</a:t>
            </a:r>
            <a:r>
              <a:rPr lang="pl-PL" sz="2200" dirty="0">
                <a:ea typeface="+mn-lt"/>
                <a:cs typeface="+mn-lt"/>
              </a:rPr>
              <a:t> </a:t>
            </a:r>
            <a:r>
              <a:rPr lang="pl-PL" sz="2200" err="1">
                <a:ea typeface="+mn-lt"/>
                <a:cs typeface="+mn-lt"/>
              </a:rPr>
              <a:t>can</a:t>
            </a:r>
            <a:r>
              <a:rPr lang="pl-PL" sz="2200" dirty="0">
                <a:ea typeface="+mn-lt"/>
                <a:cs typeface="+mn-lt"/>
              </a:rPr>
              <a:t> </a:t>
            </a:r>
            <a:r>
              <a:rPr lang="pl-PL" sz="2200" err="1">
                <a:ea typeface="+mn-lt"/>
                <a:cs typeface="+mn-lt"/>
              </a:rPr>
              <a:t>also</a:t>
            </a:r>
            <a:r>
              <a:rPr lang="pl-PL" sz="2200" dirty="0">
                <a:ea typeface="+mn-lt"/>
                <a:cs typeface="+mn-lt"/>
              </a:rPr>
              <a:t> </a:t>
            </a:r>
            <a:r>
              <a:rPr lang="pl-PL" sz="2200" err="1">
                <a:ea typeface="+mn-lt"/>
                <a:cs typeface="+mn-lt"/>
              </a:rPr>
              <a:t>bec</a:t>
            </a:r>
            <a:r>
              <a:rPr lang="pl-PL" sz="2100" err="1">
                <a:ea typeface="+mn-lt"/>
                <a:cs typeface="+mn-lt"/>
              </a:rPr>
              <a:t>ome</a:t>
            </a:r>
            <a:r>
              <a:rPr lang="pl-PL" sz="2100" dirty="0">
                <a:ea typeface="+mn-lt"/>
                <a:cs typeface="+mn-lt"/>
              </a:rPr>
              <a:t> </a:t>
            </a:r>
            <a:r>
              <a:rPr lang="pl-PL" sz="2100" b="1" err="1">
                <a:ea typeface="+mn-lt"/>
                <a:cs typeface="+mn-lt"/>
              </a:rPr>
              <a:t>entangled</a:t>
            </a:r>
            <a:r>
              <a:rPr lang="pl-PL" sz="2100" dirty="0">
                <a:ea typeface="+mn-lt"/>
                <a:cs typeface="+mn-lt"/>
              </a:rPr>
              <a:t>, </a:t>
            </a:r>
            <a:r>
              <a:rPr lang="pl-PL" sz="2100" err="1">
                <a:ea typeface="+mn-lt"/>
                <a:cs typeface="+mn-lt"/>
              </a:rPr>
              <a:t>linking</a:t>
            </a:r>
            <a:r>
              <a:rPr lang="pl-PL" sz="2100" dirty="0">
                <a:ea typeface="+mn-lt"/>
                <a:cs typeface="+mn-lt"/>
              </a:rPr>
              <a:t> </a:t>
            </a:r>
            <a:r>
              <a:rPr lang="pl-PL" sz="2100" err="1">
                <a:ea typeface="+mn-lt"/>
                <a:cs typeface="+mn-lt"/>
              </a:rPr>
              <a:t>their</a:t>
            </a:r>
            <a:r>
              <a:rPr lang="pl-PL" sz="2100" dirty="0">
                <a:ea typeface="+mn-lt"/>
                <a:cs typeface="+mn-lt"/>
              </a:rPr>
              <a:t> </a:t>
            </a:r>
            <a:r>
              <a:rPr lang="pl-PL" sz="2100" err="1">
                <a:ea typeface="+mn-lt"/>
                <a:cs typeface="+mn-lt"/>
              </a:rPr>
              <a:t>states</a:t>
            </a:r>
            <a:r>
              <a:rPr lang="pl-PL" sz="2100" dirty="0">
                <a:ea typeface="+mn-lt"/>
                <a:cs typeface="+mn-lt"/>
              </a:rPr>
              <a:t>.</a:t>
            </a:r>
            <a:endParaRPr lang="pl-PL" sz="2100" dirty="0">
              <a:ea typeface="Calibri"/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Nieskończoność">
            <a:extLst>
              <a:ext uri="{FF2B5EF4-FFF2-40B4-BE49-F238E27FC236}">
                <a16:creationId xmlns:a16="http://schemas.microsoft.com/office/drawing/2014/main" id="{8D768686-7B7F-C069-E0CB-DCA588D7B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709" y="361888"/>
            <a:ext cx="4831929" cy="91594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pl-PL" sz="3000" b="1" dirty="0">
                <a:ea typeface="+mj-lt"/>
                <a:cs typeface="+mj-lt"/>
              </a:rPr>
              <a:t>Quantum </a:t>
            </a:r>
            <a:r>
              <a:rPr lang="pl-PL" sz="3000" b="1" err="1">
                <a:ea typeface="+mj-lt"/>
                <a:cs typeface="+mj-lt"/>
              </a:rPr>
              <a:t>Superposition</a:t>
            </a:r>
            <a:br>
              <a:rPr lang="pl-PL" sz="3000" b="1" dirty="0">
                <a:ea typeface="+mj-lt"/>
                <a:cs typeface="+mj-lt"/>
              </a:rPr>
            </a:br>
            <a:r>
              <a:rPr lang="pl-PL" sz="3000" b="1" dirty="0">
                <a:ea typeface="+mj-lt"/>
                <a:cs typeface="+mj-lt"/>
              </a:rPr>
              <a:t> </a:t>
            </a:r>
            <a:r>
              <a:rPr lang="pl-PL" sz="2000" i="1" dirty="0">
                <a:ea typeface="+mj-lt"/>
                <a:cs typeface="+mj-lt"/>
              </a:rPr>
              <a:t> The </a:t>
            </a:r>
            <a:r>
              <a:rPr lang="pl-PL" sz="2000" i="1" err="1">
                <a:ea typeface="+mj-lt"/>
                <a:cs typeface="+mj-lt"/>
              </a:rPr>
              <a:t>Core</a:t>
            </a:r>
            <a:r>
              <a:rPr lang="pl-PL" sz="2000" i="1" dirty="0">
                <a:ea typeface="+mj-lt"/>
                <a:cs typeface="+mj-lt"/>
              </a:rPr>
              <a:t> of Quantum Computing</a:t>
            </a:r>
            <a:endParaRPr lang="pl-PL" sz="2000" i="1" dirty="0">
              <a:ea typeface="Calibri"/>
              <a:cs typeface="Calibri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6096" y="87114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418" y="1537573"/>
            <a:ext cx="5737702" cy="5198821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pl-PL" sz="2200" err="1"/>
              <a:t>Superposition</a:t>
            </a:r>
            <a:r>
              <a:rPr lang="pl-PL" sz="2200" dirty="0"/>
              <a:t> </a:t>
            </a:r>
            <a:r>
              <a:rPr lang="pl-PL" sz="2200" err="1"/>
              <a:t>lets</a:t>
            </a:r>
            <a:r>
              <a:rPr lang="pl-PL" sz="2200" dirty="0"/>
              <a:t> </a:t>
            </a:r>
            <a:r>
              <a:rPr lang="pl-PL" sz="2200" err="1"/>
              <a:t>qubits</a:t>
            </a:r>
            <a:r>
              <a:rPr lang="pl-PL" sz="2200" dirty="0"/>
              <a:t> be in </a:t>
            </a:r>
            <a:r>
              <a:rPr lang="pl-PL" sz="2200" err="1"/>
              <a:t>multiple</a:t>
            </a:r>
            <a:r>
              <a:rPr lang="pl-PL" sz="2200" dirty="0"/>
              <a:t> </a:t>
            </a:r>
            <a:r>
              <a:rPr lang="pl-PL" sz="2200" err="1"/>
              <a:t>states</a:t>
            </a:r>
            <a:r>
              <a:rPr lang="pl-PL" sz="2200" dirty="0"/>
              <a:t> </a:t>
            </a:r>
            <a:r>
              <a:rPr lang="pl-PL" sz="2200" err="1"/>
              <a:t>at</a:t>
            </a:r>
            <a:r>
              <a:rPr lang="pl-PL" sz="2200" dirty="0"/>
              <a:t> </a:t>
            </a:r>
            <a:r>
              <a:rPr lang="pl-PL" sz="2200" err="1"/>
              <a:t>once</a:t>
            </a:r>
            <a:r>
              <a:rPr lang="pl-PL" sz="2200" dirty="0"/>
              <a:t>. </a:t>
            </a:r>
            <a:r>
              <a:rPr lang="pl-PL" sz="2200" dirty="0">
                <a:solidFill>
                  <a:srgbClr val="000000"/>
                </a:solidFill>
                <a:ea typeface="+mn-lt"/>
                <a:cs typeface="+mn-lt"/>
              </a:rPr>
              <a:t>(10 </a:t>
            </a:r>
            <a:r>
              <a:rPr lang="pl-PL" sz="2200" err="1">
                <a:solidFill>
                  <a:srgbClr val="000000"/>
                </a:solidFill>
                <a:ea typeface="+mn-lt"/>
                <a:cs typeface="+mn-lt"/>
              </a:rPr>
              <a:t>qubits</a:t>
            </a:r>
            <a:r>
              <a:rPr lang="pl-PL" sz="2200" dirty="0">
                <a:solidFill>
                  <a:srgbClr val="000000"/>
                </a:solidFill>
                <a:ea typeface="+mn-lt"/>
                <a:cs typeface="+mn-lt"/>
              </a:rPr>
              <a:t> = 1,024 </a:t>
            </a:r>
            <a:r>
              <a:rPr lang="pl-PL" sz="2200" err="1">
                <a:solidFill>
                  <a:srgbClr val="000000"/>
                </a:solidFill>
                <a:ea typeface="+mn-lt"/>
                <a:cs typeface="+mn-lt"/>
              </a:rPr>
              <a:t>simultaneous</a:t>
            </a:r>
            <a:r>
              <a:rPr lang="pl-PL" sz="22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l-PL" sz="2200" err="1">
                <a:solidFill>
                  <a:srgbClr val="000000"/>
                </a:solidFill>
                <a:ea typeface="+mn-lt"/>
                <a:cs typeface="+mn-lt"/>
              </a:rPr>
              <a:t>states</a:t>
            </a:r>
            <a:r>
              <a:rPr lang="pl-PL" sz="2200" dirty="0">
                <a:solidFill>
                  <a:srgbClr val="000000"/>
                </a:solidFill>
                <a:ea typeface="+mn-lt"/>
                <a:cs typeface="+mn-lt"/>
              </a:rPr>
              <a:t>)</a:t>
            </a:r>
          </a:p>
          <a:p>
            <a:r>
              <a:rPr lang="pl-PL" sz="2200" err="1">
                <a:ea typeface="+mn-lt"/>
                <a:cs typeface="+mn-lt"/>
              </a:rPr>
              <a:t>Two</a:t>
            </a:r>
            <a:r>
              <a:rPr lang="pl-PL" sz="2200" dirty="0">
                <a:ea typeface="+mn-lt"/>
                <a:cs typeface="+mn-lt"/>
              </a:rPr>
              <a:t> </a:t>
            </a:r>
            <a:r>
              <a:rPr lang="pl-PL" sz="2200" err="1">
                <a:ea typeface="+mn-lt"/>
                <a:cs typeface="+mn-lt"/>
              </a:rPr>
              <a:t>qubits</a:t>
            </a:r>
            <a:r>
              <a:rPr lang="pl-PL" sz="2200" dirty="0">
                <a:ea typeface="+mn-lt"/>
                <a:cs typeface="+mn-lt"/>
              </a:rPr>
              <a:t> </a:t>
            </a:r>
            <a:r>
              <a:rPr lang="pl-PL" sz="2200" err="1">
                <a:ea typeface="+mn-lt"/>
                <a:cs typeface="+mn-lt"/>
              </a:rPr>
              <a:t>can</a:t>
            </a:r>
            <a:r>
              <a:rPr lang="pl-PL" sz="2200" dirty="0">
                <a:ea typeface="+mn-lt"/>
                <a:cs typeface="+mn-lt"/>
              </a:rPr>
              <a:t> be in a </a:t>
            </a:r>
            <a:r>
              <a:rPr lang="pl-PL" sz="2200" err="1">
                <a:ea typeface="+mn-lt"/>
                <a:cs typeface="+mn-lt"/>
              </a:rPr>
              <a:t>superposition</a:t>
            </a:r>
            <a:r>
              <a:rPr lang="pl-PL" sz="2200" dirty="0">
                <a:ea typeface="+mn-lt"/>
                <a:cs typeface="+mn-lt"/>
              </a:rPr>
              <a:t> of </a:t>
            </a:r>
            <a:r>
              <a:rPr lang="pl-PL" sz="2200" err="1">
                <a:ea typeface="+mn-lt"/>
                <a:cs typeface="+mn-lt"/>
              </a:rPr>
              <a:t>all</a:t>
            </a:r>
            <a:r>
              <a:rPr lang="pl-PL" sz="2200" dirty="0">
                <a:ea typeface="+mn-lt"/>
                <a:cs typeface="+mn-lt"/>
              </a:rPr>
              <a:t> </a:t>
            </a:r>
            <a:r>
              <a:rPr lang="pl-PL" sz="2200" err="1">
                <a:ea typeface="+mn-lt"/>
                <a:cs typeface="+mn-lt"/>
              </a:rPr>
              <a:t>four</a:t>
            </a:r>
            <a:r>
              <a:rPr lang="pl-PL" sz="2200" dirty="0">
                <a:ea typeface="+mn-lt"/>
                <a:cs typeface="+mn-lt"/>
              </a:rPr>
              <a:t> </a:t>
            </a:r>
            <a:r>
              <a:rPr lang="pl-PL" sz="2200" err="1">
                <a:ea typeface="+mn-lt"/>
                <a:cs typeface="+mn-lt"/>
              </a:rPr>
              <a:t>classical</a:t>
            </a:r>
            <a:r>
              <a:rPr lang="pl-PL" sz="2200" dirty="0">
                <a:ea typeface="+mn-lt"/>
                <a:cs typeface="+mn-lt"/>
              </a:rPr>
              <a:t> </a:t>
            </a:r>
            <a:r>
              <a:rPr lang="pl-PL" sz="2200" err="1">
                <a:ea typeface="+mn-lt"/>
                <a:cs typeface="+mn-lt"/>
              </a:rPr>
              <a:t>states</a:t>
            </a:r>
            <a:r>
              <a:rPr lang="pl-PL" sz="2200" dirty="0">
                <a:ea typeface="+mn-lt"/>
                <a:cs typeface="+mn-lt"/>
              </a:rPr>
              <a:t> (00, 01, 10, 11) </a:t>
            </a:r>
            <a:endParaRPr lang="pl-PL" sz="2200" dirty="0">
              <a:ea typeface="Calibri"/>
              <a:cs typeface="Calibri"/>
            </a:endParaRPr>
          </a:p>
          <a:p>
            <a:pPr>
              <a:spcBef>
                <a:spcPts val="20"/>
              </a:spcBef>
            </a:pPr>
            <a:r>
              <a:rPr lang="pl-PL" sz="2200" dirty="0" err="1">
                <a:ea typeface="+mn-lt"/>
                <a:cs typeface="+mn-lt"/>
              </a:rPr>
              <a:t>Mathematically</a:t>
            </a:r>
            <a:r>
              <a:rPr lang="pl-PL" sz="2200" dirty="0">
                <a:ea typeface="+mn-lt"/>
                <a:cs typeface="+mn-lt"/>
              </a:rPr>
              <a:t>, the </a:t>
            </a:r>
            <a:r>
              <a:rPr lang="pl-PL" sz="2200" dirty="0" err="1">
                <a:ea typeface="+mn-lt"/>
                <a:cs typeface="+mn-lt"/>
              </a:rPr>
              <a:t>state</a:t>
            </a:r>
            <a:r>
              <a:rPr lang="pl-PL" sz="2200" dirty="0">
                <a:ea typeface="+mn-lt"/>
                <a:cs typeface="+mn-lt"/>
              </a:rPr>
              <a:t> of a </a:t>
            </a:r>
            <a:r>
              <a:rPr lang="pl-PL" sz="2200" dirty="0" err="1">
                <a:ea typeface="+mn-lt"/>
                <a:cs typeface="+mn-lt"/>
              </a:rPr>
              <a:t>qubit</a:t>
            </a:r>
            <a:r>
              <a:rPr lang="pl-PL" sz="2200" dirty="0">
                <a:ea typeface="+mn-lt"/>
                <a:cs typeface="+mn-lt"/>
              </a:rPr>
              <a:t> </a:t>
            </a:r>
            <a:r>
              <a:rPr lang="pl-PL" sz="2200" dirty="0" err="1">
                <a:ea typeface="+mn-lt"/>
                <a:cs typeface="+mn-lt"/>
              </a:rPr>
              <a:t>is</a:t>
            </a:r>
            <a:r>
              <a:rPr lang="pl-PL" sz="2200" dirty="0">
                <a:ea typeface="+mn-lt"/>
                <a:cs typeface="+mn-lt"/>
              </a:rPr>
              <a:t> </a:t>
            </a:r>
            <a:r>
              <a:rPr lang="pl-PL" sz="2200" dirty="0" err="1">
                <a:ea typeface="+mn-lt"/>
                <a:cs typeface="+mn-lt"/>
              </a:rPr>
              <a:t>represented</a:t>
            </a:r>
            <a:r>
              <a:rPr lang="pl-PL" sz="2200" dirty="0">
                <a:ea typeface="+mn-lt"/>
                <a:cs typeface="+mn-lt"/>
              </a:rPr>
              <a:t> as: </a:t>
            </a:r>
            <a:br>
              <a:rPr lang="pl-PL" sz="2200" dirty="0">
                <a:ea typeface="+mn-lt"/>
                <a:cs typeface="+mn-lt"/>
              </a:rPr>
            </a:br>
            <a:br>
              <a:rPr lang="pl-PL" sz="2200" dirty="0">
                <a:ea typeface="+mn-lt"/>
                <a:cs typeface="+mn-lt"/>
              </a:rPr>
            </a:br>
            <a:r>
              <a:rPr lang="pl-PL" sz="2200" dirty="0">
                <a:ea typeface="+mn-lt"/>
                <a:cs typeface="+mn-lt"/>
              </a:rPr>
              <a:t>     ∣ψ⟩=α∣0⟩+β∣1⟩</a:t>
            </a:r>
            <a:br>
              <a:rPr lang="pl-PL" sz="2200" dirty="0">
                <a:ea typeface="+mn-lt"/>
                <a:cs typeface="+mn-lt"/>
              </a:rPr>
            </a:br>
            <a:br>
              <a:rPr lang="pl-PL" sz="2200" dirty="0">
                <a:ea typeface="+mn-lt"/>
                <a:cs typeface="+mn-lt"/>
              </a:rPr>
            </a:br>
            <a:r>
              <a:rPr lang="pl-PL" sz="2200" dirty="0">
                <a:ea typeface="+mn-lt"/>
                <a:cs typeface="+mn-lt"/>
              </a:rPr>
              <a:t>ψ - </a:t>
            </a:r>
            <a:r>
              <a:rPr lang="pl-PL" sz="2200" dirty="0" err="1">
                <a:ea typeface="+mn-lt"/>
                <a:cs typeface="+mn-lt"/>
              </a:rPr>
              <a:t>wavefunction</a:t>
            </a:r>
            <a:br>
              <a:rPr lang="pl-PL" sz="2200" dirty="0">
                <a:ea typeface="+mn-lt"/>
                <a:cs typeface="+mn-lt"/>
              </a:rPr>
            </a:br>
            <a:r>
              <a:rPr lang="pl-PL" sz="2200" dirty="0">
                <a:ea typeface="+mn-lt"/>
                <a:cs typeface="+mn-lt"/>
              </a:rPr>
              <a:t>α, β = </a:t>
            </a:r>
            <a:r>
              <a:rPr lang="pl-PL" sz="2200" dirty="0" err="1">
                <a:ea typeface="+mn-lt"/>
                <a:cs typeface="+mn-lt"/>
              </a:rPr>
              <a:t>Complex</a:t>
            </a:r>
            <a:r>
              <a:rPr lang="pl-PL" sz="2200" dirty="0">
                <a:ea typeface="+mn-lt"/>
                <a:cs typeface="+mn-lt"/>
              </a:rPr>
              <a:t> </a:t>
            </a:r>
            <a:r>
              <a:rPr lang="pl-PL" sz="2200" dirty="0" err="1">
                <a:ea typeface="+mn-lt"/>
                <a:cs typeface="+mn-lt"/>
              </a:rPr>
              <a:t>numbers</a:t>
            </a:r>
            <a:r>
              <a:rPr lang="pl-PL" sz="2200" dirty="0">
                <a:ea typeface="+mn-lt"/>
                <a:cs typeface="+mn-lt"/>
              </a:rPr>
              <a:t> </a:t>
            </a:r>
            <a:br>
              <a:rPr lang="pl-PL" sz="2200" dirty="0">
                <a:ea typeface="+mn-lt"/>
                <a:cs typeface="+mn-lt"/>
              </a:rPr>
            </a:br>
            <a:r>
              <a:rPr lang="pl-PL" sz="2200" dirty="0">
                <a:ea typeface="+mn-lt"/>
                <a:cs typeface="+mn-lt"/>
              </a:rPr>
              <a:t>(</a:t>
            </a:r>
            <a:r>
              <a:rPr lang="pl-PL" sz="2200" dirty="0" err="1">
                <a:ea typeface="+mn-lt"/>
                <a:cs typeface="+mn-lt"/>
              </a:rPr>
              <a:t>where</a:t>
            </a:r>
            <a:r>
              <a:rPr lang="pl-PL" sz="2200" dirty="0">
                <a:ea typeface="+mn-lt"/>
                <a:cs typeface="+mn-lt"/>
              </a:rPr>
              <a:t> |α|² + |β|² = 1).</a:t>
            </a:r>
            <a:br>
              <a:rPr lang="pl-PL" sz="2200" dirty="0">
                <a:ea typeface="+mn-lt"/>
                <a:cs typeface="+mn-lt"/>
              </a:rPr>
            </a:br>
            <a:endParaRPr lang="pl-PL" sz="2200" dirty="0">
              <a:ea typeface="+mn-lt"/>
              <a:cs typeface="+mn-lt"/>
            </a:endParaRPr>
          </a:p>
          <a:p>
            <a:pPr>
              <a:spcBef>
                <a:spcPts val="20"/>
              </a:spcBef>
            </a:pPr>
            <a:r>
              <a:rPr lang="pl-PL" sz="2200" dirty="0">
                <a:ea typeface="+mn-lt"/>
                <a:cs typeface="+mn-lt"/>
              </a:rPr>
              <a:t>|α|² = </a:t>
            </a:r>
            <a:r>
              <a:rPr lang="pl-PL" sz="2200" dirty="0" err="1">
                <a:ea typeface="+mn-lt"/>
                <a:cs typeface="+mn-lt"/>
              </a:rPr>
              <a:t>Probability</a:t>
            </a:r>
            <a:r>
              <a:rPr lang="pl-PL" sz="2200" dirty="0">
                <a:ea typeface="+mn-lt"/>
                <a:cs typeface="+mn-lt"/>
              </a:rPr>
              <a:t> of </a:t>
            </a:r>
            <a:r>
              <a:rPr lang="pl-PL" sz="2200" dirty="0" err="1">
                <a:ea typeface="+mn-lt"/>
                <a:cs typeface="+mn-lt"/>
              </a:rPr>
              <a:t>measuring</a:t>
            </a:r>
            <a:r>
              <a:rPr lang="pl-PL" sz="2200" dirty="0">
                <a:ea typeface="+mn-lt"/>
                <a:cs typeface="+mn-lt"/>
              </a:rPr>
              <a:t> |0⟩.</a:t>
            </a:r>
            <a:endParaRPr lang="pl-PL" dirty="0"/>
          </a:p>
          <a:p>
            <a:pPr>
              <a:spcBef>
                <a:spcPts val="20"/>
              </a:spcBef>
            </a:pPr>
            <a:r>
              <a:rPr lang="pl-PL" sz="2200" dirty="0">
                <a:ea typeface="+mn-lt"/>
                <a:cs typeface="+mn-lt"/>
              </a:rPr>
              <a:t>|β|² = </a:t>
            </a:r>
            <a:r>
              <a:rPr lang="pl-PL" sz="2200" dirty="0" err="1">
                <a:ea typeface="+mn-lt"/>
                <a:cs typeface="+mn-lt"/>
              </a:rPr>
              <a:t>Probability</a:t>
            </a:r>
            <a:r>
              <a:rPr lang="pl-PL" sz="2200" dirty="0">
                <a:ea typeface="+mn-lt"/>
                <a:cs typeface="+mn-lt"/>
              </a:rPr>
              <a:t> of </a:t>
            </a:r>
            <a:r>
              <a:rPr lang="pl-PL" sz="2200" dirty="0" err="1">
                <a:ea typeface="+mn-lt"/>
                <a:cs typeface="+mn-lt"/>
              </a:rPr>
              <a:t>measuring</a:t>
            </a:r>
            <a:r>
              <a:rPr lang="pl-PL" sz="2200" dirty="0">
                <a:ea typeface="+mn-lt"/>
                <a:cs typeface="+mn-lt"/>
              </a:rPr>
              <a:t> |1⟩.</a:t>
            </a:r>
            <a:br>
              <a:rPr lang="pl-PL" sz="2200" dirty="0">
                <a:ea typeface="+mn-lt"/>
                <a:cs typeface="+mn-lt"/>
              </a:rPr>
            </a:br>
            <a:endParaRPr lang="pl-PL" sz="2200" dirty="0">
              <a:ea typeface="Calibri"/>
              <a:cs typeface="Calibri"/>
            </a:endParaRPr>
          </a:p>
        </p:txBody>
      </p:sp>
      <p:pic>
        <p:nvPicPr>
          <p:cNvPr id="4" name="Obraz 3" descr="Obraz zawierający sztuka, obraz, zrzut ekranu, Sztuki wizualne&#10;&#10;Zawartość wygenerowana przez AI może być niepoprawna.">
            <a:extLst>
              <a:ext uri="{FF2B5EF4-FFF2-40B4-BE49-F238E27FC236}">
                <a16:creationId xmlns:a16="http://schemas.microsoft.com/office/drawing/2014/main" id="{5823883B-DCE6-1D34-9EDB-CB36C17D74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578" r="26122"/>
          <a:stretch>
            <a:fillRect/>
          </a:stretch>
        </p:blipFill>
        <p:spPr>
          <a:xfrm>
            <a:off x="6254775" y="771753"/>
            <a:ext cx="2620834" cy="53160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43B678-2ED4-2C8D-7E19-A4A682DFA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pl-PL" sz="3200">
                <a:solidFill>
                  <a:srgbClr val="FFFFFF"/>
                </a:solidFill>
                <a:ea typeface="+mj-lt"/>
                <a:cs typeface="+mj-lt"/>
              </a:rPr>
              <a:t>Quantum Decoherence</a:t>
            </a:r>
            <a:endParaRPr lang="pl-PL" sz="32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9A1B9-60AE-264E-4406-AB4BDBA6F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-19067"/>
            <a:ext cx="4916510" cy="68507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spcBef>
                <a:spcPts val="20"/>
              </a:spcBef>
              <a:buNone/>
            </a:pPr>
            <a:r>
              <a:rPr lang="pl-PL" sz="2200" err="1"/>
              <a:t>Key</a:t>
            </a:r>
            <a:r>
              <a:rPr lang="pl-PL" sz="2200" dirty="0"/>
              <a:t> </a:t>
            </a:r>
            <a:r>
              <a:rPr lang="pl-PL" sz="2200" err="1"/>
              <a:t>Points</a:t>
            </a:r>
            <a:r>
              <a:rPr lang="pl-PL" sz="2200" dirty="0"/>
              <a:t> </a:t>
            </a:r>
            <a:r>
              <a:rPr lang="pl-PL" sz="2200" err="1"/>
              <a:t>About</a:t>
            </a:r>
            <a:r>
              <a:rPr lang="pl-PL" sz="2200" dirty="0"/>
              <a:t> </a:t>
            </a:r>
            <a:r>
              <a:rPr lang="pl-PL" sz="2200" err="1"/>
              <a:t>Decoherence</a:t>
            </a:r>
            <a:r>
              <a:rPr lang="pl-PL" sz="2200" dirty="0"/>
              <a:t>:</a:t>
            </a:r>
            <a:endParaRPr lang="pl-PL" sz="2200" dirty="0">
              <a:ea typeface="+mn-lt"/>
              <a:cs typeface="+mn-lt"/>
            </a:endParaRPr>
          </a:p>
          <a:p>
            <a:pPr>
              <a:spcBef>
                <a:spcPts val="20"/>
              </a:spcBef>
            </a:pPr>
            <a:r>
              <a:rPr lang="pl-PL" sz="2200" err="1">
                <a:ea typeface="+mn-lt"/>
                <a:cs typeface="+mn-lt"/>
              </a:rPr>
              <a:t>Cause</a:t>
            </a:r>
            <a:r>
              <a:rPr lang="pl-PL" sz="2200" dirty="0">
                <a:ea typeface="+mn-lt"/>
                <a:cs typeface="+mn-lt"/>
              </a:rPr>
              <a:t> – </a:t>
            </a:r>
            <a:r>
              <a:rPr lang="pl-PL" sz="2200" err="1">
                <a:ea typeface="+mn-lt"/>
                <a:cs typeface="+mn-lt"/>
              </a:rPr>
              <a:t>Any</a:t>
            </a:r>
            <a:r>
              <a:rPr lang="pl-PL" sz="2200" dirty="0">
                <a:ea typeface="+mn-lt"/>
                <a:cs typeface="+mn-lt"/>
              </a:rPr>
              <a:t> </a:t>
            </a:r>
            <a:r>
              <a:rPr lang="pl-PL" sz="2200" err="1">
                <a:ea typeface="+mn-lt"/>
                <a:cs typeface="+mn-lt"/>
              </a:rPr>
              <a:t>interaction</a:t>
            </a:r>
            <a:r>
              <a:rPr lang="pl-PL" sz="2200" dirty="0">
                <a:ea typeface="+mn-lt"/>
                <a:cs typeface="+mn-lt"/>
              </a:rPr>
              <a:t> with the </a:t>
            </a:r>
            <a:r>
              <a:rPr lang="pl-PL" sz="2200" err="1">
                <a:ea typeface="+mn-lt"/>
                <a:cs typeface="+mn-lt"/>
              </a:rPr>
              <a:t>external</a:t>
            </a:r>
            <a:r>
              <a:rPr lang="pl-PL" sz="2200" dirty="0">
                <a:ea typeface="+mn-lt"/>
                <a:cs typeface="+mn-lt"/>
              </a:rPr>
              <a:t> environment ,</a:t>
            </a:r>
          </a:p>
          <a:p>
            <a:pPr>
              <a:spcBef>
                <a:spcPts val="20"/>
              </a:spcBef>
            </a:pPr>
            <a:r>
              <a:rPr lang="pl-PL" sz="2200" err="1">
                <a:ea typeface="+mn-lt"/>
                <a:cs typeface="+mn-lt"/>
              </a:rPr>
              <a:t>Effect</a:t>
            </a:r>
            <a:r>
              <a:rPr lang="pl-PL" sz="2200" dirty="0">
                <a:ea typeface="+mn-lt"/>
                <a:cs typeface="+mn-lt"/>
              </a:rPr>
              <a:t> – </a:t>
            </a:r>
            <a:r>
              <a:rPr lang="pl-PL" sz="2200" err="1">
                <a:ea typeface="+mn-lt"/>
                <a:cs typeface="+mn-lt"/>
              </a:rPr>
              <a:t>Qubits</a:t>
            </a:r>
            <a:r>
              <a:rPr lang="pl-PL" sz="2200" dirty="0">
                <a:ea typeface="+mn-lt"/>
                <a:cs typeface="+mn-lt"/>
              </a:rPr>
              <a:t> </a:t>
            </a:r>
            <a:r>
              <a:rPr lang="pl-PL" sz="2200" err="1">
                <a:ea typeface="+mn-lt"/>
                <a:cs typeface="+mn-lt"/>
              </a:rPr>
              <a:t>behave</a:t>
            </a:r>
            <a:r>
              <a:rPr lang="pl-PL" sz="2200" dirty="0">
                <a:ea typeface="+mn-lt"/>
                <a:cs typeface="+mn-lt"/>
              </a:rPr>
              <a:t> </a:t>
            </a:r>
            <a:r>
              <a:rPr lang="pl-PL" sz="2200" err="1">
                <a:ea typeface="+mn-lt"/>
                <a:cs typeface="+mn-lt"/>
              </a:rPr>
              <a:t>like</a:t>
            </a:r>
            <a:r>
              <a:rPr lang="pl-PL" sz="2200" dirty="0">
                <a:ea typeface="+mn-lt"/>
                <a:cs typeface="+mn-lt"/>
              </a:rPr>
              <a:t> </a:t>
            </a:r>
            <a:r>
              <a:rPr lang="pl-PL" sz="2200" err="1">
                <a:ea typeface="+mn-lt"/>
                <a:cs typeface="+mn-lt"/>
              </a:rPr>
              <a:t>classical</a:t>
            </a:r>
            <a:r>
              <a:rPr lang="pl-PL" sz="2200" dirty="0">
                <a:ea typeface="+mn-lt"/>
                <a:cs typeface="+mn-lt"/>
              </a:rPr>
              <a:t> </a:t>
            </a:r>
            <a:r>
              <a:rPr lang="pl-PL" sz="2200" err="1">
                <a:ea typeface="+mn-lt"/>
                <a:cs typeface="+mn-lt"/>
              </a:rPr>
              <a:t>bits</a:t>
            </a:r>
            <a:r>
              <a:rPr lang="pl-PL" sz="2200" dirty="0">
                <a:ea typeface="+mn-lt"/>
                <a:cs typeface="+mn-lt"/>
              </a:rPr>
              <a:t>,</a:t>
            </a:r>
          </a:p>
          <a:p>
            <a:pPr>
              <a:spcBef>
                <a:spcPts val="20"/>
              </a:spcBef>
            </a:pPr>
            <a:r>
              <a:rPr lang="pl-PL" sz="2200" err="1">
                <a:ea typeface="+mn-lt"/>
                <a:cs typeface="+mn-lt"/>
              </a:rPr>
              <a:t>Decoherence</a:t>
            </a:r>
            <a:r>
              <a:rPr lang="pl-PL" sz="2200" dirty="0">
                <a:ea typeface="+mn-lt"/>
                <a:cs typeface="+mn-lt"/>
              </a:rPr>
              <a:t> Time – The </a:t>
            </a:r>
            <a:r>
              <a:rPr lang="pl-PL" sz="2200" err="1">
                <a:ea typeface="+mn-lt"/>
                <a:cs typeface="+mn-lt"/>
              </a:rPr>
              <a:t>duration</a:t>
            </a:r>
            <a:r>
              <a:rPr lang="pl-PL" sz="2200" dirty="0">
                <a:ea typeface="+mn-lt"/>
                <a:cs typeface="+mn-lt"/>
              </a:rPr>
              <a:t> a </a:t>
            </a:r>
            <a:r>
              <a:rPr lang="pl-PL" sz="2200" err="1">
                <a:ea typeface="+mn-lt"/>
                <a:cs typeface="+mn-lt"/>
              </a:rPr>
              <a:t>qubit</a:t>
            </a:r>
            <a:r>
              <a:rPr lang="pl-PL" sz="2200" dirty="0">
                <a:ea typeface="+mn-lt"/>
                <a:cs typeface="+mn-lt"/>
              </a:rPr>
              <a:t> </a:t>
            </a:r>
            <a:r>
              <a:rPr lang="pl-PL" sz="2200" err="1">
                <a:ea typeface="+mn-lt"/>
                <a:cs typeface="+mn-lt"/>
              </a:rPr>
              <a:t>maintains</a:t>
            </a:r>
            <a:r>
              <a:rPr lang="pl-PL" sz="2200" dirty="0">
                <a:ea typeface="+mn-lt"/>
                <a:cs typeface="+mn-lt"/>
              </a:rPr>
              <a:t> </a:t>
            </a:r>
            <a:r>
              <a:rPr lang="pl-PL" sz="2200" err="1">
                <a:ea typeface="+mn-lt"/>
                <a:cs typeface="+mn-lt"/>
              </a:rPr>
              <a:t>its</a:t>
            </a:r>
            <a:r>
              <a:rPr lang="pl-PL" sz="2200" dirty="0">
                <a:ea typeface="+mn-lt"/>
                <a:cs typeface="+mn-lt"/>
              </a:rPr>
              <a:t> quantum </a:t>
            </a:r>
            <a:r>
              <a:rPr lang="pl-PL" sz="2200" err="1">
                <a:ea typeface="+mn-lt"/>
                <a:cs typeface="+mn-lt"/>
              </a:rPr>
              <a:t>state</a:t>
            </a:r>
            <a:endParaRPr lang="pl-PL" sz="2200">
              <a:ea typeface="+mn-lt"/>
              <a:cs typeface="+mn-lt"/>
            </a:endParaRPr>
          </a:p>
          <a:p>
            <a:pPr>
              <a:spcBef>
                <a:spcPts val="20"/>
              </a:spcBef>
            </a:pPr>
            <a:endParaRPr lang="pl-PL" sz="2200" dirty="0">
              <a:ea typeface="Calibri"/>
              <a:cs typeface="Calibri"/>
            </a:endParaRPr>
          </a:p>
          <a:p>
            <a:pPr marL="0" indent="0">
              <a:spcBef>
                <a:spcPts val="20"/>
              </a:spcBef>
              <a:buNone/>
            </a:pPr>
            <a:r>
              <a:rPr lang="pl-PL" sz="2200" err="1">
                <a:ea typeface="Calibri"/>
                <a:cs typeface="Calibri"/>
              </a:rPr>
              <a:t>Countermeasures</a:t>
            </a:r>
            <a:r>
              <a:rPr lang="pl-PL" sz="2200" dirty="0">
                <a:ea typeface="Calibri"/>
                <a:cs typeface="Calibri"/>
              </a:rPr>
              <a:t>:</a:t>
            </a:r>
          </a:p>
          <a:p>
            <a:pPr>
              <a:spcBef>
                <a:spcPts val="20"/>
              </a:spcBef>
            </a:pPr>
            <a:r>
              <a:rPr lang="pl-PL" sz="2200" dirty="0">
                <a:ea typeface="Calibri"/>
                <a:cs typeface="Calibri"/>
              </a:rPr>
              <a:t>Extreme </a:t>
            </a:r>
            <a:r>
              <a:rPr lang="pl-PL" sz="2200" err="1">
                <a:ea typeface="Calibri"/>
                <a:cs typeface="Calibri"/>
              </a:rPr>
              <a:t>cooling</a:t>
            </a:r>
            <a:r>
              <a:rPr lang="pl-PL" sz="2200" dirty="0">
                <a:ea typeface="Calibri"/>
                <a:cs typeface="Calibri"/>
              </a:rPr>
              <a:t>,</a:t>
            </a:r>
          </a:p>
          <a:p>
            <a:pPr>
              <a:spcBef>
                <a:spcPts val="20"/>
              </a:spcBef>
            </a:pPr>
            <a:r>
              <a:rPr lang="pl-PL" sz="2200" dirty="0">
                <a:ea typeface="Calibri"/>
                <a:cs typeface="Calibri"/>
              </a:rPr>
              <a:t>Quantum error </a:t>
            </a:r>
            <a:r>
              <a:rPr lang="pl-PL" sz="2200" err="1">
                <a:ea typeface="Calibri"/>
                <a:cs typeface="Calibri"/>
              </a:rPr>
              <a:t>correction</a:t>
            </a:r>
            <a:r>
              <a:rPr lang="pl-PL" sz="2200" dirty="0">
                <a:ea typeface="Calibri"/>
                <a:cs typeface="Calibri"/>
              </a:rPr>
              <a:t>,</a:t>
            </a:r>
          </a:p>
          <a:p>
            <a:pPr>
              <a:spcBef>
                <a:spcPts val="20"/>
              </a:spcBef>
            </a:pPr>
            <a:r>
              <a:rPr lang="pl-PL" sz="2200" err="1">
                <a:ea typeface="Calibri"/>
                <a:cs typeface="Calibri"/>
              </a:rPr>
              <a:t>Isolation</a:t>
            </a:r>
            <a:r>
              <a:rPr lang="pl-PL" sz="2200" dirty="0">
                <a:ea typeface="Calibri"/>
                <a:cs typeface="Calibri"/>
              </a:rPr>
              <a:t> </a:t>
            </a:r>
            <a:r>
              <a:rPr lang="pl-PL" sz="2200" err="1">
                <a:ea typeface="Calibri"/>
                <a:cs typeface="Calibri"/>
              </a:rPr>
              <a:t>techniques</a:t>
            </a:r>
            <a:endParaRPr lang="pl-PL" sz="2200">
              <a:ea typeface="Calibri"/>
              <a:cs typeface="Calibri"/>
            </a:endParaRPr>
          </a:p>
          <a:p>
            <a:pPr marL="0" indent="0">
              <a:spcBef>
                <a:spcPts val="20"/>
              </a:spcBef>
              <a:buNone/>
            </a:pPr>
            <a:endParaRPr lang="pl-PL" sz="1700">
              <a:ea typeface="Calibri"/>
              <a:cs typeface="Calibri"/>
            </a:endParaRPr>
          </a:p>
          <a:p>
            <a:pPr marL="0" indent="0">
              <a:spcBef>
                <a:spcPts val="20"/>
              </a:spcBef>
              <a:buNone/>
            </a:pPr>
            <a:endParaRPr lang="pl-PL" sz="1700">
              <a:ea typeface="Calibri"/>
              <a:cs typeface="Calibri"/>
            </a:endParaRPr>
          </a:p>
          <a:p>
            <a:pPr marL="0" indent="0">
              <a:spcBef>
                <a:spcPts val="20"/>
              </a:spcBef>
              <a:buNone/>
            </a:pPr>
            <a:endParaRPr lang="pl-PL" sz="17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8720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805" y="180674"/>
            <a:ext cx="4393252" cy="997977"/>
          </a:xfrm>
        </p:spPr>
        <p:txBody>
          <a:bodyPr anchor="b">
            <a:normAutofit/>
          </a:bodyPr>
          <a:lstStyle/>
          <a:p>
            <a:r>
              <a:rPr lang="pl-PL" sz="2800"/>
              <a:t>Entanglement – Quantum Link</a:t>
            </a: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1ECF1590-14BE-0DEC-3BC1-5C4278DAF2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018" r="18511" b="-1"/>
          <a:stretch>
            <a:fillRect/>
          </a:stretch>
        </p:blipFill>
        <p:spPr>
          <a:xfrm>
            <a:off x="20" y="10"/>
            <a:ext cx="4571980" cy="6857990"/>
          </a:xfrm>
          <a:prstGeom prst="rect">
            <a:avLst/>
          </a:prstGeom>
        </p:spPr>
      </p:pic>
      <p:grpSp>
        <p:nvGrpSpPr>
          <p:cNvPr id="14" name="Group 8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2521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0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7550" y="1444392"/>
            <a:ext cx="4069760" cy="515154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200" dirty="0">
                <a:ea typeface="+mn-lt"/>
                <a:cs typeface="+mn-lt"/>
              </a:rPr>
              <a:t>Quantum entanglement is situation where two or more qubits become so deeply connected that their states cannot be described independently.</a:t>
            </a:r>
          </a:p>
          <a:p>
            <a:r>
              <a:rPr lang="en-US" sz="2200" dirty="0">
                <a:ea typeface="+mn-lt"/>
                <a:cs typeface="+mn-lt"/>
              </a:rPr>
              <a:t>Changing one qubit affects the other instantly.</a:t>
            </a:r>
          </a:p>
          <a:p>
            <a:r>
              <a:rPr lang="en-US" sz="2200" dirty="0"/>
              <a:t>This enables fast, powerful information transfer.</a:t>
            </a:r>
            <a:endParaRPr lang="en-US" sz="22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80" y="922605"/>
            <a:ext cx="5310733" cy="711070"/>
          </a:xfrm>
        </p:spPr>
        <p:txBody>
          <a:bodyPr anchor="t">
            <a:normAutofit/>
          </a:bodyPr>
          <a:lstStyle/>
          <a:p>
            <a:r>
              <a:rPr lang="pl-PL" sz="3300" dirty="0"/>
              <a:t>Technical </a:t>
            </a:r>
            <a:r>
              <a:rPr lang="pl-PL" sz="3300" err="1"/>
              <a:t>Challenges</a:t>
            </a:r>
            <a:endParaRPr lang="pl-PL" sz="3300" err="1">
              <a:ea typeface="Calibri"/>
              <a:cs typeface="Calibri"/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6096" y="87114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204757" y="1846686"/>
            <a:ext cx="5936147" cy="430742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ea typeface="+mn-lt"/>
                <a:cs typeface="+mn-lt"/>
              </a:rPr>
              <a:t>Quantum computers are very fragile and sensitive to environmental disturbances.</a:t>
            </a:r>
            <a:endParaRPr lang="pl-PL" sz="2200"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ea typeface="+mn-lt"/>
                <a:cs typeface="+mn-lt"/>
              </a:rPr>
              <a:t>Qubits tend to lose their quantum state (decohere) in microseconds, making it hard to perform long calculations.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ea typeface="+mn-lt"/>
                <a:cs typeface="+mn-lt"/>
              </a:rPr>
              <a:t>Need for ultra-cold temperatures</a:t>
            </a:r>
            <a:br>
              <a:rPr lang="en-US" sz="2200" dirty="0">
                <a:ea typeface="+mn-lt"/>
                <a:cs typeface="+mn-lt"/>
              </a:rPr>
            </a:br>
            <a:r>
              <a:rPr lang="en-US" sz="2200" dirty="0">
                <a:ea typeface="+mn-lt"/>
                <a:cs typeface="+mn-lt"/>
              </a:rPr>
              <a:t> To stay stable, qubits must operate at temperatures close to absolute zero (near -273°C).</a:t>
            </a:r>
            <a:endParaRPr lang="en-US"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ea typeface="+mn-lt"/>
                <a:cs typeface="+mn-lt"/>
              </a:rPr>
              <a:t>Stability is a major hurdle</a:t>
            </a:r>
            <a:br>
              <a:rPr lang="en-US" sz="2200" dirty="0">
                <a:ea typeface="+mn-lt"/>
                <a:cs typeface="+mn-lt"/>
              </a:rPr>
            </a:br>
            <a:r>
              <a:rPr lang="en-US" sz="2200" dirty="0">
                <a:ea typeface="+mn-lt"/>
                <a:cs typeface="+mn-lt"/>
              </a:rPr>
              <a:t> Maintaining coherence over time is one of the biggest technical challenges in building scalable quantum computers.</a:t>
            </a:r>
          </a:p>
          <a:p>
            <a:pPr>
              <a:lnSpc>
                <a:spcPct val="90000"/>
              </a:lnSpc>
            </a:pPr>
            <a:endParaRPr lang="en-US" sz="2200" dirty="0"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endParaRPr lang="en-US" sz="2200" dirty="0">
              <a:ea typeface="Calibri"/>
              <a:cs typeface="Calibri"/>
            </a:endParaRPr>
          </a:p>
        </p:txBody>
      </p:sp>
      <p:pic>
        <p:nvPicPr>
          <p:cNvPr id="23" name="Obraz 22" descr="Obraz zawierający budynek, Symetria, architektura, w pomieszczeniu&#10;&#10;Zawartość wygenerowana przez AI może być niepoprawna.">
            <a:extLst>
              <a:ext uri="{FF2B5EF4-FFF2-40B4-BE49-F238E27FC236}">
                <a16:creationId xmlns:a16="http://schemas.microsoft.com/office/drawing/2014/main" id="{57C3E9A0-C867-14ED-6FA4-D41F49DA6B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319" t="2521" r="37243" b="1120"/>
          <a:stretch>
            <a:fillRect/>
          </a:stretch>
        </p:blipFill>
        <p:spPr>
          <a:xfrm>
            <a:off x="6135538" y="1324033"/>
            <a:ext cx="2694555" cy="371273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38036"/>
            <a:ext cx="4239597" cy="140247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 sz="3300" dirty="0"/>
              <a:t>The </a:t>
            </a:r>
            <a:r>
              <a:rPr lang="pl-PL" sz="3300" err="1"/>
              <a:t>Future</a:t>
            </a:r>
            <a:r>
              <a:rPr lang="pl-PL" sz="3300" dirty="0"/>
              <a:t> of Quantum Computing</a:t>
            </a:r>
            <a:endParaRPr lang="pl-PL" sz="3300" dirty="0">
              <a:ea typeface="Calibri"/>
              <a:cs typeface="Calibri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8855" y="87114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575" y="2788402"/>
            <a:ext cx="3668097" cy="36019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ea typeface="+mn-lt"/>
                <a:cs typeface="+mn-lt"/>
              </a:rPr>
              <a:t>Quantum computing is still in development</a:t>
            </a:r>
          </a:p>
          <a:p>
            <a:r>
              <a:rPr lang="en-US" sz="2200" dirty="0">
                <a:ea typeface="+mn-lt"/>
                <a:cs typeface="+mn-lt"/>
              </a:rPr>
              <a:t>Massive investment by tech giants and researchers</a:t>
            </a:r>
          </a:p>
          <a:p>
            <a:r>
              <a:rPr lang="en-US" sz="2200" dirty="0">
                <a:ea typeface="+mn-lt"/>
                <a:cs typeface="+mn-lt"/>
              </a:rPr>
              <a:t>Potential to change the world</a:t>
            </a:r>
            <a:endParaRPr lang="en-US" sz="2200" dirty="0">
              <a:ea typeface="Calibri"/>
              <a:cs typeface="Calibri"/>
            </a:endParaRPr>
          </a:p>
        </p:txBody>
      </p:sp>
      <p:pic>
        <p:nvPicPr>
          <p:cNvPr id="4" name="Obraz 3" descr="Obraz zawierający sztuka, Symetria, obwód, obraz&#10;&#10;Zawartość wygenerowana przez AI może być niepoprawna.">
            <a:extLst>
              <a:ext uri="{FF2B5EF4-FFF2-40B4-BE49-F238E27FC236}">
                <a16:creationId xmlns:a16="http://schemas.microsoft.com/office/drawing/2014/main" id="{A87AB8BB-F4B7-F15C-87BF-E239A71347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077" r="13389"/>
          <a:stretch>
            <a:fillRect/>
          </a:stretch>
        </p:blipFill>
        <p:spPr>
          <a:xfrm>
            <a:off x="4238244" y="10"/>
            <a:ext cx="4905756" cy="68579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Quantum Computers </vt:lpstr>
      <vt:lpstr>Why Quantum Computers Matter?</vt:lpstr>
      <vt:lpstr>What is it?</vt:lpstr>
      <vt:lpstr>What is a Qubit?</vt:lpstr>
      <vt:lpstr>Quantum Superposition   The Core of Quantum Computing</vt:lpstr>
      <vt:lpstr>Quantum Decoherence</vt:lpstr>
      <vt:lpstr>Entanglement – Quantum Link</vt:lpstr>
      <vt:lpstr>Technical Challenges</vt:lpstr>
      <vt:lpstr>The Future of Quantum Computing</vt:lpstr>
      <vt:lpstr>Quantum Leap in Poland – Wrocław’s Big Step</vt:lpstr>
      <vt:lpstr>Vocabulary – Key IT Terms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346</cp:revision>
  <dcterms:created xsi:type="dcterms:W3CDTF">2013-01-27T09:14:16Z</dcterms:created>
  <dcterms:modified xsi:type="dcterms:W3CDTF">2025-06-05T00:26:46Z</dcterms:modified>
  <cp:category/>
</cp:coreProperties>
</file>