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E67BB-093D-47E9-8100-F033EBCBD12F}" v="3459" dt="2020-12-20T12:57:36.482"/>
    <p1510:client id="{8958E0A6-8828-9370-C5DF-E31856C83394}" v="192" dt="2020-12-20T13:13:32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SOMERVILLE HAPPINESS SURVEY DATA SET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przedmiot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pl-PL" sz="2000" dirty="0">
                <a:solidFill>
                  <a:schemeClr val="accent2">
                    <a:lumMod val="50000"/>
                  </a:schemeClr>
                </a:solidFill>
              </a:rPr>
              <a:t>METODY UCZENIA MASZYNOWEGO ii</a:t>
            </a:r>
            <a:endParaRPr lang="pl-PL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Prowadzący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pl-PL" sz="2000" dirty="0">
                <a:solidFill>
                  <a:schemeClr val="accent2">
                    <a:lumMod val="50000"/>
                  </a:schemeClr>
                </a:solidFill>
              </a:rPr>
              <a:t>DR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l-PL" sz="2000" dirty="0">
                <a:solidFill>
                  <a:schemeClr val="accent2">
                    <a:lumMod val="50000"/>
                  </a:schemeClr>
                </a:solidFill>
              </a:rPr>
              <a:t>JAROSŁAW OLEJNICZAK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autor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Jakub Kapusta</a:t>
            </a: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grupa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WCY19IB2S4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D7A192-9733-4E2C-94E6-115DD2B5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Macierz pomyłek Liniowego modelu regresji po redukcji zmiennych nieistotnych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DC7A6CF-D6BA-4219-8662-3D8F169F4C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809" y="2701296"/>
            <a:ext cx="4752381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9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53D65E-3D66-4205-AA46-13686EC8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 neuronowa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BD18CDF-CD80-49E4-82F9-045E08CBF2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3" y="2349900"/>
            <a:ext cx="4752893" cy="4070285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8BB3AD7-E7E0-4D78-BFBF-1DC0AA1A54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11" y="2964804"/>
            <a:ext cx="463809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9E2D37-BE93-4C8C-847A-2518CD37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effectLst/>
                <a:ea typeface="Times New Roman" panose="02020603050405020304" pitchFamily="18" charset="0"/>
              </a:rPr>
              <a:t>Sieć Neuronowa – DODANIE NEURONÓW W WARSTWIE ukrytej</a:t>
            </a:r>
            <a:endParaRPr lang="pl-PL" sz="3600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2847B2E-FA61-4C82-8461-5A0D07190C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8476"/>
            <a:ext cx="7083467" cy="367823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02C0FA4-3A83-4195-839F-62BB038499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54090" y="2861525"/>
            <a:ext cx="4495165" cy="3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6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F1C85-C862-4670-AF61-19B2D532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DRZEWo</a:t>
            </a:r>
            <a:r>
              <a:rPr lang="pl-PL" dirty="0"/>
              <a:t> KLASYFIKACJNE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1B25EDB-9528-4C54-B85C-478FF1CE12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3" y="2477605"/>
            <a:ext cx="4528654" cy="385217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DEBAAF9-18FC-43A8-A4E1-26D3855A40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0814" y="3118133"/>
            <a:ext cx="4847590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13936F-FA6A-4297-87CC-BE21734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KLASYFIKACYJNE (PRZYCIĘTE O POZIOM NIŻEJ)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EE90D11-D556-4875-B22B-8066EDA8D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2" y="2150718"/>
            <a:ext cx="4168670" cy="36782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B4269C7-0DC6-4EF3-8960-5EE2065E87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3743" y="2837630"/>
            <a:ext cx="4457065" cy="23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02176-5F2E-45EC-9582-1C79DE5B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BAGGING (</a:t>
            </a:r>
            <a:r>
              <a:rPr lang="pl-PL" dirty="0" err="1"/>
              <a:t>nbagg</a:t>
            </a:r>
            <a:r>
              <a:rPr lang="pl-PL" dirty="0"/>
              <a:t> = 150, zbiór uczący)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A17CE0B-613C-4B18-87E8-7FB8349DDF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524" y="2985144"/>
            <a:ext cx="4580952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BA8D0E-801A-4CD2-8F8E-CA1C85F9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BAGGING (</a:t>
            </a:r>
            <a:r>
              <a:rPr lang="pl-PL" dirty="0" err="1"/>
              <a:t>nbagg</a:t>
            </a:r>
            <a:r>
              <a:rPr lang="pl-PL" dirty="0"/>
              <a:t> = 150, zbiór walidacyjny)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EAF53D9-0504-414E-8745-2D352394BE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190" y="2748915"/>
            <a:ext cx="444761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E59CF-3431-4069-8A8F-765B32F3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BAGGING (</a:t>
            </a:r>
            <a:r>
              <a:rPr lang="pl-PL" dirty="0" err="1"/>
              <a:t>nbagg</a:t>
            </a:r>
            <a:r>
              <a:rPr lang="pl-PL" dirty="0"/>
              <a:t> = 50, zbiór uczący)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F448A0B-FC22-4117-8C59-D09FF5A045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047" y="2710820"/>
            <a:ext cx="4561905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52D6E1-BD60-4411-90E1-4F5988E7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BAGGING (</a:t>
            </a:r>
            <a:r>
              <a:rPr lang="pl-PL" dirty="0" err="1"/>
              <a:t>nbagg</a:t>
            </a:r>
            <a:r>
              <a:rPr lang="pl-PL" dirty="0"/>
              <a:t> = 50, zbiór walidacyjny)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4EC1D09-C5AC-4A13-9CAF-07E824C7CD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666" y="2739391"/>
            <a:ext cx="4466667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2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2C07A5-DEC1-422A-B17C-215414A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</a:t>
            </a:r>
            <a:r>
              <a:rPr lang="pl-PL" dirty="0" err="1"/>
              <a:t>ntrees</a:t>
            </a:r>
            <a:r>
              <a:rPr lang="pl-PL" dirty="0"/>
              <a:t> = 150, zbiór uczący)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C6590D3-3D7C-469E-BD55-73A91595C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809" y="2734629"/>
            <a:ext cx="4752381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12E5C1-8186-40F6-ACA6-C381A041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zbioru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8953FD-4F4F-4E59-83C3-E28C63B5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2180497"/>
            <a:ext cx="11256244" cy="1248504"/>
          </a:xfrm>
        </p:spPr>
        <p:txBody>
          <a:bodyPr/>
          <a:lstStyle/>
          <a:p>
            <a:pPr marL="305435" indent="-305435" algn="just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Zbiór ten przedstawia wyniki ankiety przeprowadzonej w 2015 roku wśród losowych mieszkańców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Somerville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Pytania dotyczyły oceny mieszkańców ich szczęścia i satysfakcji ze służb miejskich.</a:t>
            </a:r>
          </a:p>
          <a:p>
            <a:pPr marL="305435" indent="-305435" algn="just"/>
            <a:r>
              <a:rPr lang="pl-PL" dirty="0">
                <a:latin typeface="Calibri" panose="020F0502020204030204" pitchFamily="34" charset="0"/>
              </a:rPr>
              <a:t>Opis atrybutów:</a:t>
            </a:r>
          </a:p>
          <a:p>
            <a:pPr marL="305435" indent="-305435" algn="just"/>
            <a:endParaRPr lang="pl-PL" dirty="0"/>
          </a:p>
          <a:p>
            <a:pPr marL="305435" indent="-305435"/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20768A1-B9CB-41D1-8553-711BA686E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7440"/>
              </p:ext>
            </p:extLst>
          </p:nvPr>
        </p:nvGraphicFramePr>
        <p:xfrm>
          <a:off x="3841495" y="2929826"/>
          <a:ext cx="4744308" cy="3686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079">
                  <a:extLst>
                    <a:ext uri="{9D8B030D-6E8A-4147-A177-3AD203B41FA5}">
                      <a16:colId xmlns:a16="http://schemas.microsoft.com/office/drawing/2014/main" val="3304294927"/>
                    </a:ext>
                  </a:extLst>
                </a:gridCol>
                <a:gridCol w="1481354">
                  <a:extLst>
                    <a:ext uri="{9D8B030D-6E8A-4147-A177-3AD203B41FA5}">
                      <a16:colId xmlns:a16="http://schemas.microsoft.com/office/drawing/2014/main" val="2446824183"/>
                    </a:ext>
                  </a:extLst>
                </a:gridCol>
                <a:gridCol w="1187157">
                  <a:extLst>
                    <a:ext uri="{9D8B030D-6E8A-4147-A177-3AD203B41FA5}">
                      <a16:colId xmlns:a16="http://schemas.microsoft.com/office/drawing/2014/main" val="613409313"/>
                    </a:ext>
                  </a:extLst>
                </a:gridCol>
                <a:gridCol w="1074718">
                  <a:extLst>
                    <a:ext uri="{9D8B030D-6E8A-4147-A177-3AD203B41FA5}">
                      <a16:colId xmlns:a16="http://schemas.microsoft.com/office/drawing/2014/main" val="2521275011"/>
                    </a:ext>
                  </a:extLst>
                </a:gridCol>
              </a:tblGrid>
              <a:tr h="350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Oznaczenie atrybutu w pliku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 dirty="0">
                          <a:effectLst/>
                        </a:rPr>
                        <a:t>Oznaczenie atrybutu w tworzonych modelach</a:t>
                      </a:r>
                      <a:endParaRPr lang="pl-PL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Znaczenie atrybutu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Możliwe wartości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extLst>
                  <a:ext uri="{0D108BD9-81ED-4DB2-BD59-A6C34878D82A}">
                    <a16:rowId xmlns:a16="http://schemas.microsoft.com/office/drawing/2014/main" val="4140359233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D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rate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Ocena mieszkańca (czy jest szczęśliwy, czy nie)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0 (nieszczęśliwy)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1(szczęśliwy)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extLst>
                  <a:ext uri="{0D108BD9-81ED-4DB2-BD59-A6C34878D82A}">
                    <a16:rowId xmlns:a16="http://schemas.microsoft.com/office/drawing/2014/main" val="4171823516"/>
                  </a:ext>
                </a:extLst>
              </a:tr>
              <a:tr h="711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 dirty="0">
                          <a:effectLst/>
                        </a:rPr>
                        <a:t>X1</a:t>
                      </a:r>
                      <a:endParaRPr lang="pl-PL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cityServiceInfoAvailability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Dostępność informacji o służbach miejskich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extLst>
                  <a:ext uri="{0D108BD9-81ED-4DB2-BD59-A6C34878D82A}">
                    <a16:rowId xmlns:a16="http://schemas.microsoft.com/office/drawing/2014/main" val="124132865"/>
                  </a:ext>
                </a:extLst>
              </a:tr>
              <a:tr h="350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 dirty="0">
                          <a:effectLst/>
                        </a:rPr>
                        <a:t>X2</a:t>
                      </a:r>
                      <a:endParaRPr lang="pl-PL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housingCost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Koszty zakwaterowania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01778"/>
                  </a:ext>
                </a:extLst>
              </a:tr>
              <a:tr h="350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X3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schoolQuality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Jakość szkół publicznych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41500"/>
                  </a:ext>
                </a:extLst>
              </a:tr>
              <a:tr h="350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X4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policeTrust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Zaufanie do lokalnej policji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1176"/>
                  </a:ext>
                </a:extLst>
              </a:tr>
              <a:tr h="350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X5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infrastructureMaintance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Utrzymanie ulic i chodników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5575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X6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>
                          <a:effectLst/>
                        </a:rPr>
                        <a:t>eventsAvailability</a:t>
                      </a:r>
                      <a:endParaRPr lang="pl-P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000" dirty="0">
                          <a:effectLst/>
                        </a:rPr>
                        <a:t>Dostępność wydarzeń społecznościowych</a:t>
                      </a:r>
                      <a:endParaRPr lang="pl-PL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948" marR="58948" marT="0" marB="0" anchor="ctr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24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709C8-9A04-4ABF-84A1-BF8E4E88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</a:t>
            </a:r>
            <a:r>
              <a:rPr lang="pl-PL" dirty="0" err="1"/>
              <a:t>ntrees</a:t>
            </a:r>
            <a:r>
              <a:rPr lang="pl-PL" dirty="0"/>
              <a:t> = 150, zbiór walidacyjny)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76FAB6F-4AAB-4CC5-A4F2-E775743938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43" y="2772725"/>
            <a:ext cx="4485714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132548-0E45-488D-813B-9B4B51C6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</a:t>
            </a:r>
            <a:r>
              <a:rPr lang="pl-PL" dirty="0" err="1"/>
              <a:t>ntrees</a:t>
            </a:r>
            <a:r>
              <a:rPr lang="pl-PL" dirty="0"/>
              <a:t> = 10, zbiór uczący)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B8CD3E-1B38-4890-952B-40E90B577B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095" y="2725106"/>
            <a:ext cx="4523809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9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2D798-3B23-41D5-A297-C8A61755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</a:t>
            </a:r>
            <a:r>
              <a:rPr lang="pl-PL" dirty="0" err="1"/>
              <a:t>ntrees</a:t>
            </a:r>
            <a:r>
              <a:rPr lang="pl-PL" dirty="0"/>
              <a:t> = 10, zbiór walidacyjny)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16A9FF6-31D9-4B85-986E-F1AC94C6B3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43" y="2772725"/>
            <a:ext cx="4485714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7D8878-E4BA-4829-89CC-38B68EEB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Svm</a:t>
            </a:r>
            <a:r>
              <a:rPr lang="pl-PL" dirty="0"/>
              <a:t> (zbiór uczący)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0A720EE-18C8-4D8C-AE82-E083814A08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905" y="2758439"/>
            <a:ext cx="4476190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F4855-21DC-45C5-9257-C4B75012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Svm</a:t>
            </a:r>
            <a:r>
              <a:rPr lang="pl-PL" dirty="0"/>
              <a:t> (zbiór walidacyjny)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96C7D45-8E00-4A4E-A682-072149DA1A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047" y="2748915"/>
            <a:ext cx="4561905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CCDA2A-71E3-47B4-A01B-1087948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utworzonych modeli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D91C895A-E28F-490B-AD49-49D5419B7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451743"/>
              </p:ext>
            </p:extLst>
          </p:nvPr>
        </p:nvGraphicFramePr>
        <p:xfrm>
          <a:off x="4195080" y="1972370"/>
          <a:ext cx="4087788" cy="4632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947">
                  <a:extLst>
                    <a:ext uri="{9D8B030D-6E8A-4147-A177-3AD203B41FA5}">
                      <a16:colId xmlns:a16="http://schemas.microsoft.com/office/drawing/2014/main" val="3003209821"/>
                    </a:ext>
                  </a:extLst>
                </a:gridCol>
                <a:gridCol w="1021947">
                  <a:extLst>
                    <a:ext uri="{9D8B030D-6E8A-4147-A177-3AD203B41FA5}">
                      <a16:colId xmlns:a16="http://schemas.microsoft.com/office/drawing/2014/main" val="2214691449"/>
                    </a:ext>
                  </a:extLst>
                </a:gridCol>
                <a:gridCol w="1021947">
                  <a:extLst>
                    <a:ext uri="{9D8B030D-6E8A-4147-A177-3AD203B41FA5}">
                      <a16:colId xmlns:a16="http://schemas.microsoft.com/office/drawing/2014/main" val="547531014"/>
                    </a:ext>
                  </a:extLst>
                </a:gridCol>
                <a:gridCol w="1021947">
                  <a:extLst>
                    <a:ext uri="{9D8B030D-6E8A-4147-A177-3AD203B41FA5}">
                      <a16:colId xmlns:a16="http://schemas.microsoft.com/office/drawing/2014/main" val="1213389244"/>
                    </a:ext>
                  </a:extLst>
                </a:gridCol>
              </a:tblGrid>
              <a:tr h="306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Metoda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Pakiet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Współczynnik Accuracy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Uwagi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2722760531"/>
                  </a:ext>
                </a:extLst>
              </a:tr>
              <a:tr h="7848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 dirty="0">
                          <a:effectLst/>
                        </a:rPr>
                        <a:t>Regresja liniowa</a:t>
                      </a:r>
                      <a:endParaRPr lang="pl-PL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-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0.6573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Model po redukcji zmiennych nieistotnych przy użyciu algorytmu SVS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461955109"/>
                  </a:ext>
                </a:extLst>
              </a:tr>
              <a:tr h="14710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Sieci neuronowe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neuralnet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0.6744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Struktura sieci 6-5-2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3207127922"/>
                  </a:ext>
                </a:extLst>
              </a:tr>
              <a:tr h="30655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0.6047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Struktura sieci 6-10-2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3302983047"/>
                  </a:ext>
                </a:extLst>
              </a:tr>
              <a:tr h="14710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Drzewa klasyfikacyjne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tree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0.7063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-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2595012195"/>
                  </a:ext>
                </a:extLst>
              </a:tr>
              <a:tr h="46599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0.6783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Drzewo zostało przycięte o jeden poziom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2642943858"/>
                  </a:ext>
                </a:extLst>
              </a:tr>
              <a:tr h="46599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Bagging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ipred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0.74 (zbiór uczący), 0.5581 (zbiór walidacyjny)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nbagg = 150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2567828532"/>
                  </a:ext>
                </a:extLst>
              </a:tr>
              <a:tr h="46599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0.76 (zbiór uczący), 0.5814 (zbiór walidacyjny)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nbagg = 50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762691662"/>
                  </a:ext>
                </a:extLst>
              </a:tr>
              <a:tr h="46599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Random Forest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randomForest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0.88 (zbiór uczący), 0.5814 (zbiór walidacyjny)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ntrees = 150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448012950"/>
                  </a:ext>
                </a:extLst>
              </a:tr>
              <a:tr h="610427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 dirty="0">
                          <a:effectLst/>
                        </a:rPr>
                        <a:t>0.89 (zbiór uczący), 0.5814 (zbiór walidacyjny)</a:t>
                      </a:r>
                      <a:endParaRPr lang="pl-PL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ntrees = 10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4100640932"/>
                  </a:ext>
                </a:extLst>
              </a:tr>
              <a:tr h="4659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SVM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e1071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>
                          <a:effectLst/>
                        </a:rPr>
                        <a:t>0.77 (zbiór uczący), 0.5581 (zbiór walidacyjny)</a:t>
                      </a:r>
                      <a:endParaRPr lang="pl-PL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800" dirty="0">
                          <a:effectLst/>
                        </a:rPr>
                        <a:t>-</a:t>
                      </a:r>
                      <a:endParaRPr lang="pl-PL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572" marR="44572" marT="0" marB="0"/>
                </a:tc>
                <a:extLst>
                  <a:ext uri="{0D108BD9-81ED-4DB2-BD59-A6C34878D82A}">
                    <a16:rowId xmlns:a16="http://schemas.microsoft.com/office/drawing/2014/main" val="31530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1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63404-6E18-44F1-B013-EDC6FE97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końcowe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BF15B-3FD9-4C6C-8A00-60044465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2347"/>
          </a:xfrm>
        </p:spPr>
        <p:txBody>
          <a:bodyPr/>
          <a:lstStyle/>
          <a:p>
            <a:pPr algn="just"/>
            <a:r>
              <a:rPr lang="pl-PL" dirty="0">
                <a:latin typeface="Calibri" panose="020F0502020204030204" pitchFamily="34" charset="0"/>
                <a:ea typeface="Times New Roman" panose="02020603050405020304" pitchFamily="18" charset="0"/>
              </a:rPr>
              <a:t>Z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godnie z oczekiwaniami najlepsze wyniki uzyskano dla metody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Random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Forest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Metoda ta utworzyła model, dla którego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0.89 (dla zbioru uczącego) dla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ntrees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10. </a:t>
            </a:r>
          </a:p>
          <a:p>
            <a:pPr algn="just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Drugą z najlepszych metod była metoda SVM dla której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0.77, zaś trzecią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Bagging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0.76 dla zbioru uczącego).</a:t>
            </a: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Kolejnymi metodami były drzewa klasyfikacyjne oraz sieci neuronowe. Drzewo pozwoliło na uzyskanie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0.7063, zaś sieć 0.6744.</a:t>
            </a:r>
          </a:p>
          <a:p>
            <a:pPr algn="just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 ostatnim miejscu znalazła się regresja liniowa (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Accuracy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0.6573 po redukcji zmiennych nieistotnych przy użyciu algorytmu SVS). Regresja jednak potwierdziła obserwację, którą można było wywnioskować z dwóch postaci drzewa klasyfikacyjnego najbardziej istotną zmienną jest zmienna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cityServiceInfoAvailability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Obserwację potwierdza również macierz korelacji najsilniej skorelowaną zmienną objaśniającą ze zmienną objaśnianą jest również </a:t>
            </a: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cityServiceInfoAvailability</a:t>
            </a: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037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6E9EC-C56D-4681-AC80-D294455D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wizualna zbioru danych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5531BFB-A4AF-4BC4-B32A-3860D303FB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41" y="2181225"/>
            <a:ext cx="45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F1FCB-B893-4A59-A422-E937329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wizualna zbioru danych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D525708-2423-4638-AE4B-26C2F25F42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41" y="2181225"/>
            <a:ext cx="45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6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F1FCB-B893-4A59-A422-E937329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wizualna zbioru danych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2A34E4C4-6DAD-492A-9ED1-D8F7E57A1B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181225"/>
            <a:ext cx="416867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F1FCB-B893-4A59-A422-E937329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wizualna zbioru danych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39852D7-1ED3-416E-99AC-3BD5135AA2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41" y="2181225"/>
            <a:ext cx="45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4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F1FCB-B893-4A59-A422-E937329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wizualna zbioru danych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CC4A12A-F277-45BF-A486-8D20FD265A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41" y="2181225"/>
            <a:ext cx="45257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E255A4-8FF5-416B-A256-309EB811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Liniowy model regresji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C55C045-8707-4266-912C-0AB2F7B539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668" y="2181225"/>
            <a:ext cx="582666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2C379-F8F6-4C3C-9819-3F822F36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Liniowy model regresji po redukcji zmiennych nieistotnych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F96BF8F-DEB1-4480-A71D-3FAD59D1EF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62" y="2263201"/>
            <a:ext cx="679047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07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61</TotalTime>
  <Words>520</Words>
  <Application>Microsoft Office PowerPoint</Application>
  <PresentationFormat>Panoramiczny</PresentationFormat>
  <Paragraphs>105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Wingdings 2</vt:lpstr>
      <vt:lpstr>Dividend</vt:lpstr>
      <vt:lpstr>SOMERVILLE HAPPINESS SURVEY DATA SET</vt:lpstr>
      <vt:lpstr>Opis zbioru danych</vt:lpstr>
      <vt:lpstr>Analiza wizualna zbioru danych</vt:lpstr>
      <vt:lpstr>Analiza wizualna zbioru danych</vt:lpstr>
      <vt:lpstr>Analiza wizualna zbioru danych</vt:lpstr>
      <vt:lpstr>Analiza wizualna zbioru danych</vt:lpstr>
      <vt:lpstr>Analiza wizualna zbioru danych</vt:lpstr>
      <vt:lpstr>Liniowy model regresji</vt:lpstr>
      <vt:lpstr>Liniowy model regresji po redukcji zmiennych nieistotnych</vt:lpstr>
      <vt:lpstr>Macierz pomyłek Liniowego modelu regresji po redukcji zmiennych nieistotnych</vt:lpstr>
      <vt:lpstr>Sieć neuronowa</vt:lpstr>
      <vt:lpstr>Sieć Neuronowa – DODANIE NEURONÓW W WARSTWIE ukrytej</vt:lpstr>
      <vt:lpstr>DRZEWo KLASYFIKACJNE</vt:lpstr>
      <vt:lpstr>DRZEWO KLASYFIKACYJNE (PRZYCIĘTE O POZIOM NIŻEJ)</vt:lpstr>
      <vt:lpstr>BAGGING (nbagg = 150, zbiór uczący)</vt:lpstr>
      <vt:lpstr>BAGGING (nbagg = 150, zbiór walidacyjny)</vt:lpstr>
      <vt:lpstr>BAGGING (nbagg = 50, zbiór uczący)</vt:lpstr>
      <vt:lpstr>BAGGING (nbagg = 50, zbiór walidacyjny)</vt:lpstr>
      <vt:lpstr>Random forest (ntrees = 150, zbiór uczący)</vt:lpstr>
      <vt:lpstr>Random forest (ntrees = 150, zbiór walidacyjny)</vt:lpstr>
      <vt:lpstr>Random forest (ntrees = 10, zbiór uczący)</vt:lpstr>
      <vt:lpstr>Random forest (ntrees = 10, zbiór walidacyjny)</vt:lpstr>
      <vt:lpstr>Svm (zbiór uczący)</vt:lpstr>
      <vt:lpstr>Svm (zbiór walidacyjny)</vt:lpstr>
      <vt:lpstr>Podsumowanie utworzonych modeli</vt:lpstr>
      <vt:lpstr>Wnioski końcowe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Kapusta Jakub</cp:lastModifiedBy>
  <cp:revision>120</cp:revision>
  <dcterms:created xsi:type="dcterms:W3CDTF">2020-12-20T11:07:38Z</dcterms:created>
  <dcterms:modified xsi:type="dcterms:W3CDTF">2021-01-29T13:21:48Z</dcterms:modified>
</cp:coreProperties>
</file>