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4" r:id="rId3"/>
    <p:sldId id="280" r:id="rId4"/>
    <p:sldId id="266" r:id="rId5"/>
    <p:sldId id="277" r:id="rId6"/>
    <p:sldId id="281" r:id="rId7"/>
    <p:sldId id="278" r:id="rId8"/>
    <p:sldId id="282" r:id="rId9"/>
    <p:sldId id="267" r:id="rId10"/>
    <p:sldId id="283" r:id="rId11"/>
    <p:sldId id="284" r:id="rId12"/>
    <p:sldId id="285" r:id="rId13"/>
    <p:sldId id="286" r:id="rId14"/>
    <p:sldId id="287" r:id="rId15"/>
    <p:sldId id="288" r:id="rId16"/>
    <p:sldId id="289" r:id="rId17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9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648"/>
  </p:normalViewPr>
  <p:slideViewPr>
    <p:cSldViewPr snapToGrid="0">
      <p:cViewPr varScale="1">
        <p:scale>
          <a:sx n="117" d="100"/>
          <a:sy n="117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BE0CF-E648-8742-858E-B0C16332B051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85ADA-131C-6149-9603-D60C247920C9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48438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85ADA-131C-6149-9603-D60C247920C9}" type="slidenum">
              <a:rPr lang="en-CZ" smtClean="0"/>
              <a:t>1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915072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5C6ED-A83B-FBCE-8C4B-BC668A1A9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C5277-D01F-8558-CE24-B146E968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03408-0E66-1E7D-8F5F-5146F960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6116-7CEB-2863-EC53-5C658520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AF921-F3F6-3E74-E2B9-C299BD5A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88781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16AD-A366-581F-5177-2D218D8D0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436BC-B76C-A72A-E96F-611316142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E6AA5-27F8-E8EC-E758-65119AE6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4397-B33A-B258-D7D6-9B7C12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DD39-3C64-5211-3D89-D18E35C0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6457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5B5F0-ED03-95DB-4378-6F1E5C5F9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5E6AB-9EEA-7C9D-4E8C-576E237D7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5647-3A6C-EAB8-D69E-BC6A9D51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5FE0A-60F3-B209-A303-B19B40F5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1B3EE-ED6D-DF16-A215-75317346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73332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DABCD-2998-28AA-1536-52D6DBFA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2C09-9E6C-611C-0875-BB7EC33F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3C81-B7C2-C2E4-BF66-9DF653C5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71DA-68A4-17F1-B428-3BA649A3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4903-4D2A-037C-FC40-91FD331B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7975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2D52-9FE6-A75C-1FA5-80840F0E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000F3-8C33-AE18-552E-274F61CD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A8255-B312-53E7-C7E3-51C1B312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E92AF-129F-C83C-990C-4E7FC5DA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B4DA-180D-E100-1E4E-AA3C7627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3940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C58E-C5AF-360F-8FAB-1D3841B7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A754F-2111-D14F-189A-317C9F6ED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383D1-F7BE-D258-6F2A-A60B74B87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A08C3-284A-EF77-6926-6328E00F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EA52A-016B-0DEE-EDC7-ABB875B5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9B0EB-55E5-688B-0183-6FCA51FA3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2130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C88C-662A-B2C6-C7C2-B4E3AD7A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B9B19-F5B7-7B2B-2249-11F01F56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37F52-B456-8C21-C2F8-EC100095F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F2743-A58D-879E-78C0-EEA924BA6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C0919-3C3D-80B4-148A-B912CDCF5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2130D-1EF6-2C7C-3977-2493833B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27546-D1D5-293B-DF88-E8CDBD87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09E9E-22DB-D99D-D3B5-80555A89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90899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4DAD-1CDA-1F67-26C1-3FC1D13B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C0D1C-3F97-2ABF-4418-46FAF21F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E4365-CD45-19E6-2DB9-A28F9B34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9BB51-FF49-B166-664D-61AB5CEF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70534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38AD5-1BEA-9617-0D4D-AE06CA67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F9CE2-5941-7BF3-A742-EB14A06C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FB13E-00CA-F2CE-EDE1-766CD987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3155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BCBB-EF7B-CF24-649B-867CC91B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19DE0-8A27-5DE3-C140-ECB38C28C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A6EC8-25B7-BDD1-D5AC-2048AD116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4BDF4-35C7-75AC-A580-CA62CA61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55DEB-EB55-D2D7-70A9-26EDDA49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9E7B7-3BB7-28E6-65CA-A2239BE8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24382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1BB8D-A233-F79C-F7EE-0C8605E6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D00A3-B15D-D9A0-D3DC-E1AD92562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6449C-51EE-CB31-CB11-F3D599CBE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5631E-C988-379C-3491-33F2AB04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D0FB4-971D-8850-4A08-FA758783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470D1-2399-2D22-1395-92D78634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8833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E5BE-57AD-4816-2842-CB513457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7DCB6-AF84-8751-DD54-BEF4CEF1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FC16-C5FA-8C2B-05C2-965394E40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FD5AB-4662-2C49-93ED-541E2833631A}" type="datetimeFigureOut">
              <a:rPr lang="en-CZ" smtClean="0"/>
              <a:t>05.10.2022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6D1D6-3A2D-B174-E7AE-8DED1E1F4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005B0-6CD7-4C0D-B4FC-E958733B1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02EBF-FDCF-FB41-8D23-2318251B2D08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8425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CA63-0550-C3CD-76FA-3796CCF81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7021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</a:rPr>
              <a:t>Jak lze využít datovou analýzu III</a:t>
            </a:r>
            <a:br>
              <a:rPr lang="en-CZ" dirty="0">
                <a:solidFill>
                  <a:srgbClr val="00497B"/>
                </a:solidFill>
              </a:rPr>
            </a:br>
            <a:r>
              <a:rPr lang="en-CZ" sz="4900" i="1" dirty="0">
                <a:solidFill>
                  <a:srgbClr val="00497B"/>
                </a:solidFill>
              </a:rPr>
              <a:t>Všichni lžou a A/B testing</a:t>
            </a:r>
          </a:p>
        </p:txBody>
      </p:sp>
      <p:pic>
        <p:nvPicPr>
          <p:cNvPr id="1028" name="Picture 4" descr="Presloviny.cz » Studentské zpravodajství">
            <a:extLst>
              <a:ext uri="{FF2B5EF4-FFF2-40B4-BE49-F238E27FC236}">
                <a16:creationId xmlns:a16="http://schemas.microsoft.com/office/drawing/2014/main" id="{BD6DC926-61B2-D09C-0EE1-758312F0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42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A/B testing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901FD4F-2464-9890-C04D-9F436E872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71" y="1690688"/>
            <a:ext cx="7623629" cy="451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86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A/B testing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367EDF28-950A-8665-1A7E-0EE1B29C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1690688"/>
            <a:ext cx="7721600" cy="465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85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Mirkotargeting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905A-D91A-79B5-D7B5-F84CFD056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105"/>
            <a:ext cx="10515600" cy="181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dirty="0">
                <a:solidFill>
                  <a:srgbClr val="00497B"/>
                </a:solidFill>
                <a:latin typeface="Fira Sans" panose="020B0503050000020004" pitchFamily="34" charset="0"/>
              </a:rPr>
              <a:t>přizpůsobení marketingové formy úzce definované skupině zákazníků</a:t>
            </a:r>
          </a:p>
          <a:p>
            <a:pPr marL="0" indent="0">
              <a:lnSpc>
                <a:spcPct val="150000"/>
              </a:lnSpc>
              <a:buNone/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481C3B-97C0-27BB-B7AE-60DB0BEE41FE}"/>
              </a:ext>
            </a:extLst>
          </p:cNvPr>
          <p:cNvSpPr txBox="1">
            <a:spLocks/>
          </p:cNvSpPr>
          <p:nvPr/>
        </p:nvSpPr>
        <p:spPr>
          <a:xfrm>
            <a:off x="990600" y="2669505"/>
            <a:ext cx="10515600" cy="1811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3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Mirkotargeting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FD547A69-87A9-CE7B-0415-CD629ABE5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871" y="1690688"/>
            <a:ext cx="6230257" cy="433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456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Etika?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Google Terms &amp; Conditions Pop Up Nuisance. - Google Search Community">
            <a:extLst>
              <a:ext uri="{FF2B5EF4-FFF2-40B4-BE49-F238E27FC236}">
                <a16:creationId xmlns:a16="http://schemas.microsoft.com/office/drawing/2014/main" id="{37F5C43F-1E2C-B6AB-62FF-1F2A7342B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454" y="1690688"/>
            <a:ext cx="5355091" cy="44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87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Etika?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Elephant &amp; The Rider. Key insights in creating a change, once… | by Sasha  Eslami | Medium">
            <a:extLst>
              <a:ext uri="{FF2B5EF4-FFF2-40B4-BE49-F238E27FC236}">
                <a16:creationId xmlns:a16="http://schemas.microsoft.com/office/drawing/2014/main" id="{6967B0CC-240A-AA5B-C035-7875142AF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182" y="1690688"/>
            <a:ext cx="6011636" cy="443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86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Etika?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16EA-E76D-DBFB-3A5A-B36A475D8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104"/>
            <a:ext cx="10515600" cy="275638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cs-CZ" dirty="0">
                <a:solidFill>
                  <a:srgbClr val="00497B"/>
                </a:solidFill>
                <a:latin typeface="Fira Sans" panose="020B0503050000020004" pitchFamily="34" charset="0"/>
              </a:rPr>
              <a:t>jak etické je účelově promlouvat ke „slonovi“ za účelem navýšení zisku?</a:t>
            </a:r>
          </a:p>
          <a:p>
            <a:pPr>
              <a:lnSpc>
                <a:spcPct val="150000"/>
              </a:lnSpc>
            </a:pPr>
            <a:r>
              <a:rPr lang="cs-CZ" dirty="0">
                <a:solidFill>
                  <a:srgbClr val="00497B"/>
                </a:solidFill>
                <a:latin typeface="Fira Sans" panose="020B0503050000020004" pitchFamily="34" charset="0"/>
              </a:rPr>
              <a:t>je v pořádku, že nemá jinou cestu než se stát závislým na konzumaci </a:t>
            </a:r>
            <a:r>
              <a:rPr lang="cs-CZ" dirty="0" err="1">
                <a:solidFill>
                  <a:srgbClr val="00497B"/>
                </a:solidFill>
                <a:latin typeface="Fira Sans" panose="020B0503050000020004" pitchFamily="34" charset="0"/>
              </a:rPr>
              <a:t>newsfeedu</a:t>
            </a:r>
            <a:r>
              <a:rPr lang="cs-CZ" dirty="0">
                <a:solidFill>
                  <a:srgbClr val="00497B"/>
                </a:solidFill>
                <a:latin typeface="Fira Sans" panose="020B0503050000020004" pitchFamily="34" charset="0"/>
              </a:rPr>
              <a:t> sociálních sítí?</a:t>
            </a:r>
          </a:p>
          <a:p>
            <a:pPr marL="0" indent="0">
              <a:lnSpc>
                <a:spcPct val="150000"/>
              </a:lnSpc>
              <a:buNone/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38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resloviny.cz » Studentské zpravodajství">
            <a:extLst>
              <a:ext uri="{FF2B5EF4-FFF2-40B4-BE49-F238E27FC236}">
                <a16:creationId xmlns:a16="http://schemas.microsoft.com/office/drawing/2014/main" id="{BD6DC926-61B2-D09C-0EE1-758312F04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šichni lžou – Velká data, chytré algoritmy a jak nám internet může říct,  kdo opravdu jsme – Seth Stephens-Davidowitz | Nakladatelství Host">
            <a:extLst>
              <a:ext uri="{FF2B5EF4-FFF2-40B4-BE49-F238E27FC236}">
                <a16:creationId xmlns:a16="http://schemas.microsoft.com/office/drawing/2014/main" id="{26524B00-0C9E-C194-C96B-1E9B4207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94" y="584200"/>
            <a:ext cx="3657411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32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Korelace vs. kauzalita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A92D-0F16-5B4E-EA29-9B4E438C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331"/>
            <a:ext cx="10515600" cy="31771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cs-CZ" b="1" dirty="0">
                <a:solidFill>
                  <a:srgbClr val="00497B"/>
                </a:solidFill>
                <a:latin typeface="Fira Sans" panose="020B0503050000020004" pitchFamily="34" charset="0"/>
              </a:rPr>
              <a:t>korelace: „</a:t>
            </a:r>
            <a:r>
              <a:rPr lang="cs-CZ" i="1" dirty="0">
                <a:solidFill>
                  <a:srgbClr val="00497B"/>
                </a:solidFill>
                <a:latin typeface="Fira Sans" panose="020B0503050000020004" pitchFamily="34" charset="0"/>
              </a:rPr>
              <a:t>vzájemný vztah mezi dvěma procesy nebo náhodnými veličinami. Pokud se jedna z náhodných veličin mění, mění se i druhá a naopak. Pokud se mezi dvěma procesy ukáže korelace, je pravděpodobné, že na sobě závisejí, nelze z toho však ještě usoudit, že by jeden z nich musel být příčinou a druhý následkem“</a:t>
            </a:r>
          </a:p>
          <a:p>
            <a:pPr>
              <a:lnSpc>
                <a:spcPct val="150000"/>
              </a:lnSpc>
            </a:pPr>
            <a:r>
              <a:rPr lang="cs-CZ" b="1" dirty="0">
                <a:solidFill>
                  <a:srgbClr val="00497B"/>
                </a:solidFill>
                <a:latin typeface="Fira Sans" panose="020B0503050000020004" pitchFamily="34" charset="0"/>
              </a:rPr>
              <a:t>kauzalita: </a:t>
            </a:r>
            <a:r>
              <a:rPr lang="cs-CZ" i="1" dirty="0">
                <a:solidFill>
                  <a:srgbClr val="00497B"/>
                </a:solidFill>
                <a:latin typeface="Fira Sans" panose="020B0503050000020004" pitchFamily="34" charset="0"/>
              </a:rPr>
              <a:t>příčinnost, kauzální vztah mezi příčinou a jejím následkem. V silnějším smyslu přesvědčení, že nic se neděje bez dostatečné příčiny </a:t>
            </a:r>
          </a:p>
          <a:p>
            <a:pPr>
              <a:lnSpc>
                <a:spcPct val="150000"/>
              </a:lnSpc>
            </a:pPr>
            <a:endParaRPr lang="cs-CZ" dirty="0">
              <a:solidFill>
                <a:srgbClr val="00497B"/>
              </a:solidFill>
              <a:latin typeface="Fira Sans" panose="020B0503050000020004" pitchFamily="34" charset="0"/>
            </a:endParaRPr>
          </a:p>
          <a:p>
            <a:pPr>
              <a:lnSpc>
                <a:spcPct val="150000"/>
              </a:lnSpc>
            </a:pPr>
            <a:endParaRPr lang="cs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55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Jak zjištujeme, že věci fungujou?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saac Newton Discovering The Notion Of Gravity Painting by English School |  Pixels">
            <a:extLst>
              <a:ext uri="{FF2B5EF4-FFF2-40B4-BE49-F238E27FC236}">
                <a16:creationId xmlns:a16="http://schemas.microsoft.com/office/drawing/2014/main" id="{66979F25-66B6-3AA4-BA7E-EF14F283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768" y="1436915"/>
            <a:ext cx="4208464" cy="52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9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Radnomizovaný řízený experiment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A92D-0F16-5B4E-EA29-9B4E438C0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105"/>
            <a:ext cx="10515600" cy="18116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zlatý standard při ověřování kauzality</a:t>
            </a:r>
          </a:p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hlavním předpokladem je </a:t>
            </a:r>
            <a:r>
              <a:rPr lang="en-CZ" b="1" dirty="0">
                <a:solidFill>
                  <a:srgbClr val="00497B"/>
                </a:solidFill>
                <a:latin typeface="Fira Sans" panose="020B0503050000020004" pitchFamily="34" charset="0"/>
              </a:rPr>
              <a:t>náhodné</a:t>
            </a: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 rozdělení populace do dvou teoreticky identických skupin</a:t>
            </a:r>
          </a:p>
          <a:p>
            <a:pPr marL="0" indent="0">
              <a:lnSpc>
                <a:spcPct val="150000"/>
              </a:lnSpc>
              <a:buNone/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2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>
                <a:solidFill>
                  <a:srgbClr val="00497B"/>
                </a:solidFill>
              </a:rPr>
              <a:t>Randomizovaný </a:t>
            </a:r>
            <a:r>
              <a:rPr lang="en-CZ" sz="5400" dirty="0">
                <a:solidFill>
                  <a:srgbClr val="00497B"/>
                </a:solidFill>
              </a:rPr>
              <a:t>řízený experiment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CTs | Collaborative Change">
            <a:extLst>
              <a:ext uri="{FF2B5EF4-FFF2-40B4-BE49-F238E27FC236}">
                <a16:creationId xmlns:a16="http://schemas.microsoft.com/office/drawing/2014/main" id="{26B17B7E-2463-4137-1070-89E9A1FB3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53" y="1907195"/>
            <a:ext cx="7923893" cy="40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64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Nevýhody?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E981B7-E99B-04FF-D1F6-02E774A78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105"/>
            <a:ext cx="10515600" cy="18116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náročný na administraci: výzkumník*ice potřebuje dostatečný počet „pokusných myší/lidí”</a:t>
            </a:r>
          </a:p>
          <a:p>
            <a:pPr marL="0" indent="0">
              <a:lnSpc>
                <a:spcPct val="150000"/>
              </a:lnSpc>
              <a:buNone/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1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Řešení? Online experimenty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he Offline Experiment">
            <a:extLst>
              <a:ext uri="{FF2B5EF4-FFF2-40B4-BE49-F238E27FC236}">
                <a16:creationId xmlns:a16="http://schemas.microsoft.com/office/drawing/2014/main" id="{D66C13AA-BCAF-F9A2-950E-595E9AAC8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776774"/>
            <a:ext cx="63500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07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E3ED-46A3-8931-FB1A-608B8ADF3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sz="5400" dirty="0">
                <a:solidFill>
                  <a:srgbClr val="00497B"/>
                </a:solidFill>
              </a:rPr>
              <a:t>A/B testing</a:t>
            </a:r>
          </a:p>
        </p:txBody>
      </p:sp>
      <p:pic>
        <p:nvPicPr>
          <p:cNvPr id="4" name="Picture 4" descr="Presloviny.cz » Studentské zpravodajství">
            <a:extLst>
              <a:ext uri="{FF2B5EF4-FFF2-40B4-BE49-F238E27FC236}">
                <a16:creationId xmlns:a16="http://schemas.microsoft.com/office/drawing/2014/main" id="{BF3DE0DB-9EFB-BDB5-DCD0-CCC872415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8" y="5273494"/>
            <a:ext cx="1149091" cy="146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C9E89-47A1-8009-DF33-44029C0E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6270"/>
            <a:ext cx="10515600" cy="181164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skupina A vidí „A” verzi stránky/fotky/… a reaguje</a:t>
            </a:r>
          </a:p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skupina B vidí „B” verzi stránky/fotky/… a reaguje</a:t>
            </a:r>
          </a:p>
          <a:p>
            <a:pPr>
              <a:lnSpc>
                <a:spcPct val="150000"/>
              </a:lnSpc>
            </a:pPr>
            <a:r>
              <a:rPr lang="en-CZ" dirty="0">
                <a:solidFill>
                  <a:srgbClr val="00497B"/>
                </a:solidFill>
                <a:latin typeface="Fira Sans" panose="020B0503050000020004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CZ" dirty="0">
              <a:solidFill>
                <a:srgbClr val="00497B"/>
              </a:solidFill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242</Words>
  <Application>Microsoft Macintosh PowerPoint</Application>
  <PresentationFormat>Widescreen</PresentationFormat>
  <Paragraphs>27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Fira Sans</vt:lpstr>
      <vt:lpstr>Office Theme</vt:lpstr>
      <vt:lpstr>Jak lze využít datovou analýzu III Všichni lžou a A/B testing</vt:lpstr>
      <vt:lpstr>PowerPoint Presentation</vt:lpstr>
      <vt:lpstr>Korelace vs. kauzalita</vt:lpstr>
      <vt:lpstr>Jak zjištujeme, že věci fungujou?</vt:lpstr>
      <vt:lpstr>Radnomizovaný řízený experiment</vt:lpstr>
      <vt:lpstr>Randomizovaný řízený experiment</vt:lpstr>
      <vt:lpstr>Nevýhody?</vt:lpstr>
      <vt:lpstr>Řešení? Online experimenty</vt:lpstr>
      <vt:lpstr>A/B testing</vt:lpstr>
      <vt:lpstr>A/B testing</vt:lpstr>
      <vt:lpstr>A/B testing</vt:lpstr>
      <vt:lpstr>Mirkotargeting</vt:lpstr>
      <vt:lpstr>Mirkotargeting</vt:lpstr>
      <vt:lpstr>Etika?</vt:lpstr>
      <vt:lpstr>Etika?</vt:lpstr>
      <vt:lpstr>Etika?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 Komárek</dc:creator>
  <cp:lastModifiedBy>Jakub Komárek</cp:lastModifiedBy>
  <cp:revision>8</cp:revision>
  <dcterms:created xsi:type="dcterms:W3CDTF">2022-09-08T14:08:54Z</dcterms:created>
  <dcterms:modified xsi:type="dcterms:W3CDTF">2022-10-05T11:24:50Z</dcterms:modified>
</cp:coreProperties>
</file>