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5" r:id="rId13"/>
    <p:sldId id="267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60"/>
    <p:restoredTop sz="70701"/>
  </p:normalViewPr>
  <p:slideViewPr>
    <p:cSldViewPr snapToGrid="0">
      <p:cViewPr>
        <p:scale>
          <a:sx n="165" d="100"/>
          <a:sy n="165" d="100"/>
        </p:scale>
        <p:origin x="34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1ED68-1873-4AF3-9A06-F3C54D759A9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B4B1E8-E73A-4A6D-BD5A-2006B99BDA8C}">
      <dgm:prSet/>
      <dgm:spPr/>
      <dgm:t>
        <a:bodyPr/>
        <a:lstStyle/>
        <a:p>
          <a:r>
            <a:rPr lang="pl-PL"/>
            <a:t>Przekształcenie zmiennej celu z „legit”/”fraud” na 0/1</a:t>
          </a:r>
          <a:endParaRPr lang="en-US"/>
        </a:p>
      </dgm:t>
    </dgm:pt>
    <dgm:pt modelId="{E44AA16D-E99A-432B-9686-572472EC6140}" type="parTrans" cxnId="{39F2EA32-E62E-42B7-964D-A9ADA577C13E}">
      <dgm:prSet/>
      <dgm:spPr/>
      <dgm:t>
        <a:bodyPr/>
        <a:lstStyle/>
        <a:p>
          <a:endParaRPr lang="en-US"/>
        </a:p>
      </dgm:t>
    </dgm:pt>
    <dgm:pt modelId="{5C69D0E9-314A-4003-A65D-470EEF0BE778}" type="sibTrans" cxnId="{39F2EA32-E62E-42B7-964D-A9ADA577C13E}">
      <dgm:prSet/>
      <dgm:spPr/>
      <dgm:t>
        <a:bodyPr/>
        <a:lstStyle/>
        <a:p>
          <a:endParaRPr lang="en-US"/>
        </a:p>
      </dgm:t>
    </dgm:pt>
    <dgm:pt modelId="{7A789869-0084-4097-BD6F-46E95AF56700}">
      <dgm:prSet/>
      <dgm:spPr/>
      <dgm:t>
        <a:bodyPr/>
        <a:lstStyle/>
        <a:p>
          <a:r>
            <a:rPr lang="pl-PL"/>
            <a:t>Usunięcie wartości odstających</a:t>
          </a:r>
          <a:endParaRPr lang="en-US"/>
        </a:p>
      </dgm:t>
    </dgm:pt>
    <dgm:pt modelId="{1FFF6280-8498-4D6D-A14B-795FF99ABE06}" type="parTrans" cxnId="{584208AC-7F82-440F-B71A-F6D12CE20E22}">
      <dgm:prSet/>
      <dgm:spPr/>
      <dgm:t>
        <a:bodyPr/>
        <a:lstStyle/>
        <a:p>
          <a:endParaRPr lang="en-US"/>
        </a:p>
      </dgm:t>
    </dgm:pt>
    <dgm:pt modelId="{F10DC244-7234-4BF3-9B10-E0E49A22A9B6}" type="sibTrans" cxnId="{584208AC-7F82-440F-B71A-F6D12CE20E22}">
      <dgm:prSet/>
      <dgm:spPr/>
      <dgm:t>
        <a:bodyPr/>
        <a:lstStyle/>
        <a:p>
          <a:endParaRPr lang="en-US"/>
        </a:p>
      </dgm:t>
    </dgm:pt>
    <dgm:pt modelId="{5B70C51B-6C84-4855-A69A-2DEF5EFF9FD1}">
      <dgm:prSet/>
      <dgm:spPr/>
      <dgm:t>
        <a:bodyPr/>
        <a:lstStyle/>
        <a:p>
          <a:r>
            <a:rPr lang="pl-PL"/>
            <a:t>Braki danych – 1,1%</a:t>
          </a:r>
          <a:endParaRPr lang="en-US"/>
        </a:p>
      </dgm:t>
    </dgm:pt>
    <dgm:pt modelId="{EB37F8BF-6CAC-4438-ADE5-882DCA1BB617}" type="parTrans" cxnId="{15709F8B-7691-47F7-BA67-9066B2193511}">
      <dgm:prSet/>
      <dgm:spPr/>
      <dgm:t>
        <a:bodyPr/>
        <a:lstStyle/>
        <a:p>
          <a:endParaRPr lang="en-US"/>
        </a:p>
      </dgm:t>
    </dgm:pt>
    <dgm:pt modelId="{018F9D44-7BFD-40E2-BB99-BCD7B444881D}" type="sibTrans" cxnId="{15709F8B-7691-47F7-BA67-9066B2193511}">
      <dgm:prSet/>
      <dgm:spPr/>
      <dgm:t>
        <a:bodyPr/>
        <a:lstStyle/>
        <a:p>
          <a:endParaRPr lang="en-US"/>
        </a:p>
      </dgm:t>
    </dgm:pt>
    <dgm:pt modelId="{AD1B6D91-AEE7-47C6-929C-A08D3072E0BB}">
      <dgm:prSet/>
      <dgm:spPr/>
      <dgm:t>
        <a:bodyPr/>
        <a:lstStyle/>
        <a:p>
          <a:r>
            <a:rPr lang="pl-PL"/>
            <a:t>Zamiana zmiennej „EVENT_TIMESTAMP” na dni i miesiące</a:t>
          </a:r>
          <a:endParaRPr lang="en-US"/>
        </a:p>
      </dgm:t>
    </dgm:pt>
    <dgm:pt modelId="{286EB4F2-0A44-435B-A889-32C19893B4AB}" type="parTrans" cxnId="{6D3A9325-6BEC-4EC0-8FE6-7341098D7C34}">
      <dgm:prSet/>
      <dgm:spPr/>
      <dgm:t>
        <a:bodyPr/>
        <a:lstStyle/>
        <a:p>
          <a:endParaRPr lang="en-US"/>
        </a:p>
      </dgm:t>
    </dgm:pt>
    <dgm:pt modelId="{5D2B46BE-3227-4FE8-AEB7-5FCB24049BD2}" type="sibTrans" cxnId="{6D3A9325-6BEC-4EC0-8FE6-7341098D7C34}">
      <dgm:prSet/>
      <dgm:spPr/>
      <dgm:t>
        <a:bodyPr/>
        <a:lstStyle/>
        <a:p>
          <a:endParaRPr lang="en-US"/>
        </a:p>
      </dgm:t>
    </dgm:pt>
    <dgm:pt modelId="{245DCA27-CEAC-4F75-ACCA-D1E0042935A5}">
      <dgm:prSet/>
      <dgm:spPr/>
      <dgm:t>
        <a:bodyPr/>
        <a:lstStyle/>
        <a:p>
          <a:r>
            <a:rPr lang="pl-PL"/>
            <a:t>Wyciągnięcie ze zmiennej user_agent przeglądarki i systemu operacyjnego</a:t>
          </a:r>
          <a:endParaRPr lang="en-US"/>
        </a:p>
      </dgm:t>
    </dgm:pt>
    <dgm:pt modelId="{08F0FCC6-F163-4985-9882-6FCA0743005E}" type="parTrans" cxnId="{8C1E4295-B987-415F-82F2-3BFFCE094887}">
      <dgm:prSet/>
      <dgm:spPr/>
      <dgm:t>
        <a:bodyPr/>
        <a:lstStyle/>
        <a:p>
          <a:endParaRPr lang="en-US"/>
        </a:p>
      </dgm:t>
    </dgm:pt>
    <dgm:pt modelId="{9CA8A344-4203-46D7-8BFB-914678C255DB}" type="sibTrans" cxnId="{8C1E4295-B987-415F-82F2-3BFFCE094887}">
      <dgm:prSet/>
      <dgm:spPr/>
      <dgm:t>
        <a:bodyPr/>
        <a:lstStyle/>
        <a:p>
          <a:endParaRPr lang="en-US"/>
        </a:p>
      </dgm:t>
    </dgm:pt>
    <dgm:pt modelId="{F1EDEEED-E5CF-4018-B096-0A061078A7A4}">
      <dgm:prSet/>
      <dgm:spPr/>
      <dgm:t>
        <a:bodyPr/>
        <a:lstStyle/>
        <a:p>
          <a:r>
            <a:rPr lang="pl-PL"/>
            <a:t>Zamiana acc_age na zmienną porządkową</a:t>
          </a:r>
          <a:endParaRPr lang="en-US"/>
        </a:p>
      </dgm:t>
    </dgm:pt>
    <dgm:pt modelId="{C7D7635A-7AC6-48EE-9F67-606262FD4CD1}" type="parTrans" cxnId="{DABC386F-9115-4782-8C65-A56A904B599A}">
      <dgm:prSet/>
      <dgm:spPr/>
      <dgm:t>
        <a:bodyPr/>
        <a:lstStyle/>
        <a:p>
          <a:endParaRPr lang="en-US"/>
        </a:p>
      </dgm:t>
    </dgm:pt>
    <dgm:pt modelId="{0076D5D6-EFBF-4014-AA2B-A5710D66ADD2}" type="sibTrans" cxnId="{DABC386F-9115-4782-8C65-A56A904B599A}">
      <dgm:prSet/>
      <dgm:spPr/>
      <dgm:t>
        <a:bodyPr/>
        <a:lstStyle/>
        <a:p>
          <a:endParaRPr lang="en-US"/>
        </a:p>
      </dgm:t>
    </dgm:pt>
    <dgm:pt modelId="{9CEAEE48-1102-3948-A032-1AEB5491011D}" type="pres">
      <dgm:prSet presAssocID="{1AA1ED68-1873-4AF3-9A06-F3C54D759A9E}" presName="vert0" presStyleCnt="0">
        <dgm:presLayoutVars>
          <dgm:dir/>
          <dgm:animOne val="branch"/>
          <dgm:animLvl val="lvl"/>
        </dgm:presLayoutVars>
      </dgm:prSet>
      <dgm:spPr/>
    </dgm:pt>
    <dgm:pt modelId="{6A567BE8-9166-844F-9AA2-10D3806D38C5}" type="pres">
      <dgm:prSet presAssocID="{03B4B1E8-E73A-4A6D-BD5A-2006B99BDA8C}" presName="thickLine" presStyleLbl="alignNode1" presStyleIdx="0" presStyleCnt="6"/>
      <dgm:spPr/>
    </dgm:pt>
    <dgm:pt modelId="{5D416402-7E7C-AF40-A376-62AD8DF99CEC}" type="pres">
      <dgm:prSet presAssocID="{03B4B1E8-E73A-4A6D-BD5A-2006B99BDA8C}" presName="horz1" presStyleCnt="0"/>
      <dgm:spPr/>
    </dgm:pt>
    <dgm:pt modelId="{8E0A6B68-FEDB-3145-A7A1-08E46374E418}" type="pres">
      <dgm:prSet presAssocID="{03B4B1E8-E73A-4A6D-BD5A-2006B99BDA8C}" presName="tx1" presStyleLbl="revTx" presStyleIdx="0" presStyleCnt="6"/>
      <dgm:spPr/>
    </dgm:pt>
    <dgm:pt modelId="{249F641D-B50A-224E-A58E-B51E48F805AE}" type="pres">
      <dgm:prSet presAssocID="{03B4B1E8-E73A-4A6D-BD5A-2006B99BDA8C}" presName="vert1" presStyleCnt="0"/>
      <dgm:spPr/>
    </dgm:pt>
    <dgm:pt modelId="{829CC6DA-C721-E040-B74D-D7012A550133}" type="pres">
      <dgm:prSet presAssocID="{7A789869-0084-4097-BD6F-46E95AF56700}" presName="thickLine" presStyleLbl="alignNode1" presStyleIdx="1" presStyleCnt="6"/>
      <dgm:spPr/>
    </dgm:pt>
    <dgm:pt modelId="{F6F22DDC-4C6C-894A-AA46-A83E9ABB6741}" type="pres">
      <dgm:prSet presAssocID="{7A789869-0084-4097-BD6F-46E95AF56700}" presName="horz1" presStyleCnt="0"/>
      <dgm:spPr/>
    </dgm:pt>
    <dgm:pt modelId="{D7B68BBA-91CE-9B46-9714-8ED8A6406E6B}" type="pres">
      <dgm:prSet presAssocID="{7A789869-0084-4097-BD6F-46E95AF56700}" presName="tx1" presStyleLbl="revTx" presStyleIdx="1" presStyleCnt="6"/>
      <dgm:spPr/>
    </dgm:pt>
    <dgm:pt modelId="{08C24FAA-733D-824D-BFC2-016285280CF2}" type="pres">
      <dgm:prSet presAssocID="{7A789869-0084-4097-BD6F-46E95AF56700}" presName="vert1" presStyleCnt="0"/>
      <dgm:spPr/>
    </dgm:pt>
    <dgm:pt modelId="{7EBD9A56-0D03-C24D-A822-7FE2EC4634D6}" type="pres">
      <dgm:prSet presAssocID="{5B70C51B-6C84-4855-A69A-2DEF5EFF9FD1}" presName="thickLine" presStyleLbl="alignNode1" presStyleIdx="2" presStyleCnt="6"/>
      <dgm:spPr/>
    </dgm:pt>
    <dgm:pt modelId="{DAC67C1E-1917-5C48-883C-9723AAC4ECBB}" type="pres">
      <dgm:prSet presAssocID="{5B70C51B-6C84-4855-A69A-2DEF5EFF9FD1}" presName="horz1" presStyleCnt="0"/>
      <dgm:spPr/>
    </dgm:pt>
    <dgm:pt modelId="{1127362B-E45D-0C47-8B69-8674DAAB30E0}" type="pres">
      <dgm:prSet presAssocID="{5B70C51B-6C84-4855-A69A-2DEF5EFF9FD1}" presName="tx1" presStyleLbl="revTx" presStyleIdx="2" presStyleCnt="6"/>
      <dgm:spPr/>
    </dgm:pt>
    <dgm:pt modelId="{83989EAF-8E99-024A-B3D4-4019992B8E00}" type="pres">
      <dgm:prSet presAssocID="{5B70C51B-6C84-4855-A69A-2DEF5EFF9FD1}" presName="vert1" presStyleCnt="0"/>
      <dgm:spPr/>
    </dgm:pt>
    <dgm:pt modelId="{C9295A2F-207F-7646-9BBC-6888565B10F4}" type="pres">
      <dgm:prSet presAssocID="{AD1B6D91-AEE7-47C6-929C-A08D3072E0BB}" presName="thickLine" presStyleLbl="alignNode1" presStyleIdx="3" presStyleCnt="6"/>
      <dgm:spPr/>
    </dgm:pt>
    <dgm:pt modelId="{364FC9DB-311A-E14C-B9A8-11C98095AA42}" type="pres">
      <dgm:prSet presAssocID="{AD1B6D91-AEE7-47C6-929C-A08D3072E0BB}" presName="horz1" presStyleCnt="0"/>
      <dgm:spPr/>
    </dgm:pt>
    <dgm:pt modelId="{7E67C8CC-1142-B64F-89A5-26E98B206280}" type="pres">
      <dgm:prSet presAssocID="{AD1B6D91-AEE7-47C6-929C-A08D3072E0BB}" presName="tx1" presStyleLbl="revTx" presStyleIdx="3" presStyleCnt="6"/>
      <dgm:spPr/>
    </dgm:pt>
    <dgm:pt modelId="{E31EC3CE-150F-8D42-A250-A3530100E265}" type="pres">
      <dgm:prSet presAssocID="{AD1B6D91-AEE7-47C6-929C-A08D3072E0BB}" presName="vert1" presStyleCnt="0"/>
      <dgm:spPr/>
    </dgm:pt>
    <dgm:pt modelId="{8303972A-B36D-C445-A3C7-DEB33D9D1F10}" type="pres">
      <dgm:prSet presAssocID="{245DCA27-CEAC-4F75-ACCA-D1E0042935A5}" presName="thickLine" presStyleLbl="alignNode1" presStyleIdx="4" presStyleCnt="6"/>
      <dgm:spPr/>
    </dgm:pt>
    <dgm:pt modelId="{8AA48F7D-AF7D-A846-945F-6FF74E1A7941}" type="pres">
      <dgm:prSet presAssocID="{245DCA27-CEAC-4F75-ACCA-D1E0042935A5}" presName="horz1" presStyleCnt="0"/>
      <dgm:spPr/>
    </dgm:pt>
    <dgm:pt modelId="{3B34CFE9-E28B-1B4F-8A15-FDE258C8D6C3}" type="pres">
      <dgm:prSet presAssocID="{245DCA27-CEAC-4F75-ACCA-D1E0042935A5}" presName="tx1" presStyleLbl="revTx" presStyleIdx="4" presStyleCnt="6"/>
      <dgm:spPr/>
    </dgm:pt>
    <dgm:pt modelId="{E78AC1AB-1A6A-BE42-A13E-F3FECCAECCC7}" type="pres">
      <dgm:prSet presAssocID="{245DCA27-CEAC-4F75-ACCA-D1E0042935A5}" presName="vert1" presStyleCnt="0"/>
      <dgm:spPr/>
    </dgm:pt>
    <dgm:pt modelId="{F038D13C-403D-CA45-91AE-9A133D755CBF}" type="pres">
      <dgm:prSet presAssocID="{F1EDEEED-E5CF-4018-B096-0A061078A7A4}" presName="thickLine" presStyleLbl="alignNode1" presStyleIdx="5" presStyleCnt="6"/>
      <dgm:spPr/>
    </dgm:pt>
    <dgm:pt modelId="{4109F469-9025-4A42-916D-33CC8DF66161}" type="pres">
      <dgm:prSet presAssocID="{F1EDEEED-E5CF-4018-B096-0A061078A7A4}" presName="horz1" presStyleCnt="0"/>
      <dgm:spPr/>
    </dgm:pt>
    <dgm:pt modelId="{DD54F2F8-A5F8-844D-B5D8-6CF4826ACE92}" type="pres">
      <dgm:prSet presAssocID="{F1EDEEED-E5CF-4018-B096-0A061078A7A4}" presName="tx1" presStyleLbl="revTx" presStyleIdx="5" presStyleCnt="6"/>
      <dgm:spPr/>
    </dgm:pt>
    <dgm:pt modelId="{E19C56B5-EF80-6044-A01F-AED5B3DC63A9}" type="pres">
      <dgm:prSet presAssocID="{F1EDEEED-E5CF-4018-B096-0A061078A7A4}" presName="vert1" presStyleCnt="0"/>
      <dgm:spPr/>
    </dgm:pt>
  </dgm:ptLst>
  <dgm:cxnLst>
    <dgm:cxn modelId="{3E93300E-CAC9-2A4C-AD32-7FACBECD2017}" type="presOf" srcId="{F1EDEEED-E5CF-4018-B096-0A061078A7A4}" destId="{DD54F2F8-A5F8-844D-B5D8-6CF4826ACE92}" srcOrd="0" destOrd="0" presId="urn:microsoft.com/office/officeart/2008/layout/LinedList"/>
    <dgm:cxn modelId="{6D3A9325-6BEC-4EC0-8FE6-7341098D7C34}" srcId="{1AA1ED68-1873-4AF3-9A06-F3C54D759A9E}" destId="{AD1B6D91-AEE7-47C6-929C-A08D3072E0BB}" srcOrd="3" destOrd="0" parTransId="{286EB4F2-0A44-435B-A889-32C19893B4AB}" sibTransId="{5D2B46BE-3227-4FE8-AEB7-5FCB24049BD2}"/>
    <dgm:cxn modelId="{39F2EA32-E62E-42B7-964D-A9ADA577C13E}" srcId="{1AA1ED68-1873-4AF3-9A06-F3C54D759A9E}" destId="{03B4B1E8-E73A-4A6D-BD5A-2006B99BDA8C}" srcOrd="0" destOrd="0" parTransId="{E44AA16D-E99A-432B-9686-572472EC6140}" sibTransId="{5C69D0E9-314A-4003-A65D-470EEF0BE778}"/>
    <dgm:cxn modelId="{A48C0E3E-3066-A745-A93A-15E76B8AD258}" type="presOf" srcId="{03B4B1E8-E73A-4A6D-BD5A-2006B99BDA8C}" destId="{8E0A6B68-FEDB-3145-A7A1-08E46374E418}" srcOrd="0" destOrd="0" presId="urn:microsoft.com/office/officeart/2008/layout/LinedList"/>
    <dgm:cxn modelId="{BA35D856-E9C9-5A4F-841B-044F97246118}" type="presOf" srcId="{245DCA27-CEAC-4F75-ACCA-D1E0042935A5}" destId="{3B34CFE9-E28B-1B4F-8A15-FDE258C8D6C3}" srcOrd="0" destOrd="0" presId="urn:microsoft.com/office/officeart/2008/layout/LinedList"/>
    <dgm:cxn modelId="{DABC386F-9115-4782-8C65-A56A904B599A}" srcId="{1AA1ED68-1873-4AF3-9A06-F3C54D759A9E}" destId="{F1EDEEED-E5CF-4018-B096-0A061078A7A4}" srcOrd="5" destOrd="0" parTransId="{C7D7635A-7AC6-48EE-9F67-606262FD4CD1}" sibTransId="{0076D5D6-EFBF-4014-AA2B-A5710D66ADD2}"/>
    <dgm:cxn modelId="{C3947071-34F3-6D4E-8DEF-2BDB57774BF7}" type="presOf" srcId="{7A789869-0084-4097-BD6F-46E95AF56700}" destId="{D7B68BBA-91CE-9B46-9714-8ED8A6406E6B}" srcOrd="0" destOrd="0" presId="urn:microsoft.com/office/officeart/2008/layout/LinedList"/>
    <dgm:cxn modelId="{49221376-8F95-504D-8BE5-7411CCB9228C}" type="presOf" srcId="{AD1B6D91-AEE7-47C6-929C-A08D3072E0BB}" destId="{7E67C8CC-1142-B64F-89A5-26E98B206280}" srcOrd="0" destOrd="0" presId="urn:microsoft.com/office/officeart/2008/layout/LinedList"/>
    <dgm:cxn modelId="{BFE92476-D540-0240-9BB5-BDFE341287C3}" type="presOf" srcId="{1AA1ED68-1873-4AF3-9A06-F3C54D759A9E}" destId="{9CEAEE48-1102-3948-A032-1AEB5491011D}" srcOrd="0" destOrd="0" presId="urn:microsoft.com/office/officeart/2008/layout/LinedList"/>
    <dgm:cxn modelId="{15709F8B-7691-47F7-BA67-9066B2193511}" srcId="{1AA1ED68-1873-4AF3-9A06-F3C54D759A9E}" destId="{5B70C51B-6C84-4855-A69A-2DEF5EFF9FD1}" srcOrd="2" destOrd="0" parTransId="{EB37F8BF-6CAC-4438-ADE5-882DCA1BB617}" sibTransId="{018F9D44-7BFD-40E2-BB99-BCD7B444881D}"/>
    <dgm:cxn modelId="{8C1E4295-B987-415F-82F2-3BFFCE094887}" srcId="{1AA1ED68-1873-4AF3-9A06-F3C54D759A9E}" destId="{245DCA27-CEAC-4F75-ACCA-D1E0042935A5}" srcOrd="4" destOrd="0" parTransId="{08F0FCC6-F163-4985-9882-6FCA0743005E}" sibTransId="{9CA8A344-4203-46D7-8BFB-914678C255DB}"/>
    <dgm:cxn modelId="{584208AC-7F82-440F-B71A-F6D12CE20E22}" srcId="{1AA1ED68-1873-4AF3-9A06-F3C54D759A9E}" destId="{7A789869-0084-4097-BD6F-46E95AF56700}" srcOrd="1" destOrd="0" parTransId="{1FFF6280-8498-4D6D-A14B-795FF99ABE06}" sibTransId="{F10DC244-7234-4BF3-9B10-E0E49A22A9B6}"/>
    <dgm:cxn modelId="{416589D1-BB63-2B4D-913C-E2B2E133A7A3}" type="presOf" srcId="{5B70C51B-6C84-4855-A69A-2DEF5EFF9FD1}" destId="{1127362B-E45D-0C47-8B69-8674DAAB30E0}" srcOrd="0" destOrd="0" presId="urn:microsoft.com/office/officeart/2008/layout/LinedList"/>
    <dgm:cxn modelId="{8192CE04-28CD-FC49-81CE-5592D5E4E7F7}" type="presParOf" srcId="{9CEAEE48-1102-3948-A032-1AEB5491011D}" destId="{6A567BE8-9166-844F-9AA2-10D3806D38C5}" srcOrd="0" destOrd="0" presId="urn:microsoft.com/office/officeart/2008/layout/LinedList"/>
    <dgm:cxn modelId="{D46079CA-32A1-084B-A8BB-28BD745A46AE}" type="presParOf" srcId="{9CEAEE48-1102-3948-A032-1AEB5491011D}" destId="{5D416402-7E7C-AF40-A376-62AD8DF99CEC}" srcOrd="1" destOrd="0" presId="urn:microsoft.com/office/officeart/2008/layout/LinedList"/>
    <dgm:cxn modelId="{88554BB2-7CC8-1C4E-B6FC-DBDBB64D7855}" type="presParOf" srcId="{5D416402-7E7C-AF40-A376-62AD8DF99CEC}" destId="{8E0A6B68-FEDB-3145-A7A1-08E46374E418}" srcOrd="0" destOrd="0" presId="urn:microsoft.com/office/officeart/2008/layout/LinedList"/>
    <dgm:cxn modelId="{21145F38-F664-B343-825A-AE5922707B6C}" type="presParOf" srcId="{5D416402-7E7C-AF40-A376-62AD8DF99CEC}" destId="{249F641D-B50A-224E-A58E-B51E48F805AE}" srcOrd="1" destOrd="0" presId="urn:microsoft.com/office/officeart/2008/layout/LinedList"/>
    <dgm:cxn modelId="{CA7171F9-5854-ED4E-BFD5-88C4C273BDC6}" type="presParOf" srcId="{9CEAEE48-1102-3948-A032-1AEB5491011D}" destId="{829CC6DA-C721-E040-B74D-D7012A550133}" srcOrd="2" destOrd="0" presId="urn:microsoft.com/office/officeart/2008/layout/LinedList"/>
    <dgm:cxn modelId="{CCCC8239-7EED-2846-9B9B-09D285FD900E}" type="presParOf" srcId="{9CEAEE48-1102-3948-A032-1AEB5491011D}" destId="{F6F22DDC-4C6C-894A-AA46-A83E9ABB6741}" srcOrd="3" destOrd="0" presId="urn:microsoft.com/office/officeart/2008/layout/LinedList"/>
    <dgm:cxn modelId="{977ED904-702F-064F-A0F0-709A2DFF0E94}" type="presParOf" srcId="{F6F22DDC-4C6C-894A-AA46-A83E9ABB6741}" destId="{D7B68BBA-91CE-9B46-9714-8ED8A6406E6B}" srcOrd="0" destOrd="0" presId="urn:microsoft.com/office/officeart/2008/layout/LinedList"/>
    <dgm:cxn modelId="{EBBDFB17-945B-DA4F-A786-90B6217E2A2F}" type="presParOf" srcId="{F6F22DDC-4C6C-894A-AA46-A83E9ABB6741}" destId="{08C24FAA-733D-824D-BFC2-016285280CF2}" srcOrd="1" destOrd="0" presId="urn:microsoft.com/office/officeart/2008/layout/LinedList"/>
    <dgm:cxn modelId="{EC307B58-63AF-B141-923E-81529F582131}" type="presParOf" srcId="{9CEAEE48-1102-3948-A032-1AEB5491011D}" destId="{7EBD9A56-0D03-C24D-A822-7FE2EC4634D6}" srcOrd="4" destOrd="0" presId="urn:microsoft.com/office/officeart/2008/layout/LinedList"/>
    <dgm:cxn modelId="{DC367B8F-B975-E544-8BE5-E119A214BC68}" type="presParOf" srcId="{9CEAEE48-1102-3948-A032-1AEB5491011D}" destId="{DAC67C1E-1917-5C48-883C-9723AAC4ECBB}" srcOrd="5" destOrd="0" presId="urn:microsoft.com/office/officeart/2008/layout/LinedList"/>
    <dgm:cxn modelId="{355539B3-1C2A-B247-B102-BECA7BC06619}" type="presParOf" srcId="{DAC67C1E-1917-5C48-883C-9723AAC4ECBB}" destId="{1127362B-E45D-0C47-8B69-8674DAAB30E0}" srcOrd="0" destOrd="0" presId="urn:microsoft.com/office/officeart/2008/layout/LinedList"/>
    <dgm:cxn modelId="{5F807DC1-F56B-8A4D-BBCE-CC23AB74570D}" type="presParOf" srcId="{DAC67C1E-1917-5C48-883C-9723AAC4ECBB}" destId="{83989EAF-8E99-024A-B3D4-4019992B8E00}" srcOrd="1" destOrd="0" presId="urn:microsoft.com/office/officeart/2008/layout/LinedList"/>
    <dgm:cxn modelId="{14BD599F-6446-B44E-976A-DDF85EF930BF}" type="presParOf" srcId="{9CEAEE48-1102-3948-A032-1AEB5491011D}" destId="{C9295A2F-207F-7646-9BBC-6888565B10F4}" srcOrd="6" destOrd="0" presId="urn:microsoft.com/office/officeart/2008/layout/LinedList"/>
    <dgm:cxn modelId="{09C02954-2F96-0B4D-86BD-9482D52797C9}" type="presParOf" srcId="{9CEAEE48-1102-3948-A032-1AEB5491011D}" destId="{364FC9DB-311A-E14C-B9A8-11C98095AA42}" srcOrd="7" destOrd="0" presId="urn:microsoft.com/office/officeart/2008/layout/LinedList"/>
    <dgm:cxn modelId="{07B6C5B2-E9CB-6A4E-B344-D954413F910D}" type="presParOf" srcId="{364FC9DB-311A-E14C-B9A8-11C98095AA42}" destId="{7E67C8CC-1142-B64F-89A5-26E98B206280}" srcOrd="0" destOrd="0" presId="urn:microsoft.com/office/officeart/2008/layout/LinedList"/>
    <dgm:cxn modelId="{4A49CBEE-2203-D646-A011-16DF7162EBA8}" type="presParOf" srcId="{364FC9DB-311A-E14C-B9A8-11C98095AA42}" destId="{E31EC3CE-150F-8D42-A250-A3530100E265}" srcOrd="1" destOrd="0" presId="urn:microsoft.com/office/officeart/2008/layout/LinedList"/>
    <dgm:cxn modelId="{2A3F738B-9B51-4543-8A24-AC8839AF4EDB}" type="presParOf" srcId="{9CEAEE48-1102-3948-A032-1AEB5491011D}" destId="{8303972A-B36D-C445-A3C7-DEB33D9D1F10}" srcOrd="8" destOrd="0" presId="urn:microsoft.com/office/officeart/2008/layout/LinedList"/>
    <dgm:cxn modelId="{7CDCBED2-AF14-F54C-9BEF-42332C822A44}" type="presParOf" srcId="{9CEAEE48-1102-3948-A032-1AEB5491011D}" destId="{8AA48F7D-AF7D-A846-945F-6FF74E1A7941}" srcOrd="9" destOrd="0" presId="urn:microsoft.com/office/officeart/2008/layout/LinedList"/>
    <dgm:cxn modelId="{CFDAC37B-6665-3144-BAFD-EEDD03D0911D}" type="presParOf" srcId="{8AA48F7D-AF7D-A846-945F-6FF74E1A7941}" destId="{3B34CFE9-E28B-1B4F-8A15-FDE258C8D6C3}" srcOrd="0" destOrd="0" presId="urn:microsoft.com/office/officeart/2008/layout/LinedList"/>
    <dgm:cxn modelId="{9F63D7C8-9641-BA44-8FA6-275797ED350A}" type="presParOf" srcId="{8AA48F7D-AF7D-A846-945F-6FF74E1A7941}" destId="{E78AC1AB-1A6A-BE42-A13E-F3FECCAECCC7}" srcOrd="1" destOrd="0" presId="urn:microsoft.com/office/officeart/2008/layout/LinedList"/>
    <dgm:cxn modelId="{46D182A2-9E84-6047-A9E6-2FD92CFCFBB4}" type="presParOf" srcId="{9CEAEE48-1102-3948-A032-1AEB5491011D}" destId="{F038D13C-403D-CA45-91AE-9A133D755CBF}" srcOrd="10" destOrd="0" presId="urn:microsoft.com/office/officeart/2008/layout/LinedList"/>
    <dgm:cxn modelId="{C62286BA-B8A7-F342-8BF4-07C2FFF4BDA5}" type="presParOf" srcId="{9CEAEE48-1102-3948-A032-1AEB5491011D}" destId="{4109F469-9025-4A42-916D-33CC8DF66161}" srcOrd="11" destOrd="0" presId="urn:microsoft.com/office/officeart/2008/layout/LinedList"/>
    <dgm:cxn modelId="{4DD42857-3122-4941-B966-543FBD87595F}" type="presParOf" srcId="{4109F469-9025-4A42-916D-33CC8DF66161}" destId="{DD54F2F8-A5F8-844D-B5D8-6CF4826ACE92}" srcOrd="0" destOrd="0" presId="urn:microsoft.com/office/officeart/2008/layout/LinedList"/>
    <dgm:cxn modelId="{50FD490D-4C97-0C48-9085-CDBB1EA9414A}" type="presParOf" srcId="{4109F469-9025-4A42-916D-33CC8DF66161}" destId="{E19C56B5-EF80-6044-A01F-AED5B3DC63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DE78E6-B4F7-4A4D-A44B-92D6662E472D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27AA7D3-97DE-4A50-8A75-AAACF8169AFA}">
      <dgm:prSet/>
      <dgm:spPr/>
      <dgm:t>
        <a:bodyPr/>
        <a:lstStyle/>
        <a:p>
          <a:r>
            <a:rPr lang="pl-PL"/>
            <a:t>Regresja Logistyczna</a:t>
          </a:r>
          <a:endParaRPr lang="en-US"/>
        </a:p>
      </dgm:t>
    </dgm:pt>
    <dgm:pt modelId="{757C683F-1D6C-4EEF-B426-BAC3646F7627}" type="parTrans" cxnId="{8150F4F7-F88B-4B2F-B8BD-CDA2F881DAE6}">
      <dgm:prSet/>
      <dgm:spPr/>
      <dgm:t>
        <a:bodyPr/>
        <a:lstStyle/>
        <a:p>
          <a:endParaRPr lang="en-US"/>
        </a:p>
      </dgm:t>
    </dgm:pt>
    <dgm:pt modelId="{C1CDFEFE-193D-4913-897F-04BBDCB5AF5E}" type="sibTrans" cxnId="{8150F4F7-F88B-4B2F-B8BD-CDA2F881DAE6}">
      <dgm:prSet/>
      <dgm:spPr/>
      <dgm:t>
        <a:bodyPr/>
        <a:lstStyle/>
        <a:p>
          <a:endParaRPr lang="en-US"/>
        </a:p>
      </dgm:t>
    </dgm:pt>
    <dgm:pt modelId="{A1076C34-A74E-46C8-82D1-2A345ABFC776}">
      <dgm:prSet/>
      <dgm:spPr/>
      <dgm:t>
        <a:bodyPr/>
        <a:lstStyle/>
        <a:p>
          <a:r>
            <a:rPr lang="pl-PL"/>
            <a:t>Random Forest</a:t>
          </a:r>
          <a:endParaRPr lang="en-US"/>
        </a:p>
      </dgm:t>
    </dgm:pt>
    <dgm:pt modelId="{3044E51C-4CC3-4B6F-BF07-038E93508AC4}" type="parTrans" cxnId="{FCD719AD-4A24-4F6C-96BE-BC81DF5B2F9E}">
      <dgm:prSet/>
      <dgm:spPr/>
      <dgm:t>
        <a:bodyPr/>
        <a:lstStyle/>
        <a:p>
          <a:endParaRPr lang="en-US"/>
        </a:p>
      </dgm:t>
    </dgm:pt>
    <dgm:pt modelId="{4C5F5C51-62C4-4CA7-A255-24540C679972}" type="sibTrans" cxnId="{FCD719AD-4A24-4F6C-96BE-BC81DF5B2F9E}">
      <dgm:prSet/>
      <dgm:spPr/>
      <dgm:t>
        <a:bodyPr/>
        <a:lstStyle/>
        <a:p>
          <a:endParaRPr lang="en-US"/>
        </a:p>
      </dgm:t>
    </dgm:pt>
    <dgm:pt modelId="{C0EE8CFA-3CC6-4154-B81D-61C0E449DF60}">
      <dgm:prSet/>
      <dgm:spPr/>
      <dgm:t>
        <a:bodyPr/>
        <a:lstStyle/>
        <a:p>
          <a:r>
            <a:rPr lang="pl-PL"/>
            <a:t>XGB</a:t>
          </a:r>
          <a:endParaRPr lang="en-US"/>
        </a:p>
      </dgm:t>
    </dgm:pt>
    <dgm:pt modelId="{02FE1BDF-AF47-4879-B56E-FC2E9415F2D3}" type="parTrans" cxnId="{F31C0D77-9BA4-4002-8028-50A795EB3D2D}">
      <dgm:prSet/>
      <dgm:spPr/>
      <dgm:t>
        <a:bodyPr/>
        <a:lstStyle/>
        <a:p>
          <a:endParaRPr lang="en-US"/>
        </a:p>
      </dgm:t>
    </dgm:pt>
    <dgm:pt modelId="{CA2C245A-E957-479F-839A-D8AB2D863943}" type="sibTrans" cxnId="{F31C0D77-9BA4-4002-8028-50A795EB3D2D}">
      <dgm:prSet/>
      <dgm:spPr/>
      <dgm:t>
        <a:bodyPr/>
        <a:lstStyle/>
        <a:p>
          <a:endParaRPr lang="en-US"/>
        </a:p>
      </dgm:t>
    </dgm:pt>
    <dgm:pt modelId="{3A1ACF48-FEE3-466D-AC4E-5AB906CF8749}">
      <dgm:prSet/>
      <dgm:spPr/>
      <dgm:t>
        <a:bodyPr/>
        <a:lstStyle/>
        <a:p>
          <a:r>
            <a:rPr lang="pl-PL"/>
            <a:t>LGBM</a:t>
          </a:r>
          <a:endParaRPr lang="en-US"/>
        </a:p>
      </dgm:t>
    </dgm:pt>
    <dgm:pt modelId="{E6721E2D-C85B-4833-A51C-D5C0AF9B745D}" type="parTrans" cxnId="{31662D58-AF0F-46A8-9D35-4950400D3BCF}">
      <dgm:prSet/>
      <dgm:spPr/>
      <dgm:t>
        <a:bodyPr/>
        <a:lstStyle/>
        <a:p>
          <a:endParaRPr lang="en-US"/>
        </a:p>
      </dgm:t>
    </dgm:pt>
    <dgm:pt modelId="{1E493DDD-C54C-4075-83D9-5EE124529826}" type="sibTrans" cxnId="{31662D58-AF0F-46A8-9D35-4950400D3BCF}">
      <dgm:prSet/>
      <dgm:spPr/>
      <dgm:t>
        <a:bodyPr/>
        <a:lstStyle/>
        <a:p>
          <a:endParaRPr lang="en-US"/>
        </a:p>
      </dgm:t>
    </dgm:pt>
    <dgm:pt modelId="{AA41CFAD-1977-44ED-BC5D-CF1EAA453B34}">
      <dgm:prSet/>
      <dgm:spPr/>
      <dgm:t>
        <a:bodyPr/>
        <a:lstStyle/>
        <a:p>
          <a:r>
            <a:rPr lang="pl-PL" b="0" i="0"/>
            <a:t>Multi-layer Perceptron</a:t>
          </a:r>
          <a:endParaRPr lang="en-US"/>
        </a:p>
      </dgm:t>
    </dgm:pt>
    <dgm:pt modelId="{39795956-4155-4E72-9589-1688A24CA760}" type="parTrans" cxnId="{D2C105BC-0298-4B14-A2AE-AAB9798D9B93}">
      <dgm:prSet/>
      <dgm:spPr/>
      <dgm:t>
        <a:bodyPr/>
        <a:lstStyle/>
        <a:p>
          <a:endParaRPr lang="en-US"/>
        </a:p>
      </dgm:t>
    </dgm:pt>
    <dgm:pt modelId="{9FC83573-EE5E-4F0E-9DCA-8D561412BC0B}" type="sibTrans" cxnId="{D2C105BC-0298-4B14-A2AE-AAB9798D9B93}">
      <dgm:prSet/>
      <dgm:spPr/>
      <dgm:t>
        <a:bodyPr/>
        <a:lstStyle/>
        <a:p>
          <a:endParaRPr lang="en-US"/>
        </a:p>
      </dgm:t>
    </dgm:pt>
    <dgm:pt modelId="{637F5908-9BAF-DC44-96D5-F0E503A24590}" type="pres">
      <dgm:prSet presAssocID="{8DDE78E6-B4F7-4A4D-A44B-92D6662E472D}" presName="outerComposite" presStyleCnt="0">
        <dgm:presLayoutVars>
          <dgm:chMax val="5"/>
          <dgm:dir/>
          <dgm:resizeHandles val="exact"/>
        </dgm:presLayoutVars>
      </dgm:prSet>
      <dgm:spPr/>
    </dgm:pt>
    <dgm:pt modelId="{07B0A7F7-E494-3446-A012-BB1701E17FFD}" type="pres">
      <dgm:prSet presAssocID="{8DDE78E6-B4F7-4A4D-A44B-92D6662E472D}" presName="dummyMaxCanvas" presStyleCnt="0">
        <dgm:presLayoutVars/>
      </dgm:prSet>
      <dgm:spPr/>
    </dgm:pt>
    <dgm:pt modelId="{347D2C06-C8D2-4346-AFEB-053D9F342063}" type="pres">
      <dgm:prSet presAssocID="{8DDE78E6-B4F7-4A4D-A44B-92D6662E472D}" presName="FiveNodes_1" presStyleLbl="node1" presStyleIdx="0" presStyleCnt="5">
        <dgm:presLayoutVars>
          <dgm:bulletEnabled val="1"/>
        </dgm:presLayoutVars>
      </dgm:prSet>
      <dgm:spPr/>
    </dgm:pt>
    <dgm:pt modelId="{20BA9CD6-3B1E-A442-87CC-B3D1F9F1D1AB}" type="pres">
      <dgm:prSet presAssocID="{8DDE78E6-B4F7-4A4D-A44B-92D6662E472D}" presName="FiveNodes_2" presStyleLbl="node1" presStyleIdx="1" presStyleCnt="5">
        <dgm:presLayoutVars>
          <dgm:bulletEnabled val="1"/>
        </dgm:presLayoutVars>
      </dgm:prSet>
      <dgm:spPr/>
    </dgm:pt>
    <dgm:pt modelId="{FF5BFD56-BEC3-EB4A-BC56-5D99D017FE9A}" type="pres">
      <dgm:prSet presAssocID="{8DDE78E6-B4F7-4A4D-A44B-92D6662E472D}" presName="FiveNodes_3" presStyleLbl="node1" presStyleIdx="2" presStyleCnt="5">
        <dgm:presLayoutVars>
          <dgm:bulletEnabled val="1"/>
        </dgm:presLayoutVars>
      </dgm:prSet>
      <dgm:spPr/>
    </dgm:pt>
    <dgm:pt modelId="{AB27A6DE-1979-3343-BAC9-7555B51A9077}" type="pres">
      <dgm:prSet presAssocID="{8DDE78E6-B4F7-4A4D-A44B-92D6662E472D}" presName="FiveNodes_4" presStyleLbl="node1" presStyleIdx="3" presStyleCnt="5">
        <dgm:presLayoutVars>
          <dgm:bulletEnabled val="1"/>
        </dgm:presLayoutVars>
      </dgm:prSet>
      <dgm:spPr/>
    </dgm:pt>
    <dgm:pt modelId="{23CEBACD-CC18-DF46-AE04-5D8DD8ED9B6F}" type="pres">
      <dgm:prSet presAssocID="{8DDE78E6-B4F7-4A4D-A44B-92D6662E472D}" presName="FiveNodes_5" presStyleLbl="node1" presStyleIdx="4" presStyleCnt="5">
        <dgm:presLayoutVars>
          <dgm:bulletEnabled val="1"/>
        </dgm:presLayoutVars>
      </dgm:prSet>
      <dgm:spPr/>
    </dgm:pt>
    <dgm:pt modelId="{B2982138-DBCF-1D4E-A46F-E36B56599BAE}" type="pres">
      <dgm:prSet presAssocID="{8DDE78E6-B4F7-4A4D-A44B-92D6662E472D}" presName="FiveConn_1-2" presStyleLbl="fgAccFollowNode1" presStyleIdx="0" presStyleCnt="4">
        <dgm:presLayoutVars>
          <dgm:bulletEnabled val="1"/>
        </dgm:presLayoutVars>
      </dgm:prSet>
      <dgm:spPr/>
    </dgm:pt>
    <dgm:pt modelId="{89DFF05A-CF27-5A45-959F-6E371B099E02}" type="pres">
      <dgm:prSet presAssocID="{8DDE78E6-B4F7-4A4D-A44B-92D6662E472D}" presName="FiveConn_2-3" presStyleLbl="fgAccFollowNode1" presStyleIdx="1" presStyleCnt="4">
        <dgm:presLayoutVars>
          <dgm:bulletEnabled val="1"/>
        </dgm:presLayoutVars>
      </dgm:prSet>
      <dgm:spPr/>
    </dgm:pt>
    <dgm:pt modelId="{53199780-C651-A242-AAB8-A6C7A1D904F4}" type="pres">
      <dgm:prSet presAssocID="{8DDE78E6-B4F7-4A4D-A44B-92D6662E472D}" presName="FiveConn_3-4" presStyleLbl="fgAccFollowNode1" presStyleIdx="2" presStyleCnt="4">
        <dgm:presLayoutVars>
          <dgm:bulletEnabled val="1"/>
        </dgm:presLayoutVars>
      </dgm:prSet>
      <dgm:spPr/>
    </dgm:pt>
    <dgm:pt modelId="{0589DDCF-B9C1-9947-B3EC-9568269344D6}" type="pres">
      <dgm:prSet presAssocID="{8DDE78E6-B4F7-4A4D-A44B-92D6662E472D}" presName="FiveConn_4-5" presStyleLbl="fgAccFollowNode1" presStyleIdx="3" presStyleCnt="4">
        <dgm:presLayoutVars>
          <dgm:bulletEnabled val="1"/>
        </dgm:presLayoutVars>
      </dgm:prSet>
      <dgm:spPr/>
    </dgm:pt>
    <dgm:pt modelId="{87A81C1B-70A1-B342-AAD1-F0842CCD6630}" type="pres">
      <dgm:prSet presAssocID="{8DDE78E6-B4F7-4A4D-A44B-92D6662E472D}" presName="FiveNodes_1_text" presStyleLbl="node1" presStyleIdx="4" presStyleCnt="5">
        <dgm:presLayoutVars>
          <dgm:bulletEnabled val="1"/>
        </dgm:presLayoutVars>
      </dgm:prSet>
      <dgm:spPr/>
    </dgm:pt>
    <dgm:pt modelId="{73C038A6-21D2-EB46-8E54-975A60C32136}" type="pres">
      <dgm:prSet presAssocID="{8DDE78E6-B4F7-4A4D-A44B-92D6662E472D}" presName="FiveNodes_2_text" presStyleLbl="node1" presStyleIdx="4" presStyleCnt="5">
        <dgm:presLayoutVars>
          <dgm:bulletEnabled val="1"/>
        </dgm:presLayoutVars>
      </dgm:prSet>
      <dgm:spPr/>
    </dgm:pt>
    <dgm:pt modelId="{7D3BB80B-8DC0-5B4D-A384-6850873090EA}" type="pres">
      <dgm:prSet presAssocID="{8DDE78E6-B4F7-4A4D-A44B-92D6662E472D}" presName="FiveNodes_3_text" presStyleLbl="node1" presStyleIdx="4" presStyleCnt="5">
        <dgm:presLayoutVars>
          <dgm:bulletEnabled val="1"/>
        </dgm:presLayoutVars>
      </dgm:prSet>
      <dgm:spPr/>
    </dgm:pt>
    <dgm:pt modelId="{230FED5A-72FB-2B48-9AEC-DFE6A7E32EEA}" type="pres">
      <dgm:prSet presAssocID="{8DDE78E6-B4F7-4A4D-A44B-92D6662E472D}" presName="FiveNodes_4_text" presStyleLbl="node1" presStyleIdx="4" presStyleCnt="5">
        <dgm:presLayoutVars>
          <dgm:bulletEnabled val="1"/>
        </dgm:presLayoutVars>
      </dgm:prSet>
      <dgm:spPr/>
    </dgm:pt>
    <dgm:pt modelId="{9569E159-20A7-FF4A-AEAF-F9CEE7894485}" type="pres">
      <dgm:prSet presAssocID="{8DDE78E6-B4F7-4A4D-A44B-92D6662E472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B2EAD08-71B4-504A-92CA-C3B290E0AC86}" type="presOf" srcId="{C0EE8CFA-3CC6-4154-B81D-61C0E449DF60}" destId="{FF5BFD56-BEC3-EB4A-BC56-5D99D017FE9A}" srcOrd="0" destOrd="0" presId="urn:microsoft.com/office/officeart/2005/8/layout/vProcess5"/>
    <dgm:cxn modelId="{101E6711-6F43-FA4B-942E-2C509AAB229D}" type="presOf" srcId="{3A1ACF48-FEE3-466D-AC4E-5AB906CF8749}" destId="{AB27A6DE-1979-3343-BAC9-7555B51A9077}" srcOrd="0" destOrd="0" presId="urn:microsoft.com/office/officeart/2005/8/layout/vProcess5"/>
    <dgm:cxn modelId="{E6059920-7D1A-9542-84D8-DC2D2003B8B7}" type="presOf" srcId="{A27AA7D3-97DE-4A50-8A75-AAACF8169AFA}" destId="{87A81C1B-70A1-B342-AAD1-F0842CCD6630}" srcOrd="1" destOrd="0" presId="urn:microsoft.com/office/officeart/2005/8/layout/vProcess5"/>
    <dgm:cxn modelId="{D5F0D32B-C38B-3645-831E-F88358A5CB8B}" type="presOf" srcId="{AA41CFAD-1977-44ED-BC5D-CF1EAA453B34}" destId="{23CEBACD-CC18-DF46-AE04-5D8DD8ED9B6F}" srcOrd="0" destOrd="0" presId="urn:microsoft.com/office/officeart/2005/8/layout/vProcess5"/>
    <dgm:cxn modelId="{595D144D-7DCF-2B4B-A292-0AF4307C18A6}" type="presOf" srcId="{C0EE8CFA-3CC6-4154-B81D-61C0E449DF60}" destId="{7D3BB80B-8DC0-5B4D-A384-6850873090EA}" srcOrd="1" destOrd="0" presId="urn:microsoft.com/office/officeart/2005/8/layout/vProcess5"/>
    <dgm:cxn modelId="{31662D58-AF0F-46A8-9D35-4950400D3BCF}" srcId="{8DDE78E6-B4F7-4A4D-A44B-92D6662E472D}" destId="{3A1ACF48-FEE3-466D-AC4E-5AB906CF8749}" srcOrd="3" destOrd="0" parTransId="{E6721E2D-C85B-4833-A51C-D5C0AF9B745D}" sibTransId="{1E493DDD-C54C-4075-83D9-5EE124529826}"/>
    <dgm:cxn modelId="{F31C0D77-9BA4-4002-8028-50A795EB3D2D}" srcId="{8DDE78E6-B4F7-4A4D-A44B-92D6662E472D}" destId="{C0EE8CFA-3CC6-4154-B81D-61C0E449DF60}" srcOrd="2" destOrd="0" parTransId="{02FE1BDF-AF47-4879-B56E-FC2E9415F2D3}" sibTransId="{CA2C245A-E957-479F-839A-D8AB2D863943}"/>
    <dgm:cxn modelId="{EDCAEF78-1108-974A-93D8-8852B200B9F2}" type="presOf" srcId="{CA2C245A-E957-479F-839A-D8AB2D863943}" destId="{53199780-C651-A242-AAB8-A6C7A1D904F4}" srcOrd="0" destOrd="0" presId="urn:microsoft.com/office/officeart/2005/8/layout/vProcess5"/>
    <dgm:cxn modelId="{61854690-16C1-C44C-AEFA-1A177AF3E0EB}" type="presOf" srcId="{A1076C34-A74E-46C8-82D1-2A345ABFC776}" destId="{20BA9CD6-3B1E-A442-87CC-B3D1F9F1D1AB}" srcOrd="0" destOrd="0" presId="urn:microsoft.com/office/officeart/2005/8/layout/vProcess5"/>
    <dgm:cxn modelId="{60E1A7A1-B1AF-FD43-84B3-1DC78945AE01}" type="presOf" srcId="{A27AA7D3-97DE-4A50-8A75-AAACF8169AFA}" destId="{347D2C06-C8D2-4346-AFEB-053D9F342063}" srcOrd="0" destOrd="0" presId="urn:microsoft.com/office/officeart/2005/8/layout/vProcess5"/>
    <dgm:cxn modelId="{DD2F03AB-7DF4-E14A-8FD5-DF8C8D1A1DF0}" type="presOf" srcId="{3A1ACF48-FEE3-466D-AC4E-5AB906CF8749}" destId="{230FED5A-72FB-2B48-9AEC-DFE6A7E32EEA}" srcOrd="1" destOrd="0" presId="urn:microsoft.com/office/officeart/2005/8/layout/vProcess5"/>
    <dgm:cxn modelId="{FCD719AD-4A24-4F6C-96BE-BC81DF5B2F9E}" srcId="{8DDE78E6-B4F7-4A4D-A44B-92D6662E472D}" destId="{A1076C34-A74E-46C8-82D1-2A345ABFC776}" srcOrd="1" destOrd="0" parTransId="{3044E51C-4CC3-4B6F-BF07-038E93508AC4}" sibTransId="{4C5F5C51-62C4-4CA7-A255-24540C679972}"/>
    <dgm:cxn modelId="{D2C105BC-0298-4B14-A2AE-AAB9798D9B93}" srcId="{8DDE78E6-B4F7-4A4D-A44B-92D6662E472D}" destId="{AA41CFAD-1977-44ED-BC5D-CF1EAA453B34}" srcOrd="4" destOrd="0" parTransId="{39795956-4155-4E72-9589-1688A24CA760}" sibTransId="{9FC83573-EE5E-4F0E-9DCA-8D561412BC0B}"/>
    <dgm:cxn modelId="{8F7CA1C9-4440-D547-90D6-DA13D8839F4C}" type="presOf" srcId="{A1076C34-A74E-46C8-82D1-2A345ABFC776}" destId="{73C038A6-21D2-EB46-8E54-975A60C32136}" srcOrd="1" destOrd="0" presId="urn:microsoft.com/office/officeart/2005/8/layout/vProcess5"/>
    <dgm:cxn modelId="{A1C455CB-73A5-164E-BBBF-A0AC5D4B4E2C}" type="presOf" srcId="{C1CDFEFE-193D-4913-897F-04BBDCB5AF5E}" destId="{B2982138-DBCF-1D4E-A46F-E36B56599BAE}" srcOrd="0" destOrd="0" presId="urn:microsoft.com/office/officeart/2005/8/layout/vProcess5"/>
    <dgm:cxn modelId="{9B302EDD-7461-CC46-B11B-345D7AD656B7}" type="presOf" srcId="{1E493DDD-C54C-4075-83D9-5EE124529826}" destId="{0589DDCF-B9C1-9947-B3EC-9568269344D6}" srcOrd="0" destOrd="0" presId="urn:microsoft.com/office/officeart/2005/8/layout/vProcess5"/>
    <dgm:cxn modelId="{A73993E3-1FB9-8C46-9598-46CE9553CFDD}" type="presOf" srcId="{4C5F5C51-62C4-4CA7-A255-24540C679972}" destId="{89DFF05A-CF27-5A45-959F-6E371B099E02}" srcOrd="0" destOrd="0" presId="urn:microsoft.com/office/officeart/2005/8/layout/vProcess5"/>
    <dgm:cxn modelId="{D32A56EB-C3F9-BF43-8876-FC20ACEE072C}" type="presOf" srcId="{AA41CFAD-1977-44ED-BC5D-CF1EAA453B34}" destId="{9569E159-20A7-FF4A-AEAF-F9CEE7894485}" srcOrd="1" destOrd="0" presId="urn:microsoft.com/office/officeart/2005/8/layout/vProcess5"/>
    <dgm:cxn modelId="{8150F4F7-F88B-4B2F-B8BD-CDA2F881DAE6}" srcId="{8DDE78E6-B4F7-4A4D-A44B-92D6662E472D}" destId="{A27AA7D3-97DE-4A50-8A75-AAACF8169AFA}" srcOrd="0" destOrd="0" parTransId="{757C683F-1D6C-4EEF-B426-BAC3646F7627}" sibTransId="{C1CDFEFE-193D-4913-897F-04BBDCB5AF5E}"/>
    <dgm:cxn modelId="{0E6210FC-E7C8-7D4A-89B6-D9723C73D269}" type="presOf" srcId="{8DDE78E6-B4F7-4A4D-A44B-92D6662E472D}" destId="{637F5908-9BAF-DC44-96D5-F0E503A24590}" srcOrd="0" destOrd="0" presId="urn:microsoft.com/office/officeart/2005/8/layout/vProcess5"/>
    <dgm:cxn modelId="{E2F45D32-890C-334D-AB13-EA9BB9CB5B86}" type="presParOf" srcId="{637F5908-9BAF-DC44-96D5-F0E503A24590}" destId="{07B0A7F7-E494-3446-A012-BB1701E17FFD}" srcOrd="0" destOrd="0" presId="urn:microsoft.com/office/officeart/2005/8/layout/vProcess5"/>
    <dgm:cxn modelId="{7C9F03DA-4A27-B94B-9EDC-86B725DE73EA}" type="presParOf" srcId="{637F5908-9BAF-DC44-96D5-F0E503A24590}" destId="{347D2C06-C8D2-4346-AFEB-053D9F342063}" srcOrd="1" destOrd="0" presId="urn:microsoft.com/office/officeart/2005/8/layout/vProcess5"/>
    <dgm:cxn modelId="{75452D59-E845-B140-B64F-E86BB28F6CE0}" type="presParOf" srcId="{637F5908-9BAF-DC44-96D5-F0E503A24590}" destId="{20BA9CD6-3B1E-A442-87CC-B3D1F9F1D1AB}" srcOrd="2" destOrd="0" presId="urn:microsoft.com/office/officeart/2005/8/layout/vProcess5"/>
    <dgm:cxn modelId="{B5C67955-9BAF-4349-8BB4-6D2B901B4976}" type="presParOf" srcId="{637F5908-9BAF-DC44-96D5-F0E503A24590}" destId="{FF5BFD56-BEC3-EB4A-BC56-5D99D017FE9A}" srcOrd="3" destOrd="0" presId="urn:microsoft.com/office/officeart/2005/8/layout/vProcess5"/>
    <dgm:cxn modelId="{BEE5DB3B-A982-C94A-A550-A0DF39145E18}" type="presParOf" srcId="{637F5908-9BAF-DC44-96D5-F0E503A24590}" destId="{AB27A6DE-1979-3343-BAC9-7555B51A9077}" srcOrd="4" destOrd="0" presId="urn:microsoft.com/office/officeart/2005/8/layout/vProcess5"/>
    <dgm:cxn modelId="{F055558D-CE5D-974E-8C29-5B61EA5D0780}" type="presParOf" srcId="{637F5908-9BAF-DC44-96D5-F0E503A24590}" destId="{23CEBACD-CC18-DF46-AE04-5D8DD8ED9B6F}" srcOrd="5" destOrd="0" presId="urn:microsoft.com/office/officeart/2005/8/layout/vProcess5"/>
    <dgm:cxn modelId="{9EA9047E-94AF-BA4F-B702-542118E0B552}" type="presParOf" srcId="{637F5908-9BAF-DC44-96D5-F0E503A24590}" destId="{B2982138-DBCF-1D4E-A46F-E36B56599BAE}" srcOrd="6" destOrd="0" presId="urn:microsoft.com/office/officeart/2005/8/layout/vProcess5"/>
    <dgm:cxn modelId="{2C91FE06-5506-7347-8C1F-034001FCD08B}" type="presParOf" srcId="{637F5908-9BAF-DC44-96D5-F0E503A24590}" destId="{89DFF05A-CF27-5A45-959F-6E371B099E02}" srcOrd="7" destOrd="0" presId="urn:microsoft.com/office/officeart/2005/8/layout/vProcess5"/>
    <dgm:cxn modelId="{2E7B2259-80B8-1746-898B-93616D3DDEB2}" type="presParOf" srcId="{637F5908-9BAF-DC44-96D5-F0E503A24590}" destId="{53199780-C651-A242-AAB8-A6C7A1D904F4}" srcOrd="8" destOrd="0" presId="urn:microsoft.com/office/officeart/2005/8/layout/vProcess5"/>
    <dgm:cxn modelId="{004136EA-C2BD-3943-9DA0-05087ECC5028}" type="presParOf" srcId="{637F5908-9BAF-DC44-96D5-F0E503A24590}" destId="{0589DDCF-B9C1-9947-B3EC-9568269344D6}" srcOrd="9" destOrd="0" presId="urn:microsoft.com/office/officeart/2005/8/layout/vProcess5"/>
    <dgm:cxn modelId="{B5CAFBE7-1AD6-004C-BE86-2FDD7AB3F52A}" type="presParOf" srcId="{637F5908-9BAF-DC44-96D5-F0E503A24590}" destId="{87A81C1B-70A1-B342-AAD1-F0842CCD6630}" srcOrd="10" destOrd="0" presId="urn:microsoft.com/office/officeart/2005/8/layout/vProcess5"/>
    <dgm:cxn modelId="{9A6D8F72-2D56-9D46-9A5C-BBAB77D79971}" type="presParOf" srcId="{637F5908-9BAF-DC44-96D5-F0E503A24590}" destId="{73C038A6-21D2-EB46-8E54-975A60C32136}" srcOrd="11" destOrd="0" presId="urn:microsoft.com/office/officeart/2005/8/layout/vProcess5"/>
    <dgm:cxn modelId="{21D8FCA4-9E5F-C943-91DF-CD65F50E9C8F}" type="presParOf" srcId="{637F5908-9BAF-DC44-96D5-F0E503A24590}" destId="{7D3BB80B-8DC0-5B4D-A384-6850873090EA}" srcOrd="12" destOrd="0" presId="urn:microsoft.com/office/officeart/2005/8/layout/vProcess5"/>
    <dgm:cxn modelId="{429C24BE-9513-3F4F-B96D-D16F735B75BD}" type="presParOf" srcId="{637F5908-9BAF-DC44-96D5-F0E503A24590}" destId="{230FED5A-72FB-2B48-9AEC-DFE6A7E32EEA}" srcOrd="13" destOrd="0" presId="urn:microsoft.com/office/officeart/2005/8/layout/vProcess5"/>
    <dgm:cxn modelId="{D393C44B-7752-AB41-BEF6-87CD01D049C9}" type="presParOf" srcId="{637F5908-9BAF-DC44-96D5-F0E503A24590}" destId="{9569E159-20A7-FF4A-AEAF-F9CEE789448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67BE8-9166-844F-9AA2-10D3806D38C5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A6B68-FEDB-3145-A7A1-08E46374E418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Przekształcenie zmiennej celu z „legit”/”fraud” na 0/1</a:t>
          </a:r>
          <a:endParaRPr lang="en-US" sz="2700" kern="1200"/>
        </a:p>
      </dsp:txBody>
      <dsp:txXfrm>
        <a:off x="0" y="2124"/>
        <a:ext cx="10515600" cy="724514"/>
      </dsp:txXfrm>
    </dsp:sp>
    <dsp:sp modelId="{829CC6DA-C721-E040-B74D-D7012A550133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68BBA-91CE-9B46-9714-8ED8A6406E6B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Usunięcie wartości odstających</a:t>
          </a:r>
          <a:endParaRPr lang="en-US" sz="2700" kern="1200"/>
        </a:p>
      </dsp:txBody>
      <dsp:txXfrm>
        <a:off x="0" y="726639"/>
        <a:ext cx="10515600" cy="724514"/>
      </dsp:txXfrm>
    </dsp:sp>
    <dsp:sp modelId="{7EBD9A56-0D03-C24D-A822-7FE2EC4634D6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7362B-E45D-0C47-8B69-8674DAAB30E0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Braki danych – 1,1%</a:t>
          </a:r>
          <a:endParaRPr lang="en-US" sz="2700" kern="1200"/>
        </a:p>
      </dsp:txBody>
      <dsp:txXfrm>
        <a:off x="0" y="1451154"/>
        <a:ext cx="10515600" cy="724514"/>
      </dsp:txXfrm>
    </dsp:sp>
    <dsp:sp modelId="{C9295A2F-207F-7646-9BBC-6888565B10F4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7C8CC-1142-B64F-89A5-26E98B206280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Zamiana zmiennej „EVENT_TIMESTAMP” na dni i miesiące</a:t>
          </a:r>
          <a:endParaRPr lang="en-US" sz="2700" kern="1200"/>
        </a:p>
      </dsp:txBody>
      <dsp:txXfrm>
        <a:off x="0" y="2175669"/>
        <a:ext cx="10515600" cy="724514"/>
      </dsp:txXfrm>
    </dsp:sp>
    <dsp:sp modelId="{8303972A-B36D-C445-A3C7-DEB33D9D1F1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4CFE9-E28B-1B4F-8A15-FDE258C8D6C3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Wyciągnięcie ze zmiennej user_agent przeglądarki i systemu operacyjnego</a:t>
          </a:r>
          <a:endParaRPr lang="en-US" sz="2700" kern="1200"/>
        </a:p>
      </dsp:txBody>
      <dsp:txXfrm>
        <a:off x="0" y="2900183"/>
        <a:ext cx="10515600" cy="724514"/>
      </dsp:txXfrm>
    </dsp:sp>
    <dsp:sp modelId="{F038D13C-403D-CA45-91AE-9A133D755CBF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4F2F8-A5F8-844D-B5D8-6CF4826ACE92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Zamiana acc_age na zmienną porządkową</a:t>
          </a:r>
          <a:endParaRPr lang="en-US" sz="2700" kern="1200"/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D2C06-C8D2-4346-AFEB-053D9F342063}">
      <dsp:nvSpPr>
        <dsp:cNvPr id="0" name=""/>
        <dsp:cNvSpPr/>
      </dsp:nvSpPr>
      <dsp:spPr>
        <a:xfrm>
          <a:off x="0" y="0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Regresja Logistyczna</a:t>
          </a:r>
          <a:endParaRPr lang="en-US" sz="3100" kern="1200"/>
        </a:p>
      </dsp:txBody>
      <dsp:txXfrm>
        <a:off x="20819" y="20819"/>
        <a:ext cx="7246841" cy="669159"/>
      </dsp:txXfrm>
    </dsp:sp>
    <dsp:sp modelId="{20BA9CD6-3B1E-A442-87CC-B3D1F9F1D1AB}">
      <dsp:nvSpPr>
        <dsp:cNvPr id="0" name=""/>
        <dsp:cNvSpPr/>
      </dsp:nvSpPr>
      <dsp:spPr>
        <a:xfrm>
          <a:off x="604646" y="809519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Random Forest</a:t>
          </a:r>
          <a:endParaRPr lang="en-US" sz="3100" kern="1200"/>
        </a:p>
      </dsp:txBody>
      <dsp:txXfrm>
        <a:off x="625465" y="830338"/>
        <a:ext cx="6988708" cy="669159"/>
      </dsp:txXfrm>
    </dsp:sp>
    <dsp:sp modelId="{FF5BFD56-BEC3-EB4A-BC56-5D99D017FE9A}">
      <dsp:nvSpPr>
        <dsp:cNvPr id="0" name=""/>
        <dsp:cNvSpPr/>
      </dsp:nvSpPr>
      <dsp:spPr>
        <a:xfrm>
          <a:off x="1209293" y="1619039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XGB</a:t>
          </a:r>
          <a:endParaRPr lang="en-US" sz="3100" kern="1200"/>
        </a:p>
      </dsp:txBody>
      <dsp:txXfrm>
        <a:off x="1230112" y="1639858"/>
        <a:ext cx="6988708" cy="669159"/>
      </dsp:txXfrm>
    </dsp:sp>
    <dsp:sp modelId="{AB27A6DE-1979-3343-BAC9-7555B51A9077}">
      <dsp:nvSpPr>
        <dsp:cNvPr id="0" name=""/>
        <dsp:cNvSpPr/>
      </dsp:nvSpPr>
      <dsp:spPr>
        <a:xfrm>
          <a:off x="1813940" y="2428558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LGBM</a:t>
          </a:r>
          <a:endParaRPr lang="en-US" sz="3100" kern="1200"/>
        </a:p>
      </dsp:txBody>
      <dsp:txXfrm>
        <a:off x="1834759" y="2449377"/>
        <a:ext cx="6988708" cy="669159"/>
      </dsp:txXfrm>
    </dsp:sp>
    <dsp:sp modelId="{23CEBACD-CC18-DF46-AE04-5D8DD8ED9B6F}">
      <dsp:nvSpPr>
        <dsp:cNvPr id="0" name=""/>
        <dsp:cNvSpPr/>
      </dsp:nvSpPr>
      <dsp:spPr>
        <a:xfrm>
          <a:off x="2418587" y="3238078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b="0" i="0" kern="1200"/>
            <a:t>Multi-layer Perceptron</a:t>
          </a:r>
          <a:endParaRPr lang="en-US" sz="3100" kern="1200"/>
        </a:p>
      </dsp:txBody>
      <dsp:txXfrm>
        <a:off x="2439406" y="3258897"/>
        <a:ext cx="6988708" cy="669159"/>
      </dsp:txXfrm>
    </dsp:sp>
    <dsp:sp modelId="{B2982138-DBCF-1D4E-A46F-E36B56599BAE}">
      <dsp:nvSpPr>
        <dsp:cNvPr id="0" name=""/>
        <dsp:cNvSpPr/>
      </dsp:nvSpPr>
      <dsp:spPr>
        <a:xfrm>
          <a:off x="7634993" y="519277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738947" y="519277"/>
        <a:ext cx="254110" cy="347669"/>
      </dsp:txXfrm>
    </dsp:sp>
    <dsp:sp modelId="{89DFF05A-CF27-5A45-959F-6E371B099E02}">
      <dsp:nvSpPr>
        <dsp:cNvPr id="0" name=""/>
        <dsp:cNvSpPr/>
      </dsp:nvSpPr>
      <dsp:spPr>
        <a:xfrm>
          <a:off x="8239640" y="1328796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343594" y="1328796"/>
        <a:ext cx="254110" cy="347669"/>
      </dsp:txXfrm>
    </dsp:sp>
    <dsp:sp modelId="{53199780-C651-A242-AAB8-A6C7A1D904F4}">
      <dsp:nvSpPr>
        <dsp:cNvPr id="0" name=""/>
        <dsp:cNvSpPr/>
      </dsp:nvSpPr>
      <dsp:spPr>
        <a:xfrm>
          <a:off x="8844287" y="2126469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948241" y="2126469"/>
        <a:ext cx="254110" cy="347669"/>
      </dsp:txXfrm>
    </dsp:sp>
    <dsp:sp modelId="{0589DDCF-B9C1-9947-B3EC-9568269344D6}">
      <dsp:nvSpPr>
        <dsp:cNvPr id="0" name=""/>
        <dsp:cNvSpPr/>
      </dsp:nvSpPr>
      <dsp:spPr>
        <a:xfrm>
          <a:off x="9448934" y="2943887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552888" y="2943887"/>
        <a:ext cx="254110" cy="34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47C09-1166-C043-B394-6ECE04EBB830}" type="datetimeFigureOut">
              <a:rPr lang="pl-PL" smtClean="0"/>
              <a:t>22.05.2024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23013-7ED5-CD46-A014-C0DA3B89A7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3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1. Klasyfikacja binarna czy dana transakcja jest oszustwem</a:t>
            </a:r>
          </a:p>
          <a:p>
            <a:r>
              <a:rPr lang="pl-PL" dirty="0"/>
              <a:t>2. Wskazanie, którzy klienci mają większe szansę stać się ofiarą oszustwa</a:t>
            </a:r>
          </a:p>
          <a:p>
            <a:r>
              <a:rPr lang="pl-PL" dirty="0"/>
              <a:t>Najważniejszy parametr modelu: Jak najmniej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negatives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668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Precision to True </a:t>
            </a:r>
            <a:r>
              <a:rPr lang="pl-PL" dirty="0" err="1"/>
              <a:t>Positives</a:t>
            </a:r>
            <a:r>
              <a:rPr lang="pl-PL" dirty="0"/>
              <a:t> / (True </a:t>
            </a:r>
            <a:r>
              <a:rPr lang="pl-PL" dirty="0" err="1"/>
              <a:t>Positives</a:t>
            </a:r>
            <a:r>
              <a:rPr lang="pl-PL" dirty="0"/>
              <a:t> +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Positives</a:t>
            </a:r>
            <a:r>
              <a:rPr lang="pl-PL" dirty="0"/>
              <a:t>)</a:t>
            </a:r>
          </a:p>
          <a:p>
            <a:r>
              <a:rPr lang="pl-PL" dirty="0" err="1"/>
              <a:t>Recal</a:t>
            </a:r>
            <a:r>
              <a:rPr lang="pl-PL" dirty="0"/>
              <a:t> to True </a:t>
            </a:r>
            <a:r>
              <a:rPr lang="pl-PL" dirty="0" err="1"/>
              <a:t>Positives</a:t>
            </a:r>
            <a:r>
              <a:rPr lang="pl-PL" dirty="0"/>
              <a:t> / (True </a:t>
            </a:r>
            <a:r>
              <a:rPr lang="pl-PL" dirty="0" err="1"/>
              <a:t>Positives</a:t>
            </a:r>
            <a:r>
              <a:rPr lang="pl-PL" dirty="0"/>
              <a:t> +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Negatives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/>
              <a:t>Czyli interesuje nas prawa strona wykresu: Przy wysokim </a:t>
            </a:r>
            <a:r>
              <a:rPr lang="pl-PL" dirty="0" err="1"/>
              <a:t>recallu</a:t>
            </a:r>
            <a:r>
              <a:rPr lang="pl-PL" dirty="0"/>
              <a:t> (mało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negatives</a:t>
            </a:r>
            <a:r>
              <a:rPr lang="pl-PL" dirty="0"/>
              <a:t> czyli mało „przepuszczonych fraudów”  a wysokie precision czyli mało klientów uczciwych wpada w dodatkową autoryzację transakcji itd.)</a:t>
            </a:r>
          </a:p>
          <a:p>
            <a:r>
              <a:rPr lang="pl-PL" dirty="0"/>
              <a:t>Parametry były dobierane tak by maksymalizować </a:t>
            </a:r>
            <a:r>
              <a:rPr lang="pl-PL" dirty="0" err="1"/>
              <a:t>Recall</a:t>
            </a:r>
            <a:r>
              <a:rPr lang="pl-PL" dirty="0"/>
              <a:t> dlatego wykres szybko zaczyna opadać (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Negatives</a:t>
            </a:r>
            <a:r>
              <a:rPr lang="pl-PL" dirty="0"/>
              <a:t> są bardzo niepożądane)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54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Najważniejszy część każdej z macierzy to lewy dolny róg, im mniej tym lepiej.</a:t>
            </a:r>
          </a:p>
          <a:p>
            <a:r>
              <a:rPr lang="pl-PL" dirty="0"/>
              <a:t>XGB (</a:t>
            </a:r>
            <a:r>
              <a:rPr lang="pl-PL" dirty="0" err="1"/>
              <a:t>under</a:t>
            </a:r>
            <a:r>
              <a:rPr lang="pl-PL" dirty="0"/>
              <a:t>) skrajnie przeuczony widać, że praktycznie wszystko daje jako fraud.</a:t>
            </a:r>
          </a:p>
          <a:p>
            <a:r>
              <a:rPr lang="pl-PL" dirty="0"/>
              <a:t>MLP najlepiej sobie poradziło, potem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. Widać też że modele z </a:t>
            </a:r>
            <a:r>
              <a:rPr lang="pl-PL" dirty="0" err="1"/>
              <a:t>oversamplingiem</a:t>
            </a:r>
            <a:r>
              <a:rPr lang="pl-PL" dirty="0"/>
              <a:t> raczej gorzej sobie radziły. Dzięki dużej ilości obserwacji </a:t>
            </a:r>
            <a:r>
              <a:rPr lang="pl-PL" dirty="0" err="1"/>
              <a:t>undersampling</a:t>
            </a:r>
            <a:r>
              <a:rPr lang="pl-PL" dirty="0"/>
              <a:t> był wystarczający do uzyskania dobrych wyników i zapewniał krótszy czas trenowania.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2256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Patrząc na </a:t>
            </a:r>
            <a:r>
              <a:rPr lang="pl-PL" dirty="0" err="1"/>
              <a:t>Recall</a:t>
            </a:r>
            <a:r>
              <a:rPr lang="pl-PL" dirty="0"/>
              <a:t> i Precision widać, że walidacja była robiona z naciskiem na </a:t>
            </a:r>
            <a:r>
              <a:rPr lang="pl-PL" dirty="0" err="1"/>
              <a:t>Recall</a:t>
            </a:r>
            <a:r>
              <a:rPr lang="pl-PL" dirty="0"/>
              <a:t> przez co „trade-</a:t>
            </a:r>
            <a:r>
              <a:rPr lang="pl-PL" dirty="0" err="1"/>
              <a:t>offem</a:t>
            </a:r>
            <a:r>
              <a:rPr lang="pl-PL" dirty="0"/>
              <a:t>” tego są niższe wyniki, i w konsekwencji też niski F1 </a:t>
            </a:r>
            <a:r>
              <a:rPr lang="pl-PL" dirty="0" err="1"/>
              <a:t>score</a:t>
            </a:r>
            <a:r>
              <a:rPr lang="pl-PL" dirty="0"/>
              <a:t>.</a:t>
            </a:r>
          </a:p>
          <a:p>
            <a:r>
              <a:rPr lang="pl-PL" dirty="0" err="1"/>
              <a:t>Kologomorov</a:t>
            </a:r>
            <a:r>
              <a:rPr lang="pl-PL" dirty="0"/>
              <a:t> – </a:t>
            </a:r>
            <a:r>
              <a:rPr lang="pl-PL" dirty="0" err="1"/>
              <a:t>Smirnov</a:t>
            </a:r>
            <a:r>
              <a:rPr lang="pl-PL" dirty="0"/>
              <a:t> dla rozkładów </a:t>
            </a:r>
            <a:r>
              <a:rPr lang="pl-PL" dirty="0" err="1"/>
              <a:t>legit</a:t>
            </a:r>
            <a:r>
              <a:rPr lang="pl-PL" dirty="0"/>
              <a:t> transakcji i fraudów dlatego czym większa wartość tym lepiej (bardziej oddalone rozkłady)</a:t>
            </a:r>
          </a:p>
          <a:p>
            <a:r>
              <a:rPr lang="pl-PL" dirty="0" err="1"/>
              <a:t>Misclass</a:t>
            </a:r>
            <a:r>
              <a:rPr lang="pl-PL" dirty="0"/>
              <a:t> </a:t>
            </a:r>
            <a:r>
              <a:rPr lang="pl-PL" dirty="0" err="1"/>
              <a:t>rate</a:t>
            </a:r>
            <a:r>
              <a:rPr lang="pl-PL" dirty="0"/>
              <a:t> – słaby wskaźnik widać to po XGB (</a:t>
            </a:r>
            <a:r>
              <a:rPr lang="pl-PL" dirty="0" err="1"/>
              <a:t>oversample</a:t>
            </a:r>
            <a:r>
              <a:rPr lang="pl-PL" dirty="0"/>
              <a:t>), bo patrząc na </a:t>
            </a:r>
            <a:r>
              <a:rPr lang="pl-PL" dirty="0" err="1"/>
              <a:t>Recall</a:t>
            </a:r>
            <a:r>
              <a:rPr lang="pl-PL" dirty="0"/>
              <a:t> i właśnie </a:t>
            </a:r>
            <a:r>
              <a:rPr lang="pl-PL" dirty="0" err="1"/>
              <a:t>Missclass_rate</a:t>
            </a:r>
            <a:r>
              <a:rPr lang="pl-PL" dirty="0"/>
              <a:t> widać, że jest „sztucznie napompowany”, że dobre klasyfikacje </a:t>
            </a:r>
            <a:r>
              <a:rPr lang="pl-PL" dirty="0" err="1"/>
              <a:t>legit</a:t>
            </a:r>
            <a:r>
              <a:rPr lang="pl-PL" dirty="0"/>
              <a:t> transakcji, a fraudy słabo przewiduje</a:t>
            </a:r>
          </a:p>
          <a:p>
            <a:r>
              <a:rPr lang="pl-PL" dirty="0" err="1"/>
              <a:t>Acc_diff</a:t>
            </a:r>
            <a:r>
              <a:rPr lang="pl-PL" dirty="0"/>
              <a:t>, </a:t>
            </a:r>
            <a:r>
              <a:rPr lang="pl-PL" dirty="0" err="1"/>
              <a:t>recall_diff</a:t>
            </a:r>
            <a:r>
              <a:rPr lang="pl-PL" dirty="0"/>
              <a:t> – </a:t>
            </a:r>
            <a:r>
              <a:rPr lang="pl-PL" dirty="0" err="1"/>
              <a:t>overfitting</a:t>
            </a:r>
            <a:r>
              <a:rPr lang="pl-PL" dirty="0"/>
              <a:t> – widać szczególnie przy XGB (</a:t>
            </a:r>
            <a:r>
              <a:rPr lang="pl-PL" dirty="0" err="1"/>
              <a:t>undersample</a:t>
            </a:r>
            <a:r>
              <a:rPr lang="pl-PL" dirty="0"/>
              <a:t>)</a:t>
            </a:r>
          </a:p>
          <a:p>
            <a:r>
              <a:rPr lang="pl-PL" dirty="0" err="1"/>
              <a:t>Fal_neg_rate</a:t>
            </a:r>
            <a:r>
              <a:rPr lang="pl-PL" dirty="0"/>
              <a:t> – ile </a:t>
            </a:r>
            <a:r>
              <a:rPr lang="pl-PL" dirty="0" err="1"/>
              <a:t>fraudow</a:t>
            </a:r>
            <a:r>
              <a:rPr lang="pl-PL" dirty="0"/>
              <a:t> zostało zakwalifikowanych jak </a:t>
            </a:r>
            <a:r>
              <a:rPr lang="pl-PL" dirty="0" err="1"/>
              <a:t>legit</a:t>
            </a:r>
            <a:r>
              <a:rPr lang="pl-PL" dirty="0"/>
              <a:t> – im mniej tym lepiej najważniejszy wskaźnik – czym mniej tym algorytm przepuszcza mniej fraudów (1-Recall)</a:t>
            </a:r>
          </a:p>
          <a:p>
            <a:r>
              <a:rPr lang="pl-PL" dirty="0" err="1"/>
              <a:t>True_positive</a:t>
            </a:r>
            <a:r>
              <a:rPr lang="pl-PL" dirty="0"/>
              <a:t> – ile procent </a:t>
            </a:r>
            <a:r>
              <a:rPr lang="pl-PL" dirty="0" err="1"/>
              <a:t>true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 </a:t>
            </a:r>
            <a:r>
              <a:rPr lang="pl-PL" dirty="0" err="1"/>
              <a:t>stanowily</a:t>
            </a:r>
            <a:r>
              <a:rPr lang="pl-PL" dirty="0"/>
              <a:t> ze wszystkich i </a:t>
            </a:r>
            <a:r>
              <a:rPr lang="pl-PL" dirty="0" err="1"/>
              <a:t>porownujac</a:t>
            </a:r>
            <a:r>
              <a:rPr lang="pl-PL" dirty="0"/>
              <a:t> z </a:t>
            </a:r>
            <a:r>
              <a:rPr lang="pl-PL" dirty="0" err="1"/>
              <a:t>recallem</a:t>
            </a:r>
            <a:r>
              <a:rPr lang="pl-PL" dirty="0"/>
              <a:t> widać ile to procent wszystkich fraudów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6812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Krzywa Precision-</a:t>
            </a:r>
            <a:r>
              <a:rPr lang="pl-PL" dirty="0" err="1"/>
              <a:t>Recall</a:t>
            </a:r>
            <a:r>
              <a:rPr lang="pl-PL" dirty="0"/>
              <a:t> bardzo dobrze dopasowana treningowy/</a:t>
            </a:r>
            <a:r>
              <a:rPr lang="pl-PL" dirty="0" err="1"/>
              <a:t>undersampling</a:t>
            </a:r>
            <a:r>
              <a:rPr lang="pl-PL" dirty="0"/>
              <a:t> co pokazuje ze nie ma </a:t>
            </a:r>
            <a:r>
              <a:rPr lang="pl-PL" dirty="0" err="1"/>
              <a:t>overfittingu</a:t>
            </a:r>
            <a:r>
              <a:rPr lang="pl-PL" dirty="0"/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575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Wzięte z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(</a:t>
            </a:r>
            <a:r>
              <a:rPr lang="pl-PL" dirty="0" err="1"/>
              <a:t>undersample</a:t>
            </a:r>
            <a:r>
              <a:rPr lang="pl-PL" dirty="0"/>
              <a:t>), ze względu na brak możliwości otrzymania takich informacji z sieci neuronowej</a:t>
            </a:r>
          </a:p>
          <a:p>
            <a:r>
              <a:rPr lang="pl-PL" dirty="0"/>
              <a:t>Najwięcej fraudów pojawiało się w transakcjach z wysoką </a:t>
            </a:r>
            <a:r>
              <a:rPr lang="pl-PL" dirty="0" err="1"/>
              <a:t>adj_amt</a:t>
            </a:r>
            <a:r>
              <a:rPr lang="pl-PL" dirty="0"/>
              <a:t> ,czyli dodatkowe opłaty do transakcji takie jak np. przewalutowanie, przy kontach otwartych otwartych przez długi czas (potencjalnie starsi klienci), </a:t>
            </a:r>
            <a:r>
              <a:rPr lang="pl-PL" dirty="0" err="1"/>
              <a:t>cvv</a:t>
            </a:r>
            <a:r>
              <a:rPr lang="pl-PL" dirty="0"/>
              <a:t> niektóre mogły zostać rozpowszechnione w jakimś wycieku danych dlatego częścią pojawiały się we fraudach, transakcje X, C możliwe, że są to jakieś typy transakcji prze </a:t>
            </a:r>
            <a:r>
              <a:rPr lang="pl-PL" dirty="0" err="1"/>
              <a:t>internet</a:t>
            </a:r>
            <a:r>
              <a:rPr lang="pl-PL" dirty="0"/>
              <a:t>. Też raczej większe kwoty.</a:t>
            </a:r>
          </a:p>
          <a:p>
            <a:endParaRPr lang="pl-PL" dirty="0"/>
          </a:p>
          <a:p>
            <a:r>
              <a:rPr lang="pl-PL" dirty="0"/>
              <a:t>Decyzja biznesowa:</a:t>
            </a:r>
          </a:p>
          <a:p>
            <a:r>
              <a:rPr lang="pl-PL" dirty="0"/>
              <a:t>Dodatkowe edukowanie klientów, którzy posiadają konto od długiego czasu oraz zwrócenie uwagi na transakcje z dodatkowymi opłatami typu przewalutowanie.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622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26 zmiennych z czego 12 to id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columns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(sprzedawcy, klienta, email itd.)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6 numerycznych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8 kategorialnych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Zmienna celu binarna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150 tys. Obserwacji z czego 8164 to fraudy (5,44%)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Braki danych 1,1%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Braki danych w obserwacjach fraud 1,16%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account_age_days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Wiek konta w dniach.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transaction_amt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Kwota pieniędzy zaangażowana w transakcję.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transaction_adj_amt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Opłaty manipulacyjne, wymiana walut itp.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historic_velocity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Ocena według częstotliwości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ip_address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Adres IP powiązany z transakcją.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user_agent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Informacje o przeglądarce internetowej lub urządzeniu używanym do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email_domain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Domenowa część adresu e-mail używanego dla konta.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phone_number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Numer telefonu powiązany z kontem.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billing_city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Miasto powiązane z adresem rozliczeniowym.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billing_postal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Kod pocztowy powiązany z adresem rozliczeniowym.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billing_state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Stan lub region powiązany z adresem rozliczeniowym.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card_bin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Bankowy Numer Identyfikacyjny (BIN) karty kredytowej użytej w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currency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Waluta użyta w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cvv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Wartość Weryfikacyjna Karty, funkcja zabezpieczająca zazwyczaj znajdująca się na odwrocie karty kredytowej.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signature_image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Obraz podpisu powiązany z transakcją.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transaction_type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Rodzaj transakcji, np. zakup, zwrot, wypłata.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transaction_env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Środowisko, w którym dokonano transakcji, takie jak online lub w sklepie.. EVENT_TIMESTAMP**: Znacznik czasu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applicant_name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Imię i nazwisko właściciela konta lub wnioskodawcy..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billing_address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**: Adres rozliczeniowy powiązany z kontem.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merchant_id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Identyfikator sprzedawcy, w którym dokonano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locale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Ustawienia regionalne powiązane z transakcją.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transaction_initiate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Informacje o sposobie, w jaki transakcja została zainicjowana, np. online, telefonicznie, osobiście.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days_since_last_logon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Liczba dni od ostatniego logowania lub aktywności na koncie.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initial_amount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Początkowa kwota powiązana z kontem.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EVENT_LABEL: Etykieta lub klasyfikacja zdarzenia, często używana w uczeniu nadzorowanym do wykrywania oszustw.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572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Usunięcie wartości odstających na podstawie rozstępu </a:t>
            </a:r>
            <a:r>
              <a:rPr lang="pl-PL" dirty="0" err="1"/>
              <a:t>międzykwartylowego</a:t>
            </a:r>
            <a:endParaRPr lang="pl-PL" dirty="0"/>
          </a:p>
          <a:p>
            <a:endParaRPr lang="pl-PL" dirty="0"/>
          </a:p>
          <a:p>
            <a:r>
              <a:rPr lang="pl-PL" dirty="0"/>
              <a:t>Braki danych równo rozłożone między wszystkie zmienne, tylko w zmiennej celu nie ma braków danych. Wśród obserwacji gdzie transakcja jest fraudem to braki danych występują w 1,16% takich transakcji. Brak danych w kolumnach </a:t>
            </a:r>
            <a:r>
              <a:rPr lang="pl-PL" dirty="0" err="1"/>
              <a:t>user_agent</a:t>
            </a:r>
            <a:r>
              <a:rPr lang="pl-PL" dirty="0"/>
              <a:t>, </a:t>
            </a:r>
            <a:r>
              <a:rPr lang="pl-PL" dirty="0" err="1"/>
              <a:t>currency</a:t>
            </a:r>
            <a:r>
              <a:rPr lang="pl-PL" dirty="0"/>
              <a:t>, </a:t>
            </a:r>
            <a:r>
              <a:rPr lang="pl-PL" dirty="0" err="1"/>
              <a:t>signature_image</a:t>
            </a:r>
            <a:r>
              <a:rPr lang="pl-PL" dirty="0"/>
              <a:t>, </a:t>
            </a:r>
            <a:r>
              <a:rPr lang="pl-PL" dirty="0" err="1"/>
              <a:t>transaction_type</a:t>
            </a:r>
            <a:r>
              <a:rPr lang="pl-PL" dirty="0"/>
              <a:t>, </a:t>
            </a:r>
            <a:r>
              <a:rPr lang="pl-PL" dirty="0" err="1"/>
              <a:t>transaction_env</a:t>
            </a:r>
            <a:r>
              <a:rPr lang="pl-PL" dirty="0"/>
              <a:t>, </a:t>
            </a:r>
            <a:r>
              <a:rPr lang="pl-PL" dirty="0" err="1"/>
              <a:t>transaction_initiate</a:t>
            </a:r>
            <a:r>
              <a:rPr lang="pl-PL" dirty="0"/>
              <a:t> – zmienne nominalne, pozwoliło to na zachowanie kilku dodatkowych obserwacji z fraudami</a:t>
            </a:r>
          </a:p>
          <a:p>
            <a:endParaRPr lang="pl-PL" dirty="0"/>
          </a:p>
          <a:p>
            <a:r>
              <a:rPr lang="pl-PL" dirty="0"/>
              <a:t>Zamiana zmiennej </a:t>
            </a:r>
            <a:r>
              <a:rPr lang="pl-PL" dirty="0" err="1"/>
              <a:t>acc_age</a:t>
            </a:r>
            <a:r>
              <a:rPr lang="pl-PL" dirty="0"/>
              <a:t> na zmienną porządkową z 9 rangami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79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Zbudowane modele:</a:t>
            </a:r>
          </a:p>
          <a:p>
            <a:r>
              <a:rPr lang="pl-PL" dirty="0"/>
              <a:t>Regresja logistyczna (odrzucona, ponieważ bardzo wysoka współliniowość ale ze względu na duży rozmiar danych i ograniczenia sprzętowe nie byłem w stanie jej zredukować) – żeby zredukować przez usuwanie zmiennych musiałbym usunąć wszystkie najważniejsze zmienne.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Porównanie czy XGB i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w celu sprawdzenia, który uzyska lepsze wyniki (spodziewać się można że XGB) oraz LGBM żeby zobaczyć czy </a:t>
            </a:r>
            <a:r>
              <a:rPr lang="pl-PL" dirty="0" err="1"/>
              <a:t>znaczanie</a:t>
            </a:r>
            <a:r>
              <a:rPr lang="pl-PL" dirty="0"/>
              <a:t> szybciej się wytrenuje</a:t>
            </a:r>
          </a:p>
          <a:p>
            <a:endParaRPr lang="pl-PL" dirty="0"/>
          </a:p>
          <a:p>
            <a:r>
              <a:rPr lang="pl-PL" dirty="0"/>
              <a:t>MLP jako model nie oparty na drzewach (nie </a:t>
            </a:r>
            <a:r>
              <a:rPr lang="pl-PL" dirty="0" err="1"/>
              <a:t>licząć</a:t>
            </a:r>
            <a:r>
              <a:rPr lang="pl-PL" dirty="0"/>
              <a:t> regresji, dla której nie udało się spełnić założeń.</a:t>
            </a:r>
          </a:p>
          <a:p>
            <a:endParaRPr lang="pl-PL" dirty="0"/>
          </a:p>
          <a:p>
            <a:r>
              <a:rPr lang="pl-PL" dirty="0"/>
              <a:t>Dla wszystkich modeli już takie samo przygotowanie danych:</a:t>
            </a:r>
          </a:p>
          <a:p>
            <a:r>
              <a:rPr lang="pl-PL" dirty="0"/>
              <a:t>- Zbiór testowy 30%</a:t>
            </a:r>
          </a:p>
          <a:p>
            <a:pPr marL="171450" indent="-171450">
              <a:buFontTx/>
              <a:buChar char="-"/>
            </a:pPr>
            <a:r>
              <a:rPr lang="pl-PL" dirty="0"/>
              <a:t>Standaryzacja (</a:t>
            </a:r>
            <a:r>
              <a:rPr lang="pl-PL" dirty="0" err="1"/>
              <a:t>StandardScaler</a:t>
            </a:r>
            <a:r>
              <a:rPr lang="pl-PL" dirty="0"/>
              <a:t>) – (x – średnia)/odchylenie standardowe</a:t>
            </a:r>
          </a:p>
          <a:p>
            <a:pPr marL="171450" indent="-171450">
              <a:buFontTx/>
              <a:buChar char="-"/>
            </a:pPr>
            <a:r>
              <a:rPr lang="pl-PL" dirty="0"/>
              <a:t>Zmienne kategorialne do binarnych (</a:t>
            </a:r>
            <a:r>
              <a:rPr lang="pl-PL" dirty="0" err="1"/>
              <a:t>OneHotEncoder</a:t>
            </a:r>
            <a:r>
              <a:rPr lang="pl-PL" dirty="0"/>
              <a:t>)</a:t>
            </a:r>
          </a:p>
          <a:p>
            <a:pPr marL="171450" indent="-171450">
              <a:buFontTx/>
              <a:buChar char="-"/>
            </a:pPr>
            <a:r>
              <a:rPr lang="pl-PL" dirty="0"/>
              <a:t>Dla każdego </a:t>
            </a:r>
            <a:r>
              <a:rPr lang="pl-PL" dirty="0" err="1"/>
              <a:t>under</a:t>
            </a:r>
            <a:r>
              <a:rPr lang="pl-PL" dirty="0"/>
              <a:t> i </a:t>
            </a:r>
            <a:r>
              <a:rPr lang="pl-PL" dirty="0" err="1"/>
              <a:t>over</a:t>
            </a:r>
            <a:r>
              <a:rPr lang="pl-PL" dirty="0"/>
              <a:t> </a:t>
            </a:r>
            <a:r>
              <a:rPr lang="pl-PL" dirty="0" err="1"/>
              <a:t>sampling</a:t>
            </a:r>
            <a:r>
              <a:rPr lang="pl-PL" dirty="0"/>
              <a:t> (</a:t>
            </a:r>
            <a:r>
              <a:rPr lang="pl-PL" dirty="0" err="1"/>
              <a:t>RandomUnderSampler</a:t>
            </a:r>
            <a:r>
              <a:rPr lang="pl-PL" dirty="0"/>
              <a:t> (zostawienie ok. 8000 fraudów i uczciwych transakcji) i SMOTE (łączenie istniejących już punktów liniami a następnie umieszczanie odpowiedniej ilości punktów na tych liniach)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GridSearchCV</a:t>
            </a:r>
            <a:r>
              <a:rPr lang="pl-PL" dirty="0"/>
              <a:t> – walidacja </a:t>
            </a:r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searchem</a:t>
            </a:r>
            <a:r>
              <a:rPr lang="pl-PL" dirty="0"/>
              <a:t> dla różnych kombinacji parametrów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200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Max_depth</a:t>
            </a:r>
            <a:r>
              <a:rPr lang="pl-PL" dirty="0"/>
              <a:t> – ile możliwych podziałów „w dół”</a:t>
            </a:r>
          </a:p>
          <a:p>
            <a:r>
              <a:rPr lang="pl-PL" dirty="0" err="1"/>
              <a:t>Max_features</a:t>
            </a:r>
            <a:r>
              <a:rPr lang="pl-PL" dirty="0"/>
              <a:t> – ile zmiennych brane pod uwagę przy podziale</a:t>
            </a:r>
          </a:p>
          <a:p>
            <a:r>
              <a:rPr lang="pl-PL" dirty="0" err="1"/>
              <a:t>Min_samples_leaf</a:t>
            </a:r>
            <a:r>
              <a:rPr lang="pl-PL" dirty="0"/>
              <a:t> – ile minimalnie musi być obserwacji żeby powstał liść</a:t>
            </a:r>
          </a:p>
          <a:p>
            <a:r>
              <a:rPr lang="pl-PL" dirty="0" err="1"/>
              <a:t>Min_samples_split</a:t>
            </a:r>
            <a:r>
              <a:rPr lang="pl-PL" dirty="0"/>
              <a:t> – ile minimalnie musi być obserwacji żeby zaszedł podział</a:t>
            </a:r>
          </a:p>
          <a:p>
            <a:endParaRPr lang="pl-PL" dirty="0"/>
          </a:p>
          <a:p>
            <a:r>
              <a:rPr lang="pl-PL" dirty="0" err="1"/>
              <a:t>Cut</a:t>
            </a:r>
            <a:r>
              <a:rPr lang="pl-PL" dirty="0"/>
              <a:t> –</a:t>
            </a:r>
            <a:r>
              <a:rPr lang="pl-PL" dirty="0" err="1"/>
              <a:t>offy</a:t>
            </a:r>
            <a:r>
              <a:rPr lang="pl-PL" dirty="0"/>
              <a:t> ustalane na podstawie statystki </a:t>
            </a:r>
            <a:r>
              <a:rPr lang="pl-PL" dirty="0" err="1"/>
              <a:t>kolomogorova</a:t>
            </a:r>
            <a:r>
              <a:rPr lang="pl-PL" dirty="0"/>
              <a:t> – </a:t>
            </a:r>
            <a:r>
              <a:rPr lang="pl-PL" dirty="0" err="1"/>
              <a:t>smirnova</a:t>
            </a:r>
            <a:r>
              <a:rPr lang="pl-PL" dirty="0"/>
              <a:t> (we wszystkich przypadkach poza MLP)</a:t>
            </a:r>
          </a:p>
          <a:p>
            <a:endParaRPr lang="pl-PL" dirty="0"/>
          </a:p>
          <a:p>
            <a:r>
              <a:rPr lang="pl-PL" dirty="0"/>
              <a:t>Pozostałe domyślne z </a:t>
            </a:r>
            <a:r>
              <a:rPr lang="pl-PL" dirty="0" err="1"/>
              <a:t>sklearn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908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min_child_weight</a:t>
            </a:r>
            <a:r>
              <a:rPr lang="pl-PL" dirty="0"/>
              <a:t> – ilość ile musi być w nowym liściu</a:t>
            </a:r>
          </a:p>
          <a:p>
            <a:r>
              <a:rPr lang="pl-PL" dirty="0"/>
              <a:t>Gamma – jak minimalnie musi się poprawić podział żeby powstał nowy liść</a:t>
            </a:r>
          </a:p>
          <a:p>
            <a:r>
              <a:rPr lang="pl-PL" dirty="0" err="1"/>
              <a:t>Subsample</a:t>
            </a:r>
            <a:r>
              <a:rPr lang="pl-PL" dirty="0"/>
              <a:t> – bierze cały zbiór treningowy do budowania drzew w iteracji</a:t>
            </a:r>
          </a:p>
          <a:p>
            <a:r>
              <a:rPr lang="pl-PL" dirty="0" err="1"/>
              <a:t>Colsample_bytree</a:t>
            </a:r>
            <a:r>
              <a:rPr lang="pl-PL" dirty="0"/>
              <a:t> – 60% zmiennych losowanych do każdego tworzonego drzewa</a:t>
            </a:r>
          </a:p>
          <a:p>
            <a:r>
              <a:rPr lang="pl-PL" dirty="0" err="1"/>
              <a:t>Max_depth</a:t>
            </a:r>
            <a:r>
              <a:rPr lang="pl-PL" dirty="0"/>
              <a:t> – głębokość drzewa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Pozostałe domyślne z </a:t>
            </a:r>
            <a:r>
              <a:rPr lang="pl-PL" dirty="0" err="1"/>
              <a:t>xgb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9780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Learning_rate</a:t>
            </a:r>
            <a:r>
              <a:rPr lang="pl-PL" dirty="0"/>
              <a:t> – zmniejszanie wag</a:t>
            </a:r>
          </a:p>
          <a:p>
            <a:r>
              <a:rPr lang="pl-PL" dirty="0" err="1"/>
              <a:t>N_estimators</a:t>
            </a:r>
            <a:r>
              <a:rPr lang="pl-PL" dirty="0"/>
              <a:t> – liczba iteracji</a:t>
            </a:r>
          </a:p>
          <a:p>
            <a:r>
              <a:rPr lang="pl-PL" dirty="0" err="1"/>
              <a:t>Num_leaves</a:t>
            </a:r>
            <a:r>
              <a:rPr lang="pl-PL" dirty="0"/>
              <a:t> – maksymalna </a:t>
            </a:r>
            <a:r>
              <a:rPr lang="pl-PL" dirty="0" err="1"/>
              <a:t>llczba</a:t>
            </a:r>
            <a:r>
              <a:rPr lang="pl-PL" dirty="0"/>
              <a:t> liści w drzewie</a:t>
            </a:r>
          </a:p>
          <a:p>
            <a:r>
              <a:rPr lang="pl-PL" dirty="0" err="1"/>
              <a:t>Max_bin</a:t>
            </a:r>
            <a:r>
              <a:rPr lang="pl-PL" dirty="0"/>
              <a:t> – maksymalna ilość wartości w </a:t>
            </a:r>
            <a:r>
              <a:rPr lang="pl-PL" dirty="0" err="1"/>
              <a:t>binowaniu</a:t>
            </a:r>
            <a:r>
              <a:rPr lang="pl-PL" dirty="0"/>
              <a:t> zmiennych</a:t>
            </a:r>
          </a:p>
          <a:p>
            <a:r>
              <a:rPr lang="pl-PL" dirty="0" err="1"/>
              <a:t>Colsample_bytree</a:t>
            </a:r>
            <a:r>
              <a:rPr lang="pl-PL" dirty="0"/>
              <a:t> – 0.64 zmiennych wybranych przed zbudowaniem drzewa</a:t>
            </a:r>
          </a:p>
          <a:p>
            <a:r>
              <a:rPr lang="pl-PL" dirty="0" err="1"/>
              <a:t>Subsample</a:t>
            </a:r>
            <a:r>
              <a:rPr lang="pl-PL" dirty="0"/>
              <a:t> – 70% zbioru treningowego wykorzystywane w każdej iteracji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Pozostałe domyślne z </a:t>
            </a:r>
            <a:r>
              <a:rPr lang="pl-PL" dirty="0" err="1"/>
              <a:t>lgbm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4706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Activation</a:t>
            </a:r>
            <a:r>
              <a:rPr lang="pl-PL" dirty="0"/>
              <a:t> – cyklometryczna funkcja aktywacji</a:t>
            </a:r>
          </a:p>
          <a:p>
            <a:r>
              <a:rPr lang="pl-PL" dirty="0" err="1"/>
              <a:t>Max_iter</a:t>
            </a:r>
            <a:r>
              <a:rPr lang="pl-PL" dirty="0"/>
              <a:t> – ilość iteracji</a:t>
            </a:r>
          </a:p>
          <a:p>
            <a:r>
              <a:rPr lang="pl-PL" dirty="0" err="1"/>
              <a:t>Hidden_layer_sizes</a:t>
            </a:r>
            <a:r>
              <a:rPr lang="pl-PL" dirty="0"/>
              <a:t>  - warstwa wejścia równa ilości zmiennych, 300 </a:t>
            </a:r>
            <a:r>
              <a:rPr lang="pl-PL" dirty="0" err="1"/>
              <a:t>neuronow</a:t>
            </a:r>
            <a:r>
              <a:rPr lang="pl-PL" dirty="0"/>
              <a:t> w ukrytej, 2 neurony na wyjściu</a:t>
            </a:r>
          </a:p>
          <a:p>
            <a:endParaRPr lang="pl-PL" dirty="0"/>
          </a:p>
          <a:p>
            <a:r>
              <a:rPr lang="pl-PL" dirty="0"/>
              <a:t>Zbiegał się przed 250</a:t>
            </a:r>
          </a:p>
          <a:p>
            <a:endParaRPr lang="pl-PL" dirty="0"/>
          </a:p>
          <a:p>
            <a:r>
              <a:rPr lang="pl-PL" dirty="0" err="1"/>
              <a:t>Pozostale</a:t>
            </a:r>
            <a:r>
              <a:rPr lang="pl-PL" dirty="0"/>
              <a:t> domyślne z </a:t>
            </a:r>
            <a:r>
              <a:rPr lang="pl-PL" dirty="0" err="1"/>
              <a:t>sklearn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1742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Ze względu na to, że Fraudów jest mało to ilość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 we wszystkich modelach również jest niska, ponieważ jeżeli się zdarza złe przypisanie klasy to raczej są to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Negatives</a:t>
            </a:r>
            <a:r>
              <a:rPr lang="pl-PL" dirty="0"/>
              <a:t>. Przez to z wykresu można by było stwierdzić że wszystkie modele działają prawie perfekcyjnie.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22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4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5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9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6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1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www.kaggle.com/datasets/ban7002/fraud-challenge-data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D50F0-D852-0FB5-EA2B-D0F835EE1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2318" b="14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058FA83-78E9-43AA-FC6E-15A50DCED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pl-PL" sz="8000">
                <a:solidFill>
                  <a:srgbClr val="FFFFFF"/>
                </a:solidFill>
              </a:rPr>
              <a:t>Rozpoznawanie oszustw transakcyjnych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46B1065-63E2-45DF-94B0-610D0CBBE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pl-PL" sz="2000">
                <a:solidFill>
                  <a:srgbClr val="FFFFFF"/>
                </a:solidFill>
              </a:rPr>
              <a:t>Jakub Kozłowski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58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ykres w dokumencie z piórem">
            <a:extLst>
              <a:ext uri="{FF2B5EF4-FFF2-40B4-BE49-F238E27FC236}">
                <a16:creationId xmlns:a16="http://schemas.microsoft.com/office/drawing/2014/main" id="{E9DAAD98-8B38-FE1E-AAD7-2608AB2CE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21B97F-A9F9-28DD-C4D5-F136BB37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Porównanie modeli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5554BD-B74E-1B07-E957-2C53A2CB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0C72A28-A03D-33AE-128F-26DAAC70E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4641" y="0"/>
            <a:ext cx="8598731" cy="6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2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9C0BB6-6F96-2B81-BB12-F1D47BC9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FB21184-0A81-D3E1-8367-A943905DC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0934" y="574352"/>
            <a:ext cx="8650132" cy="620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0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C847C6-8C24-D2BB-3E81-4B558DBE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5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6CC04A9A-3CCD-EE86-62D1-F2EFD9108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2" y="57551"/>
            <a:ext cx="4412974" cy="3585542"/>
          </a:xfrm>
        </p:spPr>
      </p:pic>
      <p:pic>
        <p:nvPicPr>
          <p:cNvPr id="10" name="Obraz 9" descr="Obraz zawierający tekst, zrzut ekranu, diagram, Wielobarwność&#10;&#10;Opis wygenerowany automatycznie">
            <a:extLst>
              <a:ext uri="{FF2B5EF4-FFF2-40B4-BE49-F238E27FC236}">
                <a16:creationId xmlns:a16="http://schemas.microsoft.com/office/drawing/2014/main" id="{71DCFB1A-7FBF-1C22-B6D0-BDB5704053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9"/>
          <a:stretch/>
        </p:blipFill>
        <p:spPr>
          <a:xfrm>
            <a:off x="6660593" y="57551"/>
            <a:ext cx="4693207" cy="3585542"/>
          </a:xfrm>
          <a:prstGeom prst="rect">
            <a:avLst/>
          </a:prstGeom>
        </p:spPr>
      </p:pic>
      <p:pic>
        <p:nvPicPr>
          <p:cNvPr id="12" name="Obraz 11" descr="Obraz zawierający zrzut ekranu, diagram, tekst, Wielobarwność&#10;&#10;Opis wygenerowany automatycznie">
            <a:extLst>
              <a:ext uri="{FF2B5EF4-FFF2-40B4-BE49-F238E27FC236}">
                <a16:creationId xmlns:a16="http://schemas.microsoft.com/office/drawing/2014/main" id="{CCDEC311-A785-C922-FDB1-C6C8EA57A7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7" r="786"/>
          <a:stretch/>
        </p:blipFill>
        <p:spPr>
          <a:xfrm>
            <a:off x="2538771" y="3695352"/>
            <a:ext cx="7114457" cy="298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2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4E6B9A7-6B9F-6A11-B6F4-F067AC9B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endParaRPr lang="pl-P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8A7F0664-B25F-C12C-4FC3-D08F6F46B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647604"/>
              </p:ext>
            </p:extLst>
          </p:nvPr>
        </p:nvGraphicFramePr>
        <p:xfrm>
          <a:off x="865953" y="2168080"/>
          <a:ext cx="10672536" cy="348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618">
                  <a:extLst>
                    <a:ext uri="{9D8B030D-6E8A-4147-A177-3AD203B41FA5}">
                      <a16:colId xmlns:a16="http://schemas.microsoft.com/office/drawing/2014/main" val="1958733613"/>
                    </a:ext>
                  </a:extLst>
                </a:gridCol>
                <a:gridCol w="834317">
                  <a:extLst>
                    <a:ext uri="{9D8B030D-6E8A-4147-A177-3AD203B41FA5}">
                      <a16:colId xmlns:a16="http://schemas.microsoft.com/office/drawing/2014/main" val="3966836244"/>
                    </a:ext>
                  </a:extLst>
                </a:gridCol>
                <a:gridCol w="724446">
                  <a:extLst>
                    <a:ext uri="{9D8B030D-6E8A-4147-A177-3AD203B41FA5}">
                      <a16:colId xmlns:a16="http://schemas.microsoft.com/office/drawing/2014/main" val="3844420232"/>
                    </a:ext>
                  </a:extLst>
                </a:gridCol>
                <a:gridCol w="541344">
                  <a:extLst>
                    <a:ext uri="{9D8B030D-6E8A-4147-A177-3AD203B41FA5}">
                      <a16:colId xmlns:a16="http://schemas.microsoft.com/office/drawing/2014/main" val="860647478"/>
                    </a:ext>
                  </a:extLst>
                </a:gridCol>
                <a:gridCol w="788134">
                  <a:extLst>
                    <a:ext uri="{9D8B030D-6E8A-4147-A177-3AD203B41FA5}">
                      <a16:colId xmlns:a16="http://schemas.microsoft.com/office/drawing/2014/main" val="3978138156"/>
                    </a:ext>
                  </a:extLst>
                </a:gridCol>
                <a:gridCol w="628915">
                  <a:extLst>
                    <a:ext uri="{9D8B030D-6E8A-4147-A177-3AD203B41FA5}">
                      <a16:colId xmlns:a16="http://schemas.microsoft.com/office/drawing/2014/main" val="606052349"/>
                    </a:ext>
                  </a:extLst>
                </a:gridCol>
                <a:gridCol w="764251">
                  <a:extLst>
                    <a:ext uri="{9D8B030D-6E8A-4147-A177-3AD203B41FA5}">
                      <a16:colId xmlns:a16="http://schemas.microsoft.com/office/drawing/2014/main" val="1047872173"/>
                    </a:ext>
                  </a:extLst>
                </a:gridCol>
                <a:gridCol w="668720">
                  <a:extLst>
                    <a:ext uri="{9D8B030D-6E8A-4147-A177-3AD203B41FA5}">
                      <a16:colId xmlns:a16="http://schemas.microsoft.com/office/drawing/2014/main" val="2935344109"/>
                    </a:ext>
                  </a:extLst>
                </a:gridCol>
                <a:gridCol w="1385205">
                  <a:extLst>
                    <a:ext uri="{9D8B030D-6E8A-4147-A177-3AD203B41FA5}">
                      <a16:colId xmlns:a16="http://schemas.microsoft.com/office/drawing/2014/main" val="3120176025"/>
                    </a:ext>
                  </a:extLst>
                </a:gridCol>
                <a:gridCol w="613870">
                  <a:extLst>
                    <a:ext uri="{9D8B030D-6E8A-4147-A177-3AD203B41FA5}">
                      <a16:colId xmlns:a16="http://schemas.microsoft.com/office/drawing/2014/main" val="2803309717"/>
                    </a:ext>
                  </a:extLst>
                </a:gridCol>
                <a:gridCol w="697424">
                  <a:extLst>
                    <a:ext uri="{9D8B030D-6E8A-4147-A177-3AD203B41FA5}">
                      <a16:colId xmlns:a16="http://schemas.microsoft.com/office/drawing/2014/main" val="181503625"/>
                    </a:ext>
                  </a:extLst>
                </a:gridCol>
                <a:gridCol w="798162">
                  <a:extLst>
                    <a:ext uri="{9D8B030D-6E8A-4147-A177-3AD203B41FA5}">
                      <a16:colId xmlns:a16="http://schemas.microsoft.com/office/drawing/2014/main" val="3566387461"/>
                    </a:ext>
                  </a:extLst>
                </a:gridCol>
                <a:gridCol w="1108130">
                  <a:extLst>
                    <a:ext uri="{9D8B030D-6E8A-4147-A177-3AD203B41FA5}">
                      <a16:colId xmlns:a16="http://schemas.microsoft.com/office/drawing/2014/main" val="34025122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Model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Recall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Precision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F1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Accuracy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KS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ROC_AUC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PR_AUC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Missclassification_rate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Acc_diff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Recall_diff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Fal_neg_rate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True_positive_rate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100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XGB  (</a:t>
                      </a:r>
                      <a:r>
                        <a:rPr lang="pl-PL" sz="1100" u="none" strike="noStrike" dirty="0" err="1">
                          <a:effectLst/>
                        </a:rPr>
                        <a:t>undersample</a:t>
                      </a:r>
                      <a:r>
                        <a:rPr lang="pl-PL" sz="1100" u="none" strike="noStrike" dirty="0">
                          <a:effectLst/>
                        </a:rPr>
                        <a:t>)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0,984721538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0,062653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0,11781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0,31542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0,804031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0,948635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0,794943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0,68458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0,601668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0,026969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0,015278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0,04571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86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MLP (undersample)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0,951700345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0,358989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0,52132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0,918874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0,902051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0,972119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0,836294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0,081126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0,001786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0,006052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0,0483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0,044178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95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MLP   (</a:t>
                      </a:r>
                      <a:r>
                        <a:rPr lang="pl-PL" sz="1100" u="none" strike="noStrike" dirty="0" err="1">
                          <a:effectLst/>
                        </a:rPr>
                        <a:t>oversample</a:t>
                      </a:r>
                      <a:r>
                        <a:rPr lang="pl-PL" sz="1100" u="none" strike="noStrike" dirty="0">
                          <a:effectLst/>
                        </a:rPr>
                        <a:t>)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0,950714638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0,277914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0,43010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0,883047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0,873294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0,964747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0,776621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0,116953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2,29E-06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0,002602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0,049285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0,044132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643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Random forest (undersample)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0,890586496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0,223224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0,35697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0,851064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0,757846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0,93463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0,708799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0,148936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0,066024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0,067166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0,109414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0,041341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236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LGB  (</a:t>
                      </a:r>
                      <a:r>
                        <a:rPr lang="pl-PL" sz="1100" u="none" strike="noStrike" dirty="0" err="1">
                          <a:effectLst/>
                        </a:rPr>
                        <a:t>undersample</a:t>
                      </a:r>
                      <a:r>
                        <a:rPr lang="pl-PL" sz="1100" u="none" strike="noStrike" dirty="0">
                          <a:effectLst/>
                        </a:rPr>
                        <a:t>)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0,877772302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0,2253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0,35856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0,854221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0,731777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0,924028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0,66792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0,145779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0,062867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0,07998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0,122228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0,040746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884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Logistic Regression (undersample)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0,852636767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0,324091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0,46966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0,910615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0,770763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0,931476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0,736554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0,089385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0,006473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0,105116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0,147363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0,039579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313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LGB     (</a:t>
                      </a:r>
                      <a:r>
                        <a:rPr lang="pl-PL" sz="1100" u="none" strike="noStrike" dirty="0" err="1">
                          <a:effectLst/>
                        </a:rPr>
                        <a:t>oversample</a:t>
                      </a:r>
                      <a:r>
                        <a:rPr lang="pl-PL" sz="1100" u="none" strike="noStrike" dirty="0">
                          <a:effectLst/>
                        </a:rPr>
                        <a:t>)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0,827501232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0,288141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0,42744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0,897094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0,730271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0,917183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0,575626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0,102906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0,014049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0,125815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0,172499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0,038412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514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Logistic Regression (oversample)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0,825036964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0,388399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0,52815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0,931572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0,769613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0,931504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0,736342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0,068428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0,048527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0,128279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0,174963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0,038298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83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Random forest (oversample)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0,792015771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0,420241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0,54912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0,939625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0,755586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0,92831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0,680027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0,060375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0,05658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0,161301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0,207984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0,036765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321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XGB    (</a:t>
                      </a:r>
                      <a:r>
                        <a:rPr lang="pl-PL" sz="1100" u="none" strike="noStrike" dirty="0" err="1">
                          <a:effectLst/>
                        </a:rPr>
                        <a:t>oversample</a:t>
                      </a:r>
                      <a:r>
                        <a:rPr lang="pl-PL" sz="1100" u="none" strike="noStrike" dirty="0">
                          <a:effectLst/>
                        </a:rPr>
                        <a:t>)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0,695416461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0,931353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0,79627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0,983482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0,830679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0,96246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0,853318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0,016518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0,100437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0,2579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0,304584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0,032281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99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36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E95534B-136D-F420-4AE2-19DCE60ED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87" b="-1308"/>
          <a:stretch/>
        </p:blipFill>
        <p:spPr>
          <a:xfrm>
            <a:off x="2597256" y="562173"/>
            <a:ext cx="6997485" cy="537952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82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0A0B91-D310-F2C3-521C-9C86EE56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pl-PL" sz="3200" dirty="0" err="1"/>
              <a:t>Feature</a:t>
            </a:r>
            <a:r>
              <a:rPr lang="pl-PL" sz="3200" dirty="0"/>
              <a:t> </a:t>
            </a:r>
            <a:r>
              <a:rPr lang="pl-PL" sz="3200" dirty="0" err="1"/>
              <a:t>importance</a:t>
            </a:r>
            <a:endParaRPr lang="pl-PL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3A194C92-9DBE-6A0E-5182-1BAA397C9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67" y="364142"/>
            <a:ext cx="6555921" cy="38679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52CC5D-3C23-F1F0-2F13-455D11EE5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996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A8C2151-90F9-2557-0778-A17580E0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Dziękuję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uwagę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04413D-CD43-95EB-6FA8-ADF4168E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Cel projektu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430B09-9144-41BF-5259-E58FA2B4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pl-PL" dirty="0"/>
              <a:t>Rozpoznanie oszustw transakcyjnych</a:t>
            </a:r>
          </a:p>
          <a:p>
            <a:r>
              <a:rPr lang="pl-PL" dirty="0"/>
              <a:t>Wskazanie najbardziej narażonych grup klientów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175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A8860F5-2B3F-4DD8-7B48-695324A9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b="1" dirty="0"/>
              <a:t>Dane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ymbol zastępczy zawartości 4" descr="Modyfikacje i dostosowywanie kontur">
            <a:extLst>
              <a:ext uri="{FF2B5EF4-FFF2-40B4-BE49-F238E27FC236}">
                <a16:creationId xmlns:a16="http://schemas.microsoft.com/office/drawing/2014/main" id="{D6FC3188-1BA4-EA79-E5F7-A633912DF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3669" y="2809108"/>
            <a:ext cx="1456856" cy="1456856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8083089-8A38-1FEE-8221-266662E1C904}"/>
              </a:ext>
            </a:extLst>
          </p:cNvPr>
          <p:cNvSpPr txBox="1"/>
          <p:nvPr/>
        </p:nvSpPr>
        <p:spPr>
          <a:xfrm>
            <a:off x="5981909" y="3060482"/>
            <a:ext cx="3662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26 zmiennych</a:t>
            </a:r>
            <a:br>
              <a:rPr lang="pl-PL" sz="2800" dirty="0"/>
            </a:br>
            <a:r>
              <a:rPr lang="pl-PL" sz="2800" dirty="0"/>
              <a:t>150 000 obserwacji</a:t>
            </a:r>
          </a:p>
        </p:txBody>
      </p:sp>
      <p:pic>
        <p:nvPicPr>
          <p:cNvPr id="9" name="Grafika 8" descr="Internet kontur">
            <a:extLst>
              <a:ext uri="{FF2B5EF4-FFF2-40B4-BE49-F238E27FC236}">
                <a16:creationId xmlns:a16="http://schemas.microsoft.com/office/drawing/2014/main" id="{0D136473-97CF-BA2E-6FD4-22C0516BF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3669" y="1222902"/>
            <a:ext cx="1456857" cy="145685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974848E-CD36-C99D-3FC7-BE8CB7151FC3}"/>
              </a:ext>
            </a:extLst>
          </p:cNvPr>
          <p:cNvSpPr txBox="1"/>
          <p:nvPr/>
        </p:nvSpPr>
        <p:spPr>
          <a:xfrm>
            <a:off x="6096000" y="1675345"/>
            <a:ext cx="204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>
                <a:hlinkClick r:id="rId7"/>
              </a:rPr>
              <a:t>kaggle.com</a:t>
            </a:r>
            <a:endParaRPr lang="pl-PL" sz="2800" dirty="0"/>
          </a:p>
        </p:txBody>
      </p:sp>
      <p:pic>
        <p:nvPicPr>
          <p:cNvPr id="16" name="Grafika 15" descr="Symbole Harveya 20% kontur">
            <a:extLst>
              <a:ext uri="{FF2B5EF4-FFF2-40B4-BE49-F238E27FC236}">
                <a16:creationId xmlns:a16="http://schemas.microsoft.com/office/drawing/2014/main" id="{2036358B-5E24-E6A5-71B7-1E3D0A0B1D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3669" y="4483614"/>
            <a:ext cx="1456856" cy="1456856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1A4336A-2A32-7865-FF1A-495D17D8AC5B}"/>
              </a:ext>
            </a:extLst>
          </p:cNvPr>
          <p:cNvSpPr txBox="1"/>
          <p:nvPr/>
        </p:nvSpPr>
        <p:spPr>
          <a:xfrm>
            <a:off x="5981909" y="4950432"/>
            <a:ext cx="204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5,44% fraud</a:t>
            </a:r>
          </a:p>
        </p:txBody>
      </p:sp>
    </p:spTree>
    <p:extLst>
      <p:ext uri="{BB962C8B-B14F-4D97-AF65-F5344CB8AC3E}">
        <p14:creationId xmlns:p14="http://schemas.microsoft.com/office/powerpoint/2010/main" val="2736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braz zawierający rozmycie, Wielobarwność, światło, niebieskie&#10;&#10;Opis wygenerowany automatycznie">
            <a:extLst>
              <a:ext uri="{FF2B5EF4-FFF2-40B4-BE49-F238E27FC236}">
                <a16:creationId xmlns:a16="http://schemas.microsoft.com/office/drawing/2014/main" id="{6814EEA5-9078-C751-31B3-33F9718617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90111A3-713E-3232-86E6-B60C1031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/>
              <a:t>Czyszczenie danych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F5325BE-5689-960E-9F45-CE6292D25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6801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060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74AA1C-9CB9-3D2A-27A4-5BB38803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/>
              <a:t>Modele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Symbol zastępczy zawartości 2">
            <a:extLst>
              <a:ext uri="{FF2B5EF4-FFF2-40B4-BE49-F238E27FC236}">
                <a16:creationId xmlns:a16="http://schemas.microsoft.com/office/drawing/2014/main" id="{25C40960-168D-C899-DEFA-FBBFE37A5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16226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443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7050D2B-C086-3990-9DA1-4FF0EDB6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pl-PL" sz="5400"/>
              <a:t>Random Forest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272ACB-15E0-1A31-2A06-478EF5F0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788" y="229222"/>
            <a:ext cx="5224272" cy="4305519"/>
          </a:xfrm>
        </p:spPr>
        <p:txBody>
          <a:bodyPr anchor="ctr">
            <a:normAutofit/>
          </a:bodyPr>
          <a:lstStyle/>
          <a:p>
            <a:r>
              <a:rPr lang="pl-PL" sz="2000" dirty="0" err="1"/>
              <a:t>max_depth</a:t>
            </a:r>
            <a:r>
              <a:rPr lang="pl-PL" sz="2000" dirty="0"/>
              <a:t> = 15</a:t>
            </a:r>
          </a:p>
          <a:p>
            <a:r>
              <a:rPr lang="pl-PL" sz="2000" dirty="0" err="1"/>
              <a:t>max_feautures</a:t>
            </a:r>
            <a:r>
              <a:rPr lang="pl-PL" sz="2000" dirty="0"/>
              <a:t> = 13</a:t>
            </a:r>
          </a:p>
          <a:p>
            <a:r>
              <a:rPr lang="pl-PL" sz="2000" dirty="0" err="1"/>
              <a:t>min_samples_leaf</a:t>
            </a:r>
            <a:r>
              <a:rPr lang="pl-PL" sz="2000" dirty="0"/>
              <a:t> = 10</a:t>
            </a:r>
          </a:p>
          <a:p>
            <a:r>
              <a:rPr lang="pl-PL" sz="2000" dirty="0" err="1"/>
              <a:t>min_samples_split</a:t>
            </a:r>
            <a:r>
              <a:rPr lang="pl-PL" sz="2000" dirty="0"/>
              <a:t> = 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40D5FDF-D285-F24E-0B5D-633A469C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301" y="3154317"/>
            <a:ext cx="36703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0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A1B66C3-ABE8-A32D-5355-24FBBF90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pl-PL" sz="5400"/>
              <a:t>XGB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A69FEE-EC6E-C92F-970F-59C58B4FD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anchor="ctr">
            <a:normAutofit/>
          </a:bodyPr>
          <a:lstStyle/>
          <a:p>
            <a:r>
              <a:rPr lang="pl-PL" sz="2000"/>
              <a:t>min_child_weight = 1</a:t>
            </a:r>
          </a:p>
          <a:p>
            <a:r>
              <a:rPr lang="pl-PL" sz="2000"/>
              <a:t>gamma = 1.5</a:t>
            </a:r>
          </a:p>
          <a:p>
            <a:r>
              <a:rPr lang="pl-PL" sz="2000"/>
              <a:t>Subsample = 1</a:t>
            </a:r>
          </a:p>
          <a:p>
            <a:r>
              <a:rPr lang="pl-PL" sz="2000"/>
              <a:t>Colsample_bytree = 0.6</a:t>
            </a:r>
          </a:p>
          <a:p>
            <a:r>
              <a:rPr lang="pl-PL" sz="2000"/>
              <a:t>Max_depth = 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4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07E195-C309-843F-93F4-C22B3BCF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pl-PL" sz="5400"/>
              <a:t>LGBM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615D39-ED0C-21FC-EC78-1D6654B1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anchor="ctr">
            <a:normAutofit/>
          </a:bodyPr>
          <a:lstStyle/>
          <a:p>
            <a:r>
              <a:rPr lang="pl-PL" sz="2000"/>
              <a:t>learning_rate = 0.01</a:t>
            </a:r>
          </a:p>
          <a:p>
            <a:r>
              <a:rPr lang="pl-PL" sz="2000"/>
              <a:t>n_estimators = 24</a:t>
            </a:r>
          </a:p>
          <a:p>
            <a:r>
              <a:rPr lang="pl-PL" sz="2000"/>
              <a:t>num_leaves = 20</a:t>
            </a:r>
          </a:p>
          <a:p>
            <a:r>
              <a:rPr lang="pl-PL" sz="2000"/>
              <a:t>max_bin = 1100</a:t>
            </a:r>
          </a:p>
          <a:p>
            <a:r>
              <a:rPr lang="pl-PL" sz="2000"/>
              <a:t>colsample_bytree = 0.64</a:t>
            </a:r>
          </a:p>
          <a:p>
            <a:r>
              <a:rPr lang="pl-PL" sz="2000"/>
              <a:t>Subsample = 0.7</a:t>
            </a:r>
          </a:p>
          <a:p>
            <a:endParaRPr lang="pl-PL" sz="2000"/>
          </a:p>
          <a:p>
            <a:endParaRPr lang="pl-PL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AD685C-4D4B-9979-FB13-CC0A9880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pl-PL" sz="3600"/>
              <a:t>MLP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FFC921-1495-9025-49AE-25979744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pl-PL" sz="1800"/>
              <a:t>activation = tanh</a:t>
            </a:r>
          </a:p>
          <a:p>
            <a:r>
              <a:rPr lang="pl-PL" sz="1800"/>
              <a:t>max_iter = 250</a:t>
            </a:r>
          </a:p>
          <a:p>
            <a:r>
              <a:rPr lang="pl-PL" sz="1800"/>
              <a:t>hidden_layer_sizes = 300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35A210C-12A7-44CC-6FE6-381947110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37" r="4334" b="-2"/>
          <a:stretch/>
        </p:blipFill>
        <p:spPr>
          <a:xfrm>
            <a:off x="6930493" y="1412183"/>
            <a:ext cx="4223252" cy="409391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049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 2013–2022">
  <a:themeElements>
    <a:clrScheme name="Motyw pakietu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783</TotalTime>
  <Words>1780</Words>
  <Application>Microsoft Macintosh PowerPoint</Application>
  <PresentationFormat>Panoramiczny</PresentationFormat>
  <Paragraphs>312</Paragraphs>
  <Slides>17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-apple-system</vt:lpstr>
      <vt:lpstr>Aptos</vt:lpstr>
      <vt:lpstr>Arial</vt:lpstr>
      <vt:lpstr>Calibri</vt:lpstr>
      <vt:lpstr>Calibri Light</vt:lpstr>
      <vt:lpstr>Motyw pakietu Office 2013–2022</vt:lpstr>
      <vt:lpstr>Rozpoznawanie oszustw transakcyjnych</vt:lpstr>
      <vt:lpstr>Cel projektu</vt:lpstr>
      <vt:lpstr>Dane</vt:lpstr>
      <vt:lpstr>Czyszczenie danych</vt:lpstr>
      <vt:lpstr>Modele</vt:lpstr>
      <vt:lpstr>Random Forest</vt:lpstr>
      <vt:lpstr>XGB</vt:lpstr>
      <vt:lpstr>LGBM</vt:lpstr>
      <vt:lpstr>MLP</vt:lpstr>
      <vt:lpstr>Porównanie modeli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Feature importance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oszustw transakcyjnych</dc:title>
  <dc:creator>Jakub Kozłowski</dc:creator>
  <cp:lastModifiedBy>Jakub Kozłowski</cp:lastModifiedBy>
  <cp:revision>8</cp:revision>
  <dcterms:created xsi:type="dcterms:W3CDTF">2024-05-20T14:30:23Z</dcterms:created>
  <dcterms:modified xsi:type="dcterms:W3CDTF">2024-05-22T10:45:33Z</dcterms:modified>
</cp:coreProperties>
</file>