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C1DE0-3A46-4144-A6DE-0891114C9B14}" v="347" dt="2024-01-19T17:47:49.935"/>
    <p1510:client id="{FD70820D-8581-4A08-98EF-81B88D808DC0}" v="470" dt="2024-01-17T20:07:35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1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3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6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6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968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-jobs.net/salaries/downloa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r>
              <a:rPr lang="pl-PL" sz="8100">
                <a:latin typeface="Avenir Next LT Pro"/>
                <a:cs typeface="Calibri Light"/>
              </a:rPr>
              <a:t>Data Science</a:t>
            </a:r>
            <a:br>
              <a:rPr lang="pl-PL" sz="8100">
                <a:latin typeface="Avenir Next LT Pro"/>
                <a:cs typeface="Calibri Light"/>
              </a:rPr>
            </a:br>
            <a:r>
              <a:rPr lang="pl-PL" sz="8100">
                <a:latin typeface="Avenir Next LT Pro"/>
                <a:cs typeface="Calibri Light"/>
              </a:rPr>
              <a:t>Salaries </a:t>
            </a:r>
            <a:r>
              <a:rPr lang="en-GB" sz="8100">
                <a:latin typeface="Avenir Next LT Pro"/>
                <a:cs typeface="Calibri Light"/>
              </a:rPr>
              <a:t>2020-2024</a:t>
            </a:r>
            <a:endParaRPr lang="pl-PL" sz="8100">
              <a:latin typeface="Avenir Next LT Pro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r>
              <a:rPr lang="pl-PL"/>
              <a:t>Patrycja </a:t>
            </a:r>
            <a:r>
              <a:rPr lang="pl-PL" err="1"/>
              <a:t>Całkowska</a:t>
            </a:r>
            <a:br>
              <a:rPr lang="pl-PL"/>
            </a:br>
            <a:r>
              <a:rPr lang="pl-PL"/>
              <a:t>Jakub Marciniak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5A4A9D48-2954-CC7F-387E-D11E17EFC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49A31-4DFD-5FC1-80CA-981FE510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>
                <a:latin typeface="+mn-lt"/>
              </a:rPr>
              <a:t>Pie chart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E93BB6-749A-EDF6-FF94-223A0AF1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200" y="4988476"/>
            <a:ext cx="4500561" cy="13202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spc="300"/>
              <a:t>Showing remote-ratio by continent(dropdown menu)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e chart with numbers and a black background&#10;&#10;Description automatically generated">
            <a:extLst>
              <a:ext uri="{FF2B5EF4-FFF2-40B4-BE49-F238E27FC236}">
                <a16:creationId xmlns:a16="http://schemas.microsoft.com/office/drawing/2014/main" id="{65141D5A-01F9-0E50-F2D8-38E172544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1" b="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412079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B1E04-9B48-42F5-64B8-2568ABE1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>
                <a:latin typeface="+mn-lt"/>
              </a:rPr>
              <a:t>Box plot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032973C1-79BE-B0B5-5B7B-F8A7DD61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200" y="4988476"/>
            <a:ext cx="4500561" cy="13202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cap="all" spc="300"/>
              <a:t>Salary distribution by company size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B5E66B9F-C483-E291-E478-F098A400C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r="26341" b="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19261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37018-257F-CE03-7628-73BD8497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GB">
                <a:latin typeface="+mn-lt"/>
              </a:rPr>
              <a:t>Interactive map</a:t>
            </a:r>
            <a:endParaRPr lang="pl-PL">
              <a:latin typeface="+mn-lt"/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522F25BC-6E13-74A0-0335-49E8CA93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/>
              <a:t>PROVIDES STATS BASED ON:</a:t>
            </a:r>
          </a:p>
          <a:p>
            <a:pPr marL="0" indent="0">
              <a:buNone/>
            </a:pPr>
            <a:r>
              <a:rPr lang="en-US"/>
              <a:t>	EMPLOYEE RESIDENCE</a:t>
            </a:r>
          </a:p>
          <a:p>
            <a:pPr marL="0" indent="0">
              <a:buNone/>
            </a:pPr>
            <a:r>
              <a:rPr lang="en-US"/>
              <a:t>	COMPANY LOCATION</a:t>
            </a:r>
          </a:p>
          <a:p>
            <a:pPr marL="0" indent="0">
              <a:buNone/>
            </a:pPr>
            <a:r>
              <a:rPr lang="en-US"/>
              <a:t>	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Content Placeholder 37" descr="A map of the world&#10;&#10;Description automatically generated">
            <a:extLst>
              <a:ext uri="{FF2B5EF4-FFF2-40B4-BE49-F238E27FC236}">
                <a16:creationId xmlns:a16="http://schemas.microsoft.com/office/drawing/2014/main" id="{97ECB1C8-08E7-6423-72D4-B35C42000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0" r="16370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40656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6146A17-3564-3C1E-E55C-DAB11EF9E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9" b="1704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044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AF54EB4-623E-A0B8-8A9E-95AFF069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pl-PL" err="1">
                <a:latin typeface="Avenir Next LT Pro"/>
              </a:rPr>
              <a:t>Dataset</a:t>
            </a:r>
            <a:endParaRPr lang="pl-PL">
              <a:latin typeface="Avenir Next LT Pro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841ECB-B9A3-394B-E8DE-455B7830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5768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work_year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year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 was </a:t>
            </a:r>
            <a:r>
              <a:rPr lang="pl-PL" sz="1500" err="1">
                <a:ea typeface="+mn-lt"/>
                <a:cs typeface="+mn-lt"/>
              </a:rPr>
              <a:t>paid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experience_level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experience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level</a:t>
            </a:r>
            <a:r>
              <a:rPr lang="pl-PL" sz="1500">
                <a:ea typeface="+mn-lt"/>
                <a:cs typeface="+mn-lt"/>
              </a:rPr>
              <a:t> in the </a:t>
            </a:r>
            <a:r>
              <a:rPr lang="pl-PL" sz="1500" err="1">
                <a:ea typeface="+mn-lt"/>
                <a:cs typeface="+mn-lt"/>
              </a:rPr>
              <a:t>job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during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year</a:t>
            </a:r>
            <a:endParaRPr lang="pl-PL" sz="1500" err="1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employment_type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type</a:t>
            </a:r>
            <a:r>
              <a:rPr lang="pl-PL" sz="1500">
                <a:ea typeface="+mn-lt"/>
                <a:cs typeface="+mn-lt"/>
              </a:rPr>
              <a:t> of </a:t>
            </a:r>
            <a:r>
              <a:rPr lang="pl-PL" sz="1500" err="1">
                <a:ea typeface="+mn-lt"/>
                <a:cs typeface="+mn-lt"/>
              </a:rPr>
              <a:t>employment</a:t>
            </a:r>
            <a:r>
              <a:rPr lang="pl-PL" sz="1500">
                <a:ea typeface="+mn-lt"/>
                <a:cs typeface="+mn-lt"/>
              </a:rPr>
              <a:t> for the role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job_title</a:t>
            </a:r>
            <a:r>
              <a:rPr lang="pl-PL" sz="1500">
                <a:ea typeface="+mn-lt"/>
                <a:cs typeface="+mn-lt"/>
              </a:rPr>
              <a:t>: The role </a:t>
            </a:r>
            <a:r>
              <a:rPr lang="pl-PL" sz="1500" err="1">
                <a:ea typeface="+mn-lt"/>
                <a:cs typeface="+mn-lt"/>
              </a:rPr>
              <a:t>worked</a:t>
            </a:r>
            <a:r>
              <a:rPr lang="pl-PL" sz="1500">
                <a:ea typeface="+mn-lt"/>
                <a:cs typeface="+mn-lt"/>
              </a:rPr>
              <a:t> in </a:t>
            </a:r>
            <a:r>
              <a:rPr lang="pl-PL" sz="1500" err="1">
                <a:ea typeface="+mn-lt"/>
                <a:cs typeface="+mn-lt"/>
              </a:rPr>
              <a:t>during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year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total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gross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amount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paid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salary_currency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currency</a:t>
            </a:r>
            <a:r>
              <a:rPr lang="pl-PL" sz="1500">
                <a:ea typeface="+mn-lt"/>
                <a:cs typeface="+mn-lt"/>
              </a:rPr>
              <a:t> of the </a:t>
            </a: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paid</a:t>
            </a:r>
            <a:r>
              <a:rPr lang="pl-PL" sz="1500">
                <a:ea typeface="+mn-lt"/>
                <a:cs typeface="+mn-lt"/>
              </a:rPr>
              <a:t> as </a:t>
            </a:r>
            <a:r>
              <a:rPr lang="pl-PL" sz="1500" err="1">
                <a:ea typeface="+mn-lt"/>
                <a:cs typeface="+mn-lt"/>
              </a:rPr>
              <a:t>an</a:t>
            </a:r>
            <a:r>
              <a:rPr lang="pl-PL" sz="1500">
                <a:ea typeface="+mn-lt"/>
                <a:cs typeface="+mn-lt"/>
              </a:rPr>
              <a:t> ISO 4217 </a:t>
            </a:r>
            <a:r>
              <a:rPr lang="pl-PL" sz="1500" err="1">
                <a:ea typeface="+mn-lt"/>
                <a:cs typeface="+mn-lt"/>
              </a:rPr>
              <a:t>currency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code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salaryinusd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 in USD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employee_residence</a:t>
            </a:r>
            <a:r>
              <a:rPr lang="pl-PL" sz="1500">
                <a:ea typeface="+mn-lt"/>
                <a:cs typeface="+mn-lt"/>
              </a:rPr>
              <a:t>: </a:t>
            </a:r>
            <a:r>
              <a:rPr lang="pl-PL" sz="1500" err="1">
                <a:ea typeface="+mn-lt"/>
                <a:cs typeface="+mn-lt"/>
              </a:rPr>
              <a:t>Employee's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primary</a:t>
            </a:r>
            <a:r>
              <a:rPr lang="pl-PL" sz="1500">
                <a:ea typeface="+mn-lt"/>
                <a:cs typeface="+mn-lt"/>
              </a:rPr>
              <a:t> country of </a:t>
            </a:r>
            <a:r>
              <a:rPr lang="pl-PL" sz="1500" err="1">
                <a:ea typeface="+mn-lt"/>
                <a:cs typeface="+mn-lt"/>
              </a:rPr>
              <a:t>residence</a:t>
            </a:r>
            <a:r>
              <a:rPr lang="pl-PL" sz="1500">
                <a:ea typeface="+mn-lt"/>
                <a:cs typeface="+mn-lt"/>
              </a:rPr>
              <a:t> in </a:t>
            </a:r>
            <a:r>
              <a:rPr lang="pl-PL" sz="1500" err="1">
                <a:ea typeface="+mn-lt"/>
                <a:cs typeface="+mn-lt"/>
              </a:rPr>
              <a:t>during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work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year</a:t>
            </a:r>
            <a:r>
              <a:rPr lang="pl-PL" sz="1500">
                <a:ea typeface="+mn-lt"/>
                <a:cs typeface="+mn-lt"/>
              </a:rPr>
              <a:t> as </a:t>
            </a:r>
            <a:r>
              <a:rPr lang="pl-PL" sz="1500" err="1">
                <a:ea typeface="+mn-lt"/>
                <a:cs typeface="+mn-lt"/>
              </a:rPr>
              <a:t>an</a:t>
            </a:r>
            <a:r>
              <a:rPr lang="pl-PL" sz="1500">
                <a:ea typeface="+mn-lt"/>
                <a:cs typeface="+mn-lt"/>
              </a:rPr>
              <a:t> ISO 3166 country </a:t>
            </a:r>
            <a:r>
              <a:rPr lang="pl-PL" sz="1500" err="1">
                <a:ea typeface="+mn-lt"/>
                <a:cs typeface="+mn-lt"/>
              </a:rPr>
              <a:t>code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remote_ratio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overall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amount</a:t>
            </a:r>
            <a:r>
              <a:rPr lang="pl-PL" sz="1500">
                <a:ea typeface="+mn-lt"/>
                <a:cs typeface="+mn-lt"/>
              </a:rPr>
              <a:t> of </a:t>
            </a:r>
            <a:r>
              <a:rPr lang="pl-PL" sz="1500" err="1">
                <a:ea typeface="+mn-lt"/>
                <a:cs typeface="+mn-lt"/>
              </a:rPr>
              <a:t>work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done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remotely</a:t>
            </a:r>
            <a:endParaRPr lang="pl-PL" sz="1500" err="1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company_location</a:t>
            </a:r>
            <a:r>
              <a:rPr lang="pl-PL" sz="1500">
                <a:ea typeface="+mn-lt"/>
                <a:cs typeface="+mn-lt"/>
              </a:rPr>
              <a:t>: The country of the </a:t>
            </a:r>
            <a:r>
              <a:rPr lang="pl-PL" sz="1500" err="1">
                <a:ea typeface="+mn-lt"/>
                <a:cs typeface="+mn-lt"/>
              </a:rPr>
              <a:t>employer's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main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office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or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contracting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branch</a:t>
            </a:r>
            <a:endParaRPr lang="pl-PL" sz="1500" err="1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company_size</a:t>
            </a:r>
            <a:r>
              <a:rPr lang="pl-PL" sz="1500">
                <a:ea typeface="+mn-lt"/>
                <a:cs typeface="+mn-lt"/>
              </a:rPr>
              <a:t>: The median </a:t>
            </a:r>
            <a:r>
              <a:rPr lang="pl-PL" sz="1500" err="1">
                <a:ea typeface="+mn-lt"/>
                <a:cs typeface="+mn-lt"/>
              </a:rPr>
              <a:t>number</a:t>
            </a:r>
            <a:r>
              <a:rPr lang="pl-PL" sz="1500">
                <a:ea typeface="+mn-lt"/>
                <a:cs typeface="+mn-lt"/>
              </a:rPr>
              <a:t> of </a:t>
            </a:r>
            <a:r>
              <a:rPr lang="pl-PL" sz="1500" err="1">
                <a:ea typeface="+mn-lt"/>
                <a:cs typeface="+mn-lt"/>
              </a:rPr>
              <a:t>people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that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worked</a:t>
            </a:r>
            <a:r>
              <a:rPr lang="pl-PL" sz="1500">
                <a:ea typeface="+mn-lt"/>
                <a:cs typeface="+mn-lt"/>
              </a:rPr>
              <a:t> for the </a:t>
            </a:r>
            <a:r>
              <a:rPr lang="pl-PL" sz="1500" err="1">
                <a:ea typeface="+mn-lt"/>
                <a:cs typeface="+mn-lt"/>
              </a:rPr>
              <a:t>company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during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year</a:t>
            </a:r>
            <a:endParaRPr lang="pl-PL" sz="1500" err="1"/>
          </a:p>
          <a:p>
            <a:pPr marL="269875" indent="-269875">
              <a:lnSpc>
                <a:spcPct val="115000"/>
              </a:lnSpc>
            </a:pPr>
            <a:endParaRPr lang="pl-PL" sz="15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C1B8BA78-10A8-5014-5E12-6A758182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4" r="19225" b="-2"/>
          <a:stretch/>
        </p:blipFill>
        <p:spPr>
          <a:xfrm>
            <a:off x="579025" y="216911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EBB0F76-8E83-067C-E9D7-F4BDE7912508}"/>
              </a:ext>
            </a:extLst>
          </p:cNvPr>
          <p:cNvSpPr txBox="1"/>
          <p:nvPr/>
        </p:nvSpPr>
        <p:spPr>
          <a:xfrm>
            <a:off x="6237110" y="6566369"/>
            <a:ext cx="591725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000"/>
              <a:t>Source: </a:t>
            </a:r>
            <a:r>
              <a:rPr lang="pl-PL" sz="1000">
                <a:ea typeface="+mn-lt"/>
                <a:cs typeface="+mn-lt"/>
                <a:hlinkClick r:id="rId3"/>
              </a:rPr>
              <a:t>https://ai-jobs.net/salaries/download/</a:t>
            </a:r>
            <a:endParaRPr lang="pl-PL" sz="105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730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067D2-E87D-EEAE-9764-CA4BB310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GB">
                <a:latin typeface="+mn-lt"/>
              </a:rPr>
              <a:t>Factors</a:t>
            </a:r>
            <a:endParaRPr lang="pl-PL">
              <a:latin typeface="+mn-lt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434BB7A0-B18B-B2F6-AD25-AD3DEFD6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576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>
              <a:lnSpc>
                <a:spcPct val="115000"/>
              </a:lnSpc>
            </a:pPr>
            <a:r>
              <a:rPr lang="en-US" sz="1300" b="1" err="1"/>
              <a:t>experience_level</a:t>
            </a:r>
            <a:r>
              <a:rPr lang="en-US" sz="1300" b="1"/>
              <a:t>: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EN - Entry-level / Junior;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MI - Mid-level / Intermediate;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SE - Senior-level / Expert;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EX - Executive-level / Director</a:t>
            </a:r>
          </a:p>
          <a:p>
            <a:pPr marL="269875">
              <a:lnSpc>
                <a:spcPct val="115000"/>
              </a:lnSpc>
            </a:pPr>
            <a:r>
              <a:rPr lang="en-US" sz="1300" b="1" err="1"/>
              <a:t>employment_type</a:t>
            </a:r>
            <a:r>
              <a:rPr lang="en-US" sz="1300" b="1"/>
              <a:t>: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PT - Part-time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FT - Full-time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CT - Contract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FL - Freelance</a:t>
            </a:r>
          </a:p>
          <a:p>
            <a:pPr marL="269875">
              <a:lnSpc>
                <a:spcPct val="115000"/>
              </a:lnSpc>
            </a:pPr>
            <a:r>
              <a:rPr lang="en-US" sz="1300" b="1" err="1"/>
              <a:t>remote_ratio</a:t>
            </a:r>
            <a:r>
              <a:rPr lang="en-US" sz="1300" b="1"/>
              <a:t>: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0 - No remote work (less than 20%)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50 - Partially remote/hybrid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100 - Fully remote (more than 80%)</a:t>
            </a:r>
          </a:p>
          <a:p>
            <a:pPr marL="269875">
              <a:lnSpc>
                <a:spcPct val="115000"/>
              </a:lnSpc>
            </a:pPr>
            <a:r>
              <a:rPr lang="en-US" sz="1300" b="1" err="1"/>
              <a:t>company_size</a:t>
            </a:r>
            <a:r>
              <a:rPr lang="en-US" sz="1300" b="1"/>
              <a:t>: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S - less than 50 employees (small)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M - 50 to 250 employees (medium)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L - more than 250 employees (large)</a:t>
            </a:r>
          </a:p>
          <a:p>
            <a:pPr marL="269875">
              <a:lnSpc>
                <a:spcPct val="115000"/>
              </a:lnSpc>
            </a:pPr>
            <a:endParaRPr lang="en-US" sz="13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69496CA1-9D69-5B45-0961-456E1177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2" r="9849" b="1"/>
          <a:stretch/>
        </p:blipFill>
        <p:spPr>
          <a:xfrm>
            <a:off x="579025" y="216911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404852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AC8F9-25FD-2E60-9501-AB870324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GB">
                <a:latin typeface="+mn-lt"/>
              </a:rPr>
              <a:t>Job titles - groups</a:t>
            </a:r>
            <a:endParaRPr lang="pl-PL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A834-6EA6-C0ED-395B-44AE2C2A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91" y="2704512"/>
            <a:ext cx="4500562" cy="3361604"/>
          </a:xfrm>
        </p:spPr>
        <p:txBody>
          <a:bodyPr anchor="t">
            <a:normAutofit fontScale="92500" lnSpcReduction="20000"/>
          </a:bodyPr>
          <a:lstStyle/>
          <a:p>
            <a:r>
              <a:rPr lang="pl-PL"/>
              <a:t>DATA SCIENCE AND AI/ML </a:t>
            </a:r>
            <a:r>
              <a:rPr lang="pl-PL" err="1"/>
              <a:t>ROLES</a:t>
            </a:r>
            <a:endParaRPr lang="pl-PL"/>
          </a:p>
          <a:p>
            <a:r>
              <a:rPr lang="pl-PL"/>
              <a:t>ANALYTICS AND BI </a:t>
            </a:r>
            <a:r>
              <a:rPr lang="pl-PL" err="1"/>
              <a:t>ROLES</a:t>
            </a:r>
            <a:endParaRPr lang="pl-PL"/>
          </a:p>
          <a:p>
            <a:r>
              <a:rPr lang="en-US"/>
              <a:t>BIG DATA AND CLOUD ROLES</a:t>
            </a:r>
          </a:p>
          <a:p>
            <a:r>
              <a:rPr lang="en-US"/>
              <a:t>DATA MANAGEMENT AND OPERATIONS ROLES</a:t>
            </a:r>
          </a:p>
          <a:p>
            <a:r>
              <a:rPr lang="en-US"/>
              <a:t>DATA QUALITY AND ARCHITECTURAL ROLES</a:t>
            </a:r>
          </a:p>
          <a:p>
            <a:r>
              <a:rPr lang="en-US"/>
              <a:t>VISUALIZATION, MANAGEMENT, AND SPECIALIZED ROLES</a:t>
            </a:r>
          </a:p>
          <a:p>
            <a:pPr marL="0" indent="0">
              <a:lnSpc>
                <a:spcPct val="115000"/>
              </a:lnSpc>
              <a:buNone/>
            </a:pPr>
            <a:endParaRPr lang="pl-PL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2A0B3ACA-32BE-0C26-9B38-20B4C174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5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BEE6835-3A21-FBA0-EC90-1DCDFFE7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pl-PL">
                <a:latin typeface="Avenir Next LT Pro"/>
              </a:rPr>
              <a:t>Data Analysis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37FD0C-F371-9E9A-6D48-265067C4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5768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pl-PL" b="1" err="1">
                <a:ea typeface="+mn-lt"/>
                <a:cs typeface="+mn-lt"/>
              </a:rPr>
              <a:t>Salary</a:t>
            </a:r>
            <a:r>
              <a:rPr lang="pl-PL" b="1">
                <a:ea typeface="+mn-lt"/>
                <a:cs typeface="+mn-lt"/>
              </a:rPr>
              <a:t> Analysis: </a:t>
            </a:r>
            <a:r>
              <a:rPr lang="pl-PL">
                <a:ea typeface="+mn-lt"/>
                <a:cs typeface="+mn-lt"/>
              </a:rPr>
              <a:t> the </a:t>
            </a:r>
            <a:r>
              <a:rPr lang="pl-PL" err="1">
                <a:ea typeface="+mn-lt"/>
                <a:cs typeface="+mn-lt"/>
              </a:rPr>
              <a:t>distribution</a:t>
            </a:r>
            <a:r>
              <a:rPr lang="pl-PL">
                <a:ea typeface="+mn-lt"/>
                <a:cs typeface="+mn-lt"/>
              </a:rPr>
              <a:t> of </a:t>
            </a:r>
            <a:r>
              <a:rPr lang="pl-PL" err="1">
                <a:ea typeface="+mn-lt"/>
                <a:cs typeface="+mn-lt"/>
              </a:rPr>
              <a:t>salaries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across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different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experience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levels</a:t>
            </a:r>
            <a:r>
              <a:rPr lang="pl-PL">
                <a:ea typeface="+mn-lt"/>
                <a:cs typeface="+mn-lt"/>
              </a:rPr>
              <a:t>, </a:t>
            </a:r>
            <a:r>
              <a:rPr lang="pl-PL" err="1">
                <a:ea typeface="+mn-lt"/>
                <a:cs typeface="+mn-lt"/>
              </a:rPr>
              <a:t>job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titles</a:t>
            </a:r>
            <a:r>
              <a:rPr lang="pl-PL">
                <a:ea typeface="+mn-lt"/>
                <a:cs typeface="+mn-lt"/>
              </a:rPr>
              <a:t>, and </a:t>
            </a:r>
            <a:r>
              <a:rPr lang="pl-PL" err="1">
                <a:ea typeface="+mn-lt"/>
                <a:cs typeface="+mn-lt"/>
              </a:rPr>
              <a:t>employment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types</a:t>
            </a:r>
            <a:r>
              <a:rPr lang="pl-PL">
                <a:ea typeface="+mn-lt"/>
                <a:cs typeface="+mn-lt"/>
              </a:rPr>
              <a:t>.</a:t>
            </a:r>
            <a:endParaRPr lang="pl-PL"/>
          </a:p>
          <a:p>
            <a:pPr marL="269875" indent="-269875"/>
            <a:r>
              <a:rPr lang="pl-PL" b="1" err="1">
                <a:ea typeface="+mn-lt"/>
                <a:cs typeface="+mn-lt"/>
              </a:rPr>
              <a:t>Geographical</a:t>
            </a:r>
            <a:r>
              <a:rPr lang="pl-PL" b="1">
                <a:ea typeface="+mn-lt"/>
                <a:cs typeface="+mn-lt"/>
              </a:rPr>
              <a:t> Analysis: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distribution</a:t>
            </a:r>
            <a:r>
              <a:rPr lang="pl-PL">
                <a:ea typeface="+mn-lt"/>
                <a:cs typeface="+mn-lt"/>
              </a:rPr>
              <a:t> of </a:t>
            </a:r>
            <a:r>
              <a:rPr lang="pl-PL" err="1">
                <a:ea typeface="+mn-lt"/>
                <a:cs typeface="+mn-lt"/>
              </a:rPr>
              <a:t>employees</a:t>
            </a:r>
            <a:r>
              <a:rPr lang="pl-PL">
                <a:ea typeface="+mn-lt"/>
                <a:cs typeface="+mn-lt"/>
              </a:rPr>
              <a:t> and </a:t>
            </a:r>
            <a:r>
              <a:rPr lang="pl-PL" err="1">
                <a:ea typeface="+mn-lt"/>
                <a:cs typeface="+mn-lt"/>
              </a:rPr>
              <a:t>companies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across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different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countries</a:t>
            </a:r>
            <a:r>
              <a:rPr lang="pl-PL">
                <a:ea typeface="+mn-lt"/>
                <a:cs typeface="+mn-lt"/>
              </a:rPr>
              <a:t>; </a:t>
            </a:r>
            <a:r>
              <a:rPr lang="pl-PL" err="1">
                <a:ea typeface="+mn-lt"/>
                <a:cs typeface="+mn-lt"/>
              </a:rPr>
              <a:t>correlation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between</a:t>
            </a:r>
            <a:r>
              <a:rPr lang="pl-PL">
                <a:ea typeface="+mn-lt"/>
                <a:cs typeface="+mn-lt"/>
              </a:rPr>
              <a:t> the </a:t>
            </a:r>
            <a:r>
              <a:rPr lang="pl-PL" err="1">
                <a:ea typeface="+mn-lt"/>
                <a:cs typeface="+mn-lt"/>
              </a:rPr>
              <a:t>employee's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residence</a:t>
            </a:r>
            <a:r>
              <a:rPr lang="pl-PL">
                <a:ea typeface="+mn-lt"/>
                <a:cs typeface="+mn-lt"/>
              </a:rPr>
              <a:t> and the </a:t>
            </a:r>
            <a:r>
              <a:rPr lang="pl-PL" err="1">
                <a:ea typeface="+mn-lt"/>
                <a:cs typeface="+mn-lt"/>
              </a:rPr>
              <a:t>company's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location</a:t>
            </a:r>
            <a:r>
              <a:rPr lang="pl-PL">
                <a:ea typeface="+mn-lt"/>
                <a:cs typeface="+mn-lt"/>
              </a:rPr>
              <a:t>.</a:t>
            </a:r>
            <a:endParaRPr lang="pl-PL"/>
          </a:p>
          <a:p>
            <a:pPr marL="269875" indent="-269875"/>
            <a:r>
              <a:rPr lang="pl-PL" b="1">
                <a:ea typeface="+mn-lt"/>
                <a:cs typeface="+mn-lt"/>
              </a:rPr>
              <a:t>Remote </a:t>
            </a:r>
            <a:r>
              <a:rPr lang="pl-PL" b="1" err="1">
                <a:ea typeface="+mn-lt"/>
                <a:cs typeface="+mn-lt"/>
              </a:rPr>
              <a:t>Work</a:t>
            </a:r>
            <a:r>
              <a:rPr lang="pl-PL" b="1">
                <a:ea typeface="+mn-lt"/>
                <a:cs typeface="+mn-lt"/>
              </a:rPr>
              <a:t> Analysis: </a:t>
            </a:r>
            <a:r>
              <a:rPr lang="pl-PL" err="1">
                <a:ea typeface="+mn-lt"/>
                <a:cs typeface="+mn-lt"/>
              </a:rPr>
              <a:t>remote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work</a:t>
            </a:r>
            <a:r>
              <a:rPr lang="pl-PL">
                <a:ea typeface="+mn-lt"/>
                <a:cs typeface="+mn-lt"/>
              </a:rPr>
              <a:t> ratio and </a:t>
            </a:r>
            <a:r>
              <a:rPr lang="pl-PL" err="1">
                <a:ea typeface="+mn-lt"/>
                <a:cs typeface="+mn-lt"/>
              </a:rPr>
              <a:t>its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variations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based</a:t>
            </a:r>
            <a:r>
              <a:rPr lang="pl-PL">
                <a:ea typeface="+mn-lt"/>
                <a:cs typeface="+mn-lt"/>
              </a:rPr>
              <a:t> on </a:t>
            </a:r>
            <a:r>
              <a:rPr lang="pl-PL" err="1">
                <a:ea typeface="+mn-lt"/>
                <a:cs typeface="+mn-lt"/>
              </a:rPr>
              <a:t>experience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level</a:t>
            </a:r>
            <a:r>
              <a:rPr lang="pl-PL">
                <a:ea typeface="+mn-lt"/>
                <a:cs typeface="+mn-lt"/>
              </a:rPr>
              <a:t>, </a:t>
            </a:r>
            <a:r>
              <a:rPr lang="pl-PL" err="1">
                <a:ea typeface="+mn-lt"/>
                <a:cs typeface="+mn-lt"/>
              </a:rPr>
              <a:t>job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title</a:t>
            </a:r>
            <a:r>
              <a:rPr lang="pl-PL">
                <a:ea typeface="+mn-lt"/>
                <a:cs typeface="+mn-lt"/>
              </a:rPr>
              <a:t>, and </a:t>
            </a:r>
            <a:r>
              <a:rPr lang="pl-PL" err="1">
                <a:ea typeface="+mn-lt"/>
                <a:cs typeface="+mn-lt"/>
              </a:rPr>
              <a:t>company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size</a:t>
            </a:r>
            <a:r>
              <a:rPr lang="pl-PL">
                <a:ea typeface="+mn-lt"/>
                <a:cs typeface="+mn-lt"/>
              </a:rPr>
              <a:t>; </a:t>
            </a:r>
            <a:r>
              <a:rPr lang="pl-PL" err="1">
                <a:ea typeface="+mn-lt"/>
                <a:cs typeface="+mn-lt"/>
              </a:rPr>
              <a:t>is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there</a:t>
            </a:r>
            <a:r>
              <a:rPr lang="pl-PL">
                <a:ea typeface="+mn-lt"/>
                <a:cs typeface="+mn-lt"/>
              </a:rPr>
              <a:t> a </a:t>
            </a:r>
            <a:r>
              <a:rPr lang="pl-PL" err="1">
                <a:ea typeface="+mn-lt"/>
                <a:cs typeface="+mn-lt"/>
              </a:rPr>
              <a:t>relationship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between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remote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work</a:t>
            </a:r>
            <a:r>
              <a:rPr lang="pl-PL">
                <a:ea typeface="+mn-lt"/>
                <a:cs typeface="+mn-lt"/>
              </a:rPr>
              <a:t> and </a:t>
            </a:r>
            <a:r>
              <a:rPr lang="pl-PL" err="1">
                <a:ea typeface="+mn-lt"/>
                <a:cs typeface="+mn-lt"/>
              </a:rPr>
              <a:t>salary</a:t>
            </a:r>
            <a:r>
              <a:rPr lang="pl-PL">
                <a:ea typeface="+mn-lt"/>
                <a:cs typeface="+mn-lt"/>
              </a:rPr>
              <a:t>.</a:t>
            </a:r>
            <a:endParaRPr lang="pl-PL"/>
          </a:p>
          <a:p>
            <a:pPr marL="269875" indent="-269875"/>
            <a:r>
              <a:rPr lang="pl-PL" b="1">
                <a:ea typeface="+mn-lt"/>
                <a:cs typeface="+mn-lt"/>
              </a:rPr>
              <a:t>Company </a:t>
            </a:r>
            <a:r>
              <a:rPr lang="pl-PL" b="1" err="1">
                <a:ea typeface="+mn-lt"/>
                <a:cs typeface="+mn-lt"/>
              </a:rPr>
              <a:t>Characteristics</a:t>
            </a:r>
            <a:r>
              <a:rPr lang="pl-PL" b="1">
                <a:ea typeface="+mn-lt"/>
                <a:cs typeface="+mn-lt"/>
              </a:rPr>
              <a:t>:</a:t>
            </a:r>
            <a:r>
              <a:rPr lang="pl-PL">
                <a:ea typeface="+mn-lt"/>
                <a:cs typeface="+mn-lt"/>
              </a:rPr>
              <a:t> the median </a:t>
            </a:r>
            <a:r>
              <a:rPr lang="pl-PL" err="1">
                <a:ea typeface="+mn-lt"/>
                <a:cs typeface="+mn-lt"/>
              </a:rPr>
              <a:t>company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size</a:t>
            </a:r>
            <a:r>
              <a:rPr lang="pl-PL">
                <a:ea typeface="+mn-lt"/>
                <a:cs typeface="+mn-lt"/>
              </a:rPr>
              <a:t> and </a:t>
            </a:r>
            <a:r>
              <a:rPr lang="pl-PL" err="1">
                <a:ea typeface="+mn-lt"/>
                <a:cs typeface="+mn-lt"/>
              </a:rPr>
              <a:t>its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impact</a:t>
            </a:r>
            <a:r>
              <a:rPr lang="pl-PL">
                <a:ea typeface="+mn-lt"/>
                <a:cs typeface="+mn-lt"/>
              </a:rPr>
              <a:t> on </a:t>
            </a:r>
            <a:r>
              <a:rPr lang="pl-PL" err="1">
                <a:ea typeface="+mn-lt"/>
                <a:cs typeface="+mn-lt"/>
              </a:rPr>
              <a:t>salaries</a:t>
            </a:r>
            <a:r>
              <a:rPr lang="pl-PL">
                <a:ea typeface="+mn-lt"/>
                <a:cs typeface="+mn-lt"/>
              </a:rPr>
              <a:t>; </a:t>
            </a:r>
            <a:r>
              <a:rPr lang="pl-PL" err="1">
                <a:ea typeface="+mn-lt"/>
                <a:cs typeface="+mn-lt"/>
              </a:rPr>
              <a:t>whether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company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size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influences</a:t>
            </a:r>
            <a:r>
              <a:rPr lang="pl-PL">
                <a:ea typeface="+mn-lt"/>
                <a:cs typeface="+mn-lt"/>
              </a:rPr>
              <a:t> the </a:t>
            </a:r>
            <a:r>
              <a:rPr lang="pl-PL" err="1">
                <a:ea typeface="+mn-lt"/>
                <a:cs typeface="+mn-lt"/>
              </a:rPr>
              <a:t>type</a:t>
            </a:r>
            <a:r>
              <a:rPr lang="pl-PL">
                <a:ea typeface="+mn-lt"/>
                <a:cs typeface="+mn-lt"/>
              </a:rPr>
              <a:t> of </a:t>
            </a:r>
            <a:r>
              <a:rPr lang="pl-PL" err="1">
                <a:ea typeface="+mn-lt"/>
                <a:cs typeface="+mn-lt"/>
              </a:rPr>
              <a:t>employment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or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remote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work</a:t>
            </a:r>
            <a:r>
              <a:rPr lang="pl-PL">
                <a:ea typeface="+mn-lt"/>
                <a:cs typeface="+mn-lt"/>
              </a:rPr>
              <a:t> policies.</a:t>
            </a:r>
            <a:endParaRPr lang="pl-PL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endParaRPr lang="pl-PL" b="1"/>
          </a:p>
          <a:p>
            <a:pPr marL="269875" indent="-269875"/>
            <a:endParaRPr lang="pl-PL" b="1"/>
          </a:p>
          <a:p>
            <a:pPr marL="0" indent="0">
              <a:buNone/>
            </a:pPr>
            <a:endParaRPr lang="pl-PL" b="1"/>
          </a:p>
          <a:p>
            <a:pPr marL="269875" indent="-269875"/>
            <a:endParaRPr lang="pl-PL" b="1"/>
          </a:p>
          <a:p>
            <a:pPr marL="269875" indent="-269875"/>
            <a:endParaRPr lang="pl-PL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Magnifying glass showing decling performance">
            <a:extLst>
              <a:ext uri="{FF2B5EF4-FFF2-40B4-BE49-F238E27FC236}">
                <a16:creationId xmlns:a16="http://schemas.microsoft.com/office/drawing/2014/main" id="{9A983F74-DAE6-414B-758F-25F746F28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" r="33126" b="1"/>
          <a:stretch/>
        </p:blipFill>
        <p:spPr>
          <a:xfrm>
            <a:off x="579025" y="216911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418667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7A30A-A142-86B6-1CF6-23652746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n-lt"/>
              </a:rPr>
              <a:t>Data </a:t>
            </a:r>
            <a:r>
              <a:rPr lang="en-US" err="1">
                <a:latin typeface="+mn-lt"/>
              </a:rPr>
              <a:t>visualisation</a:t>
            </a:r>
            <a:endParaRPr lang="en-US">
              <a:latin typeface="+mn-lt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Financial graphs on a dark display">
            <a:extLst>
              <a:ext uri="{FF2B5EF4-FFF2-40B4-BE49-F238E27FC236}">
                <a16:creationId xmlns:a16="http://schemas.microsoft.com/office/drawing/2014/main" id="{7CE98D27-B7F7-CE2E-7C17-5C35321FE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9" r="2011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51301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20776-27CF-966E-0030-9D111243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GB">
                <a:latin typeface="+mn-lt"/>
              </a:rPr>
              <a:t>Line plot</a:t>
            </a:r>
            <a:endParaRPr lang="pl-PL">
              <a:latin typeface="+mn-lt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6DE0442-9DB1-1E8A-7F9C-2C1EDC91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pPr marL="269875" indent="-269875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showing overall trends or progress</a:t>
            </a:r>
          </a:p>
          <a:p>
            <a:pPr marL="269875" indent="-269875"/>
            <a:r>
              <a:rPr lang="en-US">
                <a:solidFill>
                  <a:srgbClr val="FFFFFF"/>
                </a:solidFill>
              </a:rPr>
              <a:t>Interactive with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dropdown menu</a:t>
            </a:r>
            <a:r>
              <a:rPr lang="en-US">
                <a:solidFill>
                  <a:srgbClr val="FFFFFF"/>
                </a:solidFill>
              </a:rPr>
              <a:t>(fields) showing mean salary of the field over the course of years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B606448-6322-E9F2-F63E-3AB6F22A1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7" r="20762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61776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A58AB6-7C9F-5E3D-3E9E-59483AB1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pl-PL">
                <a:latin typeface="Avenir Next LT Pro"/>
              </a:rPr>
              <a:t>Histogram</a:t>
            </a:r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7B6D396F-01CE-4B9D-56CE-1E6B8C76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 fontScale="92500"/>
          </a:bodyPr>
          <a:lstStyle/>
          <a:p>
            <a:pPr marL="269875" indent="-269875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 numbers are grouped into ranges</a:t>
            </a:r>
          </a:p>
          <a:p>
            <a:pPr marL="269875" indent="-269875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different heights correspond to the frequency of each group</a:t>
            </a:r>
          </a:p>
          <a:p>
            <a:pPr marL="269875" indent="-269875"/>
            <a:r>
              <a:rPr lang="en-US">
                <a:solidFill>
                  <a:srgbClr val="FFFFFF"/>
                </a:solidFill>
              </a:rPr>
              <a:t>Showing number of employees falling into different salary groups</a:t>
            </a:r>
          </a:p>
          <a:p>
            <a:pPr marL="269875" indent="-269875"/>
            <a:r>
              <a:rPr lang="en-US">
                <a:solidFill>
                  <a:srgbClr val="FFFFFF"/>
                </a:solidFill>
              </a:rPr>
              <a:t>??interactive option: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dropdown menu – company_location/employee_residence??</a:t>
            </a:r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Symbol zastępczy zawartości 3" descr="Histograms with SQL">
            <a:extLst>
              <a:ext uri="{FF2B5EF4-FFF2-40B4-BE49-F238E27FC236}">
                <a16:creationId xmlns:a16="http://schemas.microsoft.com/office/drawing/2014/main" id="{1471DF14-A6A9-4915-3B0B-267FF6067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29" r="5320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30567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6133B-0F5E-EEF3-BB9A-43968FDF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>
                <a:latin typeface="+mn-lt"/>
              </a:rPr>
              <a:t>Bar plot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0253D0DE-E02D-F908-5556-37B530B31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200" y="4988476"/>
            <a:ext cx="4500561" cy="13202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 cap="all" spc="30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75FC16BE-3E49-DED5-00CA-75FD30B8C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2" r="12608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911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1D7"/>
      </a:accent1>
      <a:accent2>
        <a:srgbClr val="5AADC9"/>
      </a:accent2>
      <a:accent3>
        <a:srgbClr val="6D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13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GlowVTI</vt:lpstr>
      <vt:lpstr>Data Science Salaries 2020-2024</vt:lpstr>
      <vt:lpstr>Dataset</vt:lpstr>
      <vt:lpstr>Factors</vt:lpstr>
      <vt:lpstr>Job titles - groups</vt:lpstr>
      <vt:lpstr>Data Analysis</vt:lpstr>
      <vt:lpstr>Data visualisation</vt:lpstr>
      <vt:lpstr>Line plot</vt:lpstr>
      <vt:lpstr>Histogram</vt:lpstr>
      <vt:lpstr>Bar plot</vt:lpstr>
      <vt:lpstr>Pie chart</vt:lpstr>
      <vt:lpstr>Box plot</vt:lpstr>
      <vt:lpstr>Interactive map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2</cp:revision>
  <dcterms:created xsi:type="dcterms:W3CDTF">2024-01-11T17:42:03Z</dcterms:created>
  <dcterms:modified xsi:type="dcterms:W3CDTF">2024-01-19T18:09:04Z</dcterms:modified>
</cp:coreProperties>
</file>