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2" r:id="rId5"/>
    <p:sldId id="270" r:id="rId6"/>
    <p:sldId id="260" r:id="rId7"/>
    <p:sldId id="269" r:id="rId8"/>
    <p:sldId id="261" r:id="rId9"/>
    <p:sldId id="27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0B776-1D16-1A9C-A427-9672EC2D03FB}" v="169" dt="2024-02-04T14:23:3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96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-jobs.net/salaries/downloa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pl-PL" sz="8100">
                <a:latin typeface="Avenir Next LT Pro"/>
                <a:cs typeface="Calibri Light"/>
              </a:rPr>
              <a:t>Data Science</a:t>
            </a:r>
            <a:br>
              <a:rPr lang="pl-PL" sz="8100">
                <a:latin typeface="Avenir Next LT Pro"/>
                <a:cs typeface="Calibri Light"/>
              </a:rPr>
            </a:br>
            <a:r>
              <a:rPr lang="pl-PL" sz="8100">
                <a:latin typeface="Avenir Next LT Pro"/>
                <a:cs typeface="Calibri Light"/>
              </a:rPr>
              <a:t>Salaries </a:t>
            </a:r>
            <a:r>
              <a:rPr lang="en-GB" sz="8100">
                <a:latin typeface="Avenir Next LT Pro"/>
                <a:cs typeface="Calibri Light"/>
              </a:rPr>
              <a:t>2020-2024</a:t>
            </a:r>
            <a:endParaRPr lang="pl-PL" sz="8100">
              <a:latin typeface="Avenir Next LT Pro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pl-PL"/>
              <a:t>Patrycja </a:t>
            </a:r>
            <a:r>
              <a:rPr lang="pl-PL" err="1"/>
              <a:t>Całkowska</a:t>
            </a:r>
            <a:br>
              <a:rPr lang="pl-PL"/>
            </a:br>
            <a:r>
              <a:rPr lang="pl-PL"/>
              <a:t>Jakub Marciniak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5A4A9D48-2954-CC7F-387E-D11E17EFC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F54EB4-623E-A0B8-8A9E-95AFF069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pl-PL" err="1">
                <a:latin typeface="Avenir Next LT Pro"/>
              </a:rPr>
              <a:t>Dataset</a:t>
            </a:r>
            <a:endParaRPr lang="pl-PL">
              <a:latin typeface="Avenir Next LT Pro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841ECB-B9A3-394B-E8DE-455B7830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work_year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was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experience_level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experience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level</a:t>
            </a:r>
            <a:r>
              <a:rPr lang="pl-PL" sz="1500">
                <a:ea typeface="+mn-lt"/>
                <a:cs typeface="+mn-lt"/>
              </a:rPr>
              <a:t> in the </a:t>
            </a:r>
            <a:r>
              <a:rPr lang="pl-PL" sz="1500" err="1">
                <a:ea typeface="+mn-lt"/>
                <a:cs typeface="+mn-lt"/>
              </a:rPr>
              <a:t>job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employment_type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type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employment</a:t>
            </a:r>
            <a:r>
              <a:rPr lang="pl-PL" sz="1500">
                <a:ea typeface="+mn-lt"/>
                <a:cs typeface="+mn-lt"/>
              </a:rPr>
              <a:t> for the role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job_title</a:t>
            </a:r>
            <a:r>
              <a:rPr lang="pl-PL" sz="1500">
                <a:ea typeface="+mn-lt"/>
                <a:cs typeface="+mn-lt"/>
              </a:rPr>
              <a:t>: The role </a:t>
            </a:r>
            <a:r>
              <a:rPr lang="pl-PL" sz="1500" err="1">
                <a:ea typeface="+mn-lt"/>
                <a:cs typeface="+mn-lt"/>
              </a:rPr>
              <a:t>worked</a:t>
            </a:r>
            <a:r>
              <a:rPr lang="pl-PL" sz="1500">
                <a:ea typeface="+mn-lt"/>
                <a:cs typeface="+mn-lt"/>
              </a:rPr>
              <a:t> in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total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gross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amount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salary_currency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currency</a:t>
            </a:r>
            <a:r>
              <a:rPr lang="pl-PL" sz="1500">
                <a:ea typeface="+mn-lt"/>
                <a:cs typeface="+mn-lt"/>
              </a:rPr>
              <a:t> of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paid</a:t>
            </a:r>
            <a:r>
              <a:rPr lang="pl-PL" sz="1500">
                <a:ea typeface="+mn-lt"/>
                <a:cs typeface="+mn-lt"/>
              </a:rPr>
              <a:t> as </a:t>
            </a:r>
            <a:r>
              <a:rPr lang="pl-PL" sz="1500" err="1">
                <a:ea typeface="+mn-lt"/>
                <a:cs typeface="+mn-lt"/>
              </a:rPr>
              <a:t>an</a:t>
            </a:r>
            <a:r>
              <a:rPr lang="pl-PL" sz="1500">
                <a:ea typeface="+mn-lt"/>
                <a:cs typeface="+mn-lt"/>
              </a:rPr>
              <a:t> ISO 4217 </a:t>
            </a:r>
            <a:r>
              <a:rPr lang="pl-PL" sz="1500" err="1">
                <a:ea typeface="+mn-lt"/>
                <a:cs typeface="+mn-lt"/>
              </a:rPr>
              <a:t>currency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code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salaryinusd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salary</a:t>
            </a:r>
            <a:r>
              <a:rPr lang="pl-PL" sz="1500">
                <a:ea typeface="+mn-lt"/>
                <a:cs typeface="+mn-lt"/>
              </a:rPr>
              <a:t> in USD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employee_residence</a:t>
            </a:r>
            <a:r>
              <a:rPr lang="pl-PL" sz="1500">
                <a:ea typeface="+mn-lt"/>
                <a:cs typeface="+mn-lt"/>
              </a:rPr>
              <a:t>: </a:t>
            </a:r>
            <a:r>
              <a:rPr lang="pl-PL" sz="1500" err="1">
                <a:ea typeface="+mn-lt"/>
                <a:cs typeface="+mn-lt"/>
              </a:rPr>
              <a:t>Employee's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primary</a:t>
            </a:r>
            <a:r>
              <a:rPr lang="pl-PL" sz="1500">
                <a:ea typeface="+mn-lt"/>
                <a:cs typeface="+mn-lt"/>
              </a:rPr>
              <a:t> country of </a:t>
            </a:r>
            <a:r>
              <a:rPr lang="pl-PL" sz="1500" err="1">
                <a:ea typeface="+mn-lt"/>
                <a:cs typeface="+mn-lt"/>
              </a:rPr>
              <a:t>residence</a:t>
            </a:r>
            <a:r>
              <a:rPr lang="pl-PL" sz="1500">
                <a:ea typeface="+mn-lt"/>
                <a:cs typeface="+mn-lt"/>
              </a:rPr>
              <a:t> in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work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year</a:t>
            </a:r>
            <a:r>
              <a:rPr lang="pl-PL" sz="1500">
                <a:ea typeface="+mn-lt"/>
                <a:cs typeface="+mn-lt"/>
              </a:rPr>
              <a:t> as </a:t>
            </a:r>
            <a:r>
              <a:rPr lang="pl-PL" sz="1500" err="1">
                <a:ea typeface="+mn-lt"/>
                <a:cs typeface="+mn-lt"/>
              </a:rPr>
              <a:t>an</a:t>
            </a:r>
            <a:r>
              <a:rPr lang="pl-PL" sz="1500">
                <a:ea typeface="+mn-lt"/>
                <a:cs typeface="+mn-lt"/>
              </a:rPr>
              <a:t> ISO 3166 country </a:t>
            </a:r>
            <a:r>
              <a:rPr lang="pl-PL" sz="1500" err="1">
                <a:ea typeface="+mn-lt"/>
                <a:cs typeface="+mn-lt"/>
              </a:rPr>
              <a:t>code</a:t>
            </a:r>
            <a:r>
              <a:rPr lang="pl-PL" sz="1500">
                <a:ea typeface="+mn-lt"/>
                <a:cs typeface="+mn-lt"/>
              </a:rPr>
              <a:t>.</a:t>
            </a:r>
            <a:endParaRPr lang="pl-PL" sz="1500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remote_ratio</a:t>
            </a:r>
            <a:r>
              <a:rPr lang="pl-PL" sz="1500">
                <a:ea typeface="+mn-lt"/>
                <a:cs typeface="+mn-lt"/>
              </a:rPr>
              <a:t>: The </a:t>
            </a:r>
            <a:r>
              <a:rPr lang="pl-PL" sz="1500" err="1">
                <a:ea typeface="+mn-lt"/>
                <a:cs typeface="+mn-lt"/>
              </a:rPr>
              <a:t>overall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amount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work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done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remotely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company_location</a:t>
            </a:r>
            <a:r>
              <a:rPr lang="pl-PL" sz="1500">
                <a:ea typeface="+mn-lt"/>
                <a:cs typeface="+mn-lt"/>
              </a:rPr>
              <a:t>: The country of the </a:t>
            </a:r>
            <a:r>
              <a:rPr lang="pl-PL" sz="1500" err="1">
                <a:ea typeface="+mn-lt"/>
                <a:cs typeface="+mn-lt"/>
              </a:rPr>
              <a:t>employer's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main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office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or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contracting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branch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r>
              <a:rPr lang="pl-PL" sz="1500" err="1">
                <a:ea typeface="+mn-lt"/>
                <a:cs typeface="+mn-lt"/>
              </a:rPr>
              <a:t>company_size</a:t>
            </a:r>
            <a:r>
              <a:rPr lang="pl-PL" sz="1500">
                <a:ea typeface="+mn-lt"/>
                <a:cs typeface="+mn-lt"/>
              </a:rPr>
              <a:t>: The median </a:t>
            </a:r>
            <a:r>
              <a:rPr lang="pl-PL" sz="1500" err="1">
                <a:ea typeface="+mn-lt"/>
                <a:cs typeface="+mn-lt"/>
              </a:rPr>
              <a:t>number</a:t>
            </a:r>
            <a:r>
              <a:rPr lang="pl-PL" sz="1500">
                <a:ea typeface="+mn-lt"/>
                <a:cs typeface="+mn-lt"/>
              </a:rPr>
              <a:t> of </a:t>
            </a:r>
            <a:r>
              <a:rPr lang="pl-PL" sz="1500" err="1">
                <a:ea typeface="+mn-lt"/>
                <a:cs typeface="+mn-lt"/>
              </a:rPr>
              <a:t>people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that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worked</a:t>
            </a:r>
            <a:r>
              <a:rPr lang="pl-PL" sz="1500">
                <a:ea typeface="+mn-lt"/>
                <a:cs typeface="+mn-lt"/>
              </a:rPr>
              <a:t> for the </a:t>
            </a:r>
            <a:r>
              <a:rPr lang="pl-PL" sz="1500" err="1">
                <a:ea typeface="+mn-lt"/>
                <a:cs typeface="+mn-lt"/>
              </a:rPr>
              <a:t>company</a:t>
            </a:r>
            <a:r>
              <a:rPr lang="pl-PL" sz="1500">
                <a:ea typeface="+mn-lt"/>
                <a:cs typeface="+mn-lt"/>
              </a:rPr>
              <a:t> </a:t>
            </a:r>
            <a:r>
              <a:rPr lang="pl-PL" sz="1500" err="1">
                <a:ea typeface="+mn-lt"/>
                <a:cs typeface="+mn-lt"/>
              </a:rPr>
              <a:t>during</a:t>
            </a:r>
            <a:r>
              <a:rPr lang="pl-PL" sz="1500">
                <a:ea typeface="+mn-lt"/>
                <a:cs typeface="+mn-lt"/>
              </a:rPr>
              <a:t> the </a:t>
            </a:r>
            <a:r>
              <a:rPr lang="pl-PL" sz="1500" err="1">
                <a:ea typeface="+mn-lt"/>
                <a:cs typeface="+mn-lt"/>
              </a:rPr>
              <a:t>year</a:t>
            </a:r>
            <a:endParaRPr lang="pl-PL" sz="1500" err="1"/>
          </a:p>
          <a:p>
            <a:pPr marL="269875" indent="-269875">
              <a:lnSpc>
                <a:spcPct val="115000"/>
              </a:lnSpc>
            </a:pPr>
            <a:endParaRPr lang="pl-PL" sz="15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1B8BA78-10A8-5014-5E12-6A758182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4" r="19225" b="-2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EBB0F76-8E83-067C-E9D7-F4BDE7912508}"/>
              </a:ext>
            </a:extLst>
          </p:cNvPr>
          <p:cNvSpPr txBox="1"/>
          <p:nvPr/>
        </p:nvSpPr>
        <p:spPr>
          <a:xfrm>
            <a:off x="6237110" y="6566369"/>
            <a:ext cx="59172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000"/>
              <a:t>Source: </a:t>
            </a:r>
            <a:r>
              <a:rPr lang="pl-PL" sz="1000">
                <a:ea typeface="+mn-lt"/>
                <a:cs typeface="+mn-lt"/>
                <a:hlinkClick r:id="rId3"/>
              </a:rPr>
              <a:t>https://ai-jobs.net/salaries/download/</a:t>
            </a:r>
            <a:endParaRPr lang="pl-PL" sz="105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3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067D2-E87D-EEAE-9764-CA4BB310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Factors</a:t>
            </a:r>
            <a:endParaRPr lang="pl-PL">
              <a:latin typeface="+mn-lt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34BB7A0-B18B-B2F6-AD25-AD3DEFD6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5768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>
              <a:lnSpc>
                <a:spcPct val="115000"/>
              </a:lnSpc>
            </a:pPr>
            <a:r>
              <a:rPr lang="en-US" sz="1300" b="1" err="1"/>
              <a:t>experience_level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EN - Entry-level / Junior;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MI - Mid-level / Intermediate;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SE - Senior-level / Expert;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EX - Executive-level / Director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employment_type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PT - Part-time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FT - Full-time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CT - Contract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FL - Freelance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remote_ratio</a:t>
            </a:r>
            <a:r>
              <a:rPr lang="en-US" sz="1300" b="1"/>
              <a:t>: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0 - No remote work (less than 20%)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50 - Partially remote/hybrid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100 - Fully remote (more than 80%)</a:t>
            </a:r>
          </a:p>
          <a:p>
            <a:pPr marL="269875">
              <a:lnSpc>
                <a:spcPct val="115000"/>
              </a:lnSpc>
            </a:pPr>
            <a:r>
              <a:rPr lang="en-US" sz="1300" b="1" err="1"/>
              <a:t>company_size</a:t>
            </a:r>
            <a:r>
              <a:rPr lang="en-US" sz="1300" b="1"/>
              <a:t>: 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S - less than 50 employees (small)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M - 50 to 250 employees (medium)</a:t>
            </a:r>
          </a:p>
          <a:p>
            <a:pPr marL="719455" lvl="1">
              <a:lnSpc>
                <a:spcPct val="115000"/>
              </a:lnSpc>
            </a:pPr>
            <a:r>
              <a:rPr lang="en-US" sz="1300"/>
              <a:t>L - more than 250 employees (large)</a:t>
            </a:r>
          </a:p>
          <a:p>
            <a:pPr marL="269875">
              <a:lnSpc>
                <a:spcPct val="115000"/>
              </a:lnSpc>
            </a:pPr>
            <a:endParaRPr lang="en-US" sz="13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69496CA1-9D69-5B45-0961-456E117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9849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40485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AC8F9-25FD-2E60-9501-AB870324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>
                <a:latin typeface="+mn-lt"/>
              </a:rPr>
              <a:t>Job titles - groups</a:t>
            </a:r>
            <a:endParaRPr lang="pl-PL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834-6EA6-C0ED-395B-44AE2C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91" y="2704512"/>
            <a:ext cx="4500562" cy="3361604"/>
          </a:xfrm>
        </p:spPr>
        <p:txBody>
          <a:bodyPr anchor="t">
            <a:normAutofit fontScale="92500" lnSpcReduction="20000"/>
          </a:bodyPr>
          <a:lstStyle/>
          <a:p>
            <a:r>
              <a:rPr lang="pl-PL"/>
              <a:t>DATA SCIENCE AND AI/ML </a:t>
            </a:r>
            <a:r>
              <a:rPr lang="pl-PL" err="1"/>
              <a:t>ROLES</a:t>
            </a:r>
            <a:endParaRPr lang="pl-PL"/>
          </a:p>
          <a:p>
            <a:r>
              <a:rPr lang="pl-PL"/>
              <a:t>ANALYTICS AND BI </a:t>
            </a:r>
            <a:r>
              <a:rPr lang="pl-PL" err="1"/>
              <a:t>ROLES</a:t>
            </a:r>
            <a:endParaRPr lang="pl-PL"/>
          </a:p>
          <a:p>
            <a:r>
              <a:rPr lang="en-US"/>
              <a:t>BIG DATA AND CLOUD ROLES</a:t>
            </a:r>
          </a:p>
          <a:p>
            <a:r>
              <a:rPr lang="en-US"/>
              <a:t>DATA MANAGEMENT AND OPERATIONS ROLES</a:t>
            </a:r>
          </a:p>
          <a:p>
            <a:r>
              <a:rPr lang="en-US"/>
              <a:t>DATA QUALITY AND ARCHITECTURAL ROLES</a:t>
            </a:r>
          </a:p>
          <a:p>
            <a:r>
              <a:rPr lang="en-US"/>
              <a:t>VISUALIZATION, MANAGEMENT, AND SPECIALIZED ROLES</a:t>
            </a:r>
          </a:p>
          <a:p>
            <a:pPr marL="0" indent="0">
              <a:lnSpc>
                <a:spcPct val="115000"/>
              </a:lnSpc>
              <a:buNone/>
            </a:pPr>
            <a:endParaRPr lang="pl-PL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A0B3ACA-32BE-0C26-9B38-20B4C174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8A9F37-7278-E91F-8503-BCCD944A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l-PL" dirty="0" err="1">
                <a:latin typeface="Avenir Next LT Pro"/>
              </a:rPr>
              <a:t>Interactivity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C0F79-5DA4-92EC-E609-AC0E75C0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l-PL" sz="3200" err="1"/>
              <a:t>Dropdown</a:t>
            </a:r>
            <a:r>
              <a:rPr lang="pl-PL" sz="3200" dirty="0"/>
              <a:t> </a:t>
            </a:r>
            <a:r>
              <a:rPr lang="pl-PL" sz="3200" err="1"/>
              <a:t>box</a:t>
            </a:r>
            <a:endParaRPr lang="pl-PL" sz="3200" dirty="0"/>
          </a:p>
          <a:p>
            <a:pPr marL="269875" indent="-269875"/>
            <a:r>
              <a:rPr lang="pl-PL" sz="3200" err="1"/>
              <a:t>Checkboxes</a:t>
            </a:r>
            <a:endParaRPr lang="pl-PL" sz="3200" dirty="0"/>
          </a:p>
          <a:p>
            <a:pPr marL="269875" indent="-269875"/>
            <a:r>
              <a:rPr lang="pl-PL" sz="3200" dirty="0"/>
              <a:t>Map </a:t>
            </a:r>
            <a:r>
              <a:rPr lang="pl-PL" sz="3200" err="1"/>
              <a:t>markers</a:t>
            </a:r>
            <a:endParaRPr lang="pl-PL" sz="2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EEB8C67-771F-90DA-70C4-55CE13CCF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87" r="1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1341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7A30A-A142-86B6-1CF6-23652746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n-lt"/>
              </a:rPr>
              <a:t>Dashboard overview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Financial graphs on a dark display">
            <a:extLst>
              <a:ext uri="{FF2B5EF4-FFF2-40B4-BE49-F238E27FC236}">
                <a16:creationId xmlns:a16="http://schemas.microsoft.com/office/drawing/2014/main" id="{7CE98D27-B7F7-CE2E-7C17-5C35321F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9" r="2011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130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F4B9AB-B87D-3F7C-A4A8-D97075A4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latin typeface="Avenir Next LT Pro"/>
              </a:rPr>
              <a:t>Custom styling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966F63-83FC-6EBC-4601-4DA18AF3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0" r="-2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52194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20776-27CF-966E-0030-9D11124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+mn-lt"/>
              </a:rPr>
              <a:t>Libraries Used</a:t>
            </a:r>
            <a:endParaRPr lang="pl-PL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DE0442-9DB1-1E8A-7F9C-2C1EDC91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fontScale="85000" lnSpcReduction="20000"/>
          </a:bodyPr>
          <a:lstStyle/>
          <a:p>
            <a:pPr marL="269875" indent="-2698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shiny</a:t>
            </a:r>
            <a:endParaRPr lang="en-US" dirty="0">
              <a:solidFill>
                <a:srgbClr val="FFFFFF"/>
              </a:solidFill>
            </a:endParaRPr>
          </a:p>
          <a:p>
            <a:pPr marL="269875" indent="-269875"/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shinydashboard</a:t>
            </a:r>
            <a:endParaRPr lang="en-US" dirty="0" err="1"/>
          </a:p>
          <a:p>
            <a:pPr marL="269875" indent="-269875"/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bslib</a:t>
            </a:r>
            <a:endParaRPr lang="en-US" dirty="0" err="1"/>
          </a:p>
          <a:p>
            <a:pPr marL="269875" indent="-2698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ggplot2</a:t>
            </a:r>
            <a:endParaRPr lang="en-US" dirty="0"/>
          </a:p>
          <a:p>
            <a:pPr marL="269875" indent="-2698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leaflet</a:t>
            </a:r>
            <a:endParaRPr lang="en-US" dirty="0"/>
          </a:p>
          <a:p>
            <a:pPr marL="269875" indent="-269875"/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shinythemes</a:t>
            </a:r>
            <a:endParaRPr lang="en-US" dirty="0" err="1"/>
          </a:p>
          <a:p>
            <a:pPr marL="269875" indent="-2698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DT</a:t>
            </a:r>
            <a:endParaRPr lang="en-US" dirty="0"/>
          </a:p>
          <a:p>
            <a:pPr marL="269875" indent="-269875"/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KableExtra</a:t>
            </a:r>
            <a:endParaRPr lang="en-US" dirty="0" err="1">
              <a:solidFill>
                <a:srgbClr val="FFFFFF"/>
              </a:solidFill>
              <a:ea typeface="+mn-lt"/>
              <a:cs typeface="+mn-lt"/>
            </a:endParaRPr>
          </a:p>
          <a:p>
            <a:pPr marL="269875" indent="-269875"/>
            <a:r>
              <a:rPr lang="en-US" dirty="0" err="1">
                <a:ea typeface="+mn-lt"/>
                <a:cs typeface="+mn-lt"/>
              </a:rPr>
              <a:t>DescTools</a:t>
            </a:r>
            <a:r>
              <a:rPr lang="en-US" dirty="0">
                <a:ea typeface="+mn-lt"/>
                <a:cs typeface="+mn-lt"/>
              </a:rPr>
              <a:t>::</a:t>
            </a:r>
            <a:r>
              <a:rPr lang="en-US" dirty="0" err="1">
                <a:ea typeface="+mn-lt"/>
                <a:cs typeface="+mn-lt"/>
              </a:rPr>
              <a:t>d.countries</a:t>
            </a:r>
            <a:endParaRPr lang="en-US" dirty="0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B606448-6322-E9F2-F63E-3AB6F22A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20762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177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6E01CF-2831-33F3-9360-A7C00FA0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>
                <a:latin typeface="Avenir Next LT Pro"/>
              </a:rPr>
              <a:t>Insights from Visualizations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4" descr="3D art of a person">
            <a:extLst>
              <a:ext uri="{FF2B5EF4-FFF2-40B4-BE49-F238E27FC236}">
                <a16:creationId xmlns:a16="http://schemas.microsoft.com/office/drawing/2014/main" id="{D597B13C-BB1B-2F86-2C2F-BFED778C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" b="1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78935103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1D7"/>
      </a:accent1>
      <a:accent2>
        <a:srgbClr val="5AADC9"/>
      </a:accent2>
      <a:accent3>
        <a:srgbClr val="6D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9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GlowVTI</vt:lpstr>
      <vt:lpstr>Data Science Salaries 2020-2024</vt:lpstr>
      <vt:lpstr>Dataset</vt:lpstr>
      <vt:lpstr>Factors</vt:lpstr>
      <vt:lpstr>Job titles - groups</vt:lpstr>
      <vt:lpstr>Interactivity</vt:lpstr>
      <vt:lpstr>Dashboard overview</vt:lpstr>
      <vt:lpstr>Custom styling</vt:lpstr>
      <vt:lpstr>Libraries Used</vt:lpstr>
      <vt:lpstr>Insights from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59</cp:revision>
  <dcterms:created xsi:type="dcterms:W3CDTF">2024-01-11T17:42:03Z</dcterms:created>
  <dcterms:modified xsi:type="dcterms:W3CDTF">2024-02-04T14:58:09Z</dcterms:modified>
</cp:coreProperties>
</file>