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11766-69A4-423D-BC5E-4A2D204FFA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93137-46B9-4971-927B-0FB2B3BF94F4}">
      <dgm:prSet/>
      <dgm:spPr/>
      <dgm:t>
        <a:bodyPr/>
        <a:lstStyle/>
        <a:p>
          <a:r>
            <a:rPr lang="pl-PL"/>
            <a:t>Dodanie nowych spójników oraz reguł</a:t>
          </a:r>
          <a:endParaRPr lang="en-US" dirty="0"/>
        </a:p>
      </dgm:t>
    </dgm:pt>
    <dgm:pt modelId="{DD9043A0-E14A-41F3-9B9C-854F8B4A5928}" type="parTrans" cxnId="{FC6316C0-4238-44C5-A0F7-B055C21CDFE0}">
      <dgm:prSet/>
      <dgm:spPr/>
      <dgm:t>
        <a:bodyPr/>
        <a:lstStyle/>
        <a:p>
          <a:endParaRPr lang="en-US"/>
        </a:p>
      </dgm:t>
    </dgm:pt>
    <dgm:pt modelId="{3326B153-6023-4281-A092-DC74CA0C05F8}" type="sibTrans" cxnId="{FC6316C0-4238-44C5-A0F7-B055C21CDFE0}">
      <dgm:prSet/>
      <dgm:spPr/>
      <dgm:t>
        <a:bodyPr/>
        <a:lstStyle/>
        <a:p>
          <a:endParaRPr lang="en-US"/>
        </a:p>
      </dgm:t>
    </dgm:pt>
    <dgm:pt modelId="{6FBB91A5-9256-4AA1-B6C1-1E1E925E1AD3}">
      <dgm:prSet/>
      <dgm:spPr/>
      <dgm:t>
        <a:bodyPr/>
        <a:lstStyle/>
        <a:p>
          <a:r>
            <a:rPr lang="pl-PL" dirty="0"/>
            <a:t>Dodanie kwantyfikatorów i reguł</a:t>
          </a:r>
          <a:endParaRPr lang="en-US" dirty="0"/>
        </a:p>
      </dgm:t>
    </dgm:pt>
    <dgm:pt modelId="{88A1F417-E593-485C-8B6A-D84C0252B9E3}" type="parTrans" cxnId="{E9AD5952-FEA6-4F37-9A5B-F1AD476BB3D5}">
      <dgm:prSet/>
      <dgm:spPr/>
      <dgm:t>
        <a:bodyPr/>
        <a:lstStyle/>
        <a:p>
          <a:endParaRPr lang="en-US"/>
        </a:p>
      </dgm:t>
    </dgm:pt>
    <dgm:pt modelId="{B5BF2E8A-0999-4E62-8828-AAD4BE84C50D}" type="sibTrans" cxnId="{E9AD5952-FEA6-4F37-9A5B-F1AD476BB3D5}">
      <dgm:prSet/>
      <dgm:spPr/>
      <dgm:t>
        <a:bodyPr/>
        <a:lstStyle/>
        <a:p>
          <a:endParaRPr lang="en-US"/>
        </a:p>
      </dgm:t>
    </dgm:pt>
    <dgm:pt modelId="{F1387221-9B84-41C2-BAE7-AA48E21D02A7}">
      <dgm:prSet/>
      <dgm:spPr/>
      <dgm:t>
        <a:bodyPr/>
        <a:lstStyle/>
        <a:p>
          <a:r>
            <a:rPr lang="pl-PL" dirty="0"/>
            <a:t>*Logika pierwszego rzędu</a:t>
          </a:r>
          <a:endParaRPr lang="en-US" dirty="0"/>
        </a:p>
      </dgm:t>
    </dgm:pt>
    <dgm:pt modelId="{4EA6F13A-978A-48D2-BDD5-BB47F50950F4}" type="parTrans" cxnId="{AB34476D-09EC-46C5-A932-E9F6F2A3B76E}">
      <dgm:prSet/>
      <dgm:spPr/>
      <dgm:t>
        <a:bodyPr/>
        <a:lstStyle/>
        <a:p>
          <a:endParaRPr lang="en-US"/>
        </a:p>
      </dgm:t>
    </dgm:pt>
    <dgm:pt modelId="{25509DA0-A00A-45DF-B8CD-FA15D92CCD70}" type="sibTrans" cxnId="{AB34476D-09EC-46C5-A932-E9F6F2A3B76E}">
      <dgm:prSet/>
      <dgm:spPr/>
      <dgm:t>
        <a:bodyPr/>
        <a:lstStyle/>
        <a:p>
          <a:endParaRPr lang="en-US"/>
        </a:p>
      </dgm:t>
    </dgm:pt>
    <dgm:pt modelId="{671DBA14-4698-9342-A006-6F19ADCDE235}" type="pres">
      <dgm:prSet presAssocID="{3DD11766-69A4-423D-BC5E-4A2D204FFA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A6B99E-782B-CD4D-87C7-86F1A29FBB4B}" type="pres">
      <dgm:prSet presAssocID="{47A93137-46B9-4971-927B-0FB2B3BF94F4}" presName="hierRoot1" presStyleCnt="0"/>
      <dgm:spPr/>
    </dgm:pt>
    <dgm:pt modelId="{F8B9E179-8396-DC43-B3E1-434F144B156C}" type="pres">
      <dgm:prSet presAssocID="{47A93137-46B9-4971-927B-0FB2B3BF94F4}" presName="composite" presStyleCnt="0"/>
      <dgm:spPr/>
    </dgm:pt>
    <dgm:pt modelId="{44491FCD-4CEE-6443-BEDC-5CF41D193F27}" type="pres">
      <dgm:prSet presAssocID="{47A93137-46B9-4971-927B-0FB2B3BF94F4}" presName="background" presStyleLbl="node0" presStyleIdx="0" presStyleCnt="3"/>
      <dgm:spPr/>
    </dgm:pt>
    <dgm:pt modelId="{23967713-1B45-194E-8E13-273C7548EFE3}" type="pres">
      <dgm:prSet presAssocID="{47A93137-46B9-4971-927B-0FB2B3BF94F4}" presName="text" presStyleLbl="fgAcc0" presStyleIdx="0" presStyleCnt="3">
        <dgm:presLayoutVars>
          <dgm:chPref val="3"/>
        </dgm:presLayoutVars>
      </dgm:prSet>
      <dgm:spPr/>
    </dgm:pt>
    <dgm:pt modelId="{4928DB91-4746-DA42-A96B-1CD8EE1AECBC}" type="pres">
      <dgm:prSet presAssocID="{47A93137-46B9-4971-927B-0FB2B3BF94F4}" presName="hierChild2" presStyleCnt="0"/>
      <dgm:spPr/>
    </dgm:pt>
    <dgm:pt modelId="{6A2874D6-1147-7643-BC51-7C577FACE623}" type="pres">
      <dgm:prSet presAssocID="{6FBB91A5-9256-4AA1-B6C1-1E1E925E1AD3}" presName="hierRoot1" presStyleCnt="0"/>
      <dgm:spPr/>
    </dgm:pt>
    <dgm:pt modelId="{0B765A10-711D-3143-A84F-F9FBC7EF3927}" type="pres">
      <dgm:prSet presAssocID="{6FBB91A5-9256-4AA1-B6C1-1E1E925E1AD3}" presName="composite" presStyleCnt="0"/>
      <dgm:spPr/>
    </dgm:pt>
    <dgm:pt modelId="{971C2BB9-BD5B-8244-9E98-2584D3BC3B94}" type="pres">
      <dgm:prSet presAssocID="{6FBB91A5-9256-4AA1-B6C1-1E1E925E1AD3}" presName="background" presStyleLbl="node0" presStyleIdx="1" presStyleCnt="3"/>
      <dgm:spPr/>
    </dgm:pt>
    <dgm:pt modelId="{E7582067-6E0A-CA49-AB6A-795819D13C33}" type="pres">
      <dgm:prSet presAssocID="{6FBB91A5-9256-4AA1-B6C1-1E1E925E1AD3}" presName="text" presStyleLbl="fgAcc0" presStyleIdx="1" presStyleCnt="3">
        <dgm:presLayoutVars>
          <dgm:chPref val="3"/>
        </dgm:presLayoutVars>
      </dgm:prSet>
      <dgm:spPr/>
    </dgm:pt>
    <dgm:pt modelId="{B3D94475-7EDA-1549-A49F-D82B8A3C1DA2}" type="pres">
      <dgm:prSet presAssocID="{6FBB91A5-9256-4AA1-B6C1-1E1E925E1AD3}" presName="hierChild2" presStyleCnt="0"/>
      <dgm:spPr/>
    </dgm:pt>
    <dgm:pt modelId="{C35EFEB3-862F-474A-8264-80F277B66C3A}" type="pres">
      <dgm:prSet presAssocID="{F1387221-9B84-41C2-BAE7-AA48E21D02A7}" presName="hierRoot1" presStyleCnt="0"/>
      <dgm:spPr/>
    </dgm:pt>
    <dgm:pt modelId="{D74A6982-2E14-184C-9DE7-4882E67738FE}" type="pres">
      <dgm:prSet presAssocID="{F1387221-9B84-41C2-BAE7-AA48E21D02A7}" presName="composite" presStyleCnt="0"/>
      <dgm:spPr/>
    </dgm:pt>
    <dgm:pt modelId="{EB5434AF-7BCE-0D4B-9A8B-02889F0B86E0}" type="pres">
      <dgm:prSet presAssocID="{F1387221-9B84-41C2-BAE7-AA48E21D02A7}" presName="background" presStyleLbl="node0" presStyleIdx="2" presStyleCnt="3"/>
      <dgm:spPr/>
    </dgm:pt>
    <dgm:pt modelId="{B1C0170D-11E7-904F-84C5-B8AAFD7CBD9F}" type="pres">
      <dgm:prSet presAssocID="{F1387221-9B84-41C2-BAE7-AA48E21D02A7}" presName="text" presStyleLbl="fgAcc0" presStyleIdx="2" presStyleCnt="3">
        <dgm:presLayoutVars>
          <dgm:chPref val="3"/>
        </dgm:presLayoutVars>
      </dgm:prSet>
      <dgm:spPr/>
    </dgm:pt>
    <dgm:pt modelId="{B78D841A-6118-DB4F-A9C5-C35ED92F6153}" type="pres">
      <dgm:prSet presAssocID="{F1387221-9B84-41C2-BAE7-AA48E21D02A7}" presName="hierChild2" presStyleCnt="0"/>
      <dgm:spPr/>
    </dgm:pt>
  </dgm:ptLst>
  <dgm:cxnLst>
    <dgm:cxn modelId="{E9AD5952-FEA6-4F37-9A5B-F1AD476BB3D5}" srcId="{3DD11766-69A4-423D-BC5E-4A2D204FFA72}" destId="{6FBB91A5-9256-4AA1-B6C1-1E1E925E1AD3}" srcOrd="1" destOrd="0" parTransId="{88A1F417-E593-485C-8B6A-D84C0252B9E3}" sibTransId="{B5BF2E8A-0999-4E62-8828-AAD4BE84C50D}"/>
    <dgm:cxn modelId="{AB34476D-09EC-46C5-A932-E9F6F2A3B76E}" srcId="{3DD11766-69A4-423D-BC5E-4A2D204FFA72}" destId="{F1387221-9B84-41C2-BAE7-AA48E21D02A7}" srcOrd="2" destOrd="0" parTransId="{4EA6F13A-978A-48D2-BDD5-BB47F50950F4}" sibTransId="{25509DA0-A00A-45DF-B8CD-FA15D92CCD70}"/>
    <dgm:cxn modelId="{840F087E-86C3-5048-A8F3-4EA3250468A2}" type="presOf" srcId="{3DD11766-69A4-423D-BC5E-4A2D204FFA72}" destId="{671DBA14-4698-9342-A006-6F19ADCDE235}" srcOrd="0" destOrd="0" presId="urn:microsoft.com/office/officeart/2005/8/layout/hierarchy1"/>
    <dgm:cxn modelId="{2271E1A0-7A6C-CF4B-96C1-84FBB654DFFE}" type="presOf" srcId="{F1387221-9B84-41C2-BAE7-AA48E21D02A7}" destId="{B1C0170D-11E7-904F-84C5-B8AAFD7CBD9F}" srcOrd="0" destOrd="0" presId="urn:microsoft.com/office/officeart/2005/8/layout/hierarchy1"/>
    <dgm:cxn modelId="{FC6316C0-4238-44C5-A0F7-B055C21CDFE0}" srcId="{3DD11766-69A4-423D-BC5E-4A2D204FFA72}" destId="{47A93137-46B9-4971-927B-0FB2B3BF94F4}" srcOrd="0" destOrd="0" parTransId="{DD9043A0-E14A-41F3-9B9C-854F8B4A5928}" sibTransId="{3326B153-6023-4281-A092-DC74CA0C05F8}"/>
    <dgm:cxn modelId="{6FAED0C2-AC08-354D-8038-C2D99D837524}" type="presOf" srcId="{6FBB91A5-9256-4AA1-B6C1-1E1E925E1AD3}" destId="{E7582067-6E0A-CA49-AB6A-795819D13C33}" srcOrd="0" destOrd="0" presId="urn:microsoft.com/office/officeart/2005/8/layout/hierarchy1"/>
    <dgm:cxn modelId="{2CD0C4F5-B8DA-084D-9F2F-40AADEFCBA78}" type="presOf" srcId="{47A93137-46B9-4971-927B-0FB2B3BF94F4}" destId="{23967713-1B45-194E-8E13-273C7548EFE3}" srcOrd="0" destOrd="0" presId="urn:microsoft.com/office/officeart/2005/8/layout/hierarchy1"/>
    <dgm:cxn modelId="{81E6B6C9-7B3F-E24C-9E35-02E8F5651918}" type="presParOf" srcId="{671DBA14-4698-9342-A006-6F19ADCDE235}" destId="{F7A6B99E-782B-CD4D-87C7-86F1A29FBB4B}" srcOrd="0" destOrd="0" presId="urn:microsoft.com/office/officeart/2005/8/layout/hierarchy1"/>
    <dgm:cxn modelId="{A335EBF0-19F8-6342-9FB7-5D276D8D329A}" type="presParOf" srcId="{F7A6B99E-782B-CD4D-87C7-86F1A29FBB4B}" destId="{F8B9E179-8396-DC43-B3E1-434F144B156C}" srcOrd="0" destOrd="0" presId="urn:microsoft.com/office/officeart/2005/8/layout/hierarchy1"/>
    <dgm:cxn modelId="{8F27D314-A71B-FD4F-B78A-738ADC31F9E8}" type="presParOf" srcId="{F8B9E179-8396-DC43-B3E1-434F144B156C}" destId="{44491FCD-4CEE-6443-BEDC-5CF41D193F27}" srcOrd="0" destOrd="0" presId="urn:microsoft.com/office/officeart/2005/8/layout/hierarchy1"/>
    <dgm:cxn modelId="{0878D455-F74B-184D-B529-978EEA3AA16E}" type="presParOf" srcId="{F8B9E179-8396-DC43-B3E1-434F144B156C}" destId="{23967713-1B45-194E-8E13-273C7548EFE3}" srcOrd="1" destOrd="0" presId="urn:microsoft.com/office/officeart/2005/8/layout/hierarchy1"/>
    <dgm:cxn modelId="{0D289255-50A3-6A41-8115-552F38997F11}" type="presParOf" srcId="{F7A6B99E-782B-CD4D-87C7-86F1A29FBB4B}" destId="{4928DB91-4746-DA42-A96B-1CD8EE1AECBC}" srcOrd="1" destOrd="0" presId="urn:microsoft.com/office/officeart/2005/8/layout/hierarchy1"/>
    <dgm:cxn modelId="{06AA56F6-D9C4-CF41-AEC5-16EC4651544C}" type="presParOf" srcId="{671DBA14-4698-9342-A006-6F19ADCDE235}" destId="{6A2874D6-1147-7643-BC51-7C577FACE623}" srcOrd="1" destOrd="0" presId="urn:microsoft.com/office/officeart/2005/8/layout/hierarchy1"/>
    <dgm:cxn modelId="{61CB0BBD-E45D-9649-BAD0-85806FF1FBFF}" type="presParOf" srcId="{6A2874D6-1147-7643-BC51-7C577FACE623}" destId="{0B765A10-711D-3143-A84F-F9FBC7EF3927}" srcOrd="0" destOrd="0" presId="urn:microsoft.com/office/officeart/2005/8/layout/hierarchy1"/>
    <dgm:cxn modelId="{6FBE0935-9BA9-B344-84FF-579F86B8FE9B}" type="presParOf" srcId="{0B765A10-711D-3143-A84F-F9FBC7EF3927}" destId="{971C2BB9-BD5B-8244-9E98-2584D3BC3B94}" srcOrd="0" destOrd="0" presId="urn:microsoft.com/office/officeart/2005/8/layout/hierarchy1"/>
    <dgm:cxn modelId="{527321A1-2A56-D54C-81F1-F5979001B80C}" type="presParOf" srcId="{0B765A10-711D-3143-A84F-F9FBC7EF3927}" destId="{E7582067-6E0A-CA49-AB6A-795819D13C33}" srcOrd="1" destOrd="0" presId="urn:microsoft.com/office/officeart/2005/8/layout/hierarchy1"/>
    <dgm:cxn modelId="{ADC75D29-D889-B346-ADE5-96D62C944AC3}" type="presParOf" srcId="{6A2874D6-1147-7643-BC51-7C577FACE623}" destId="{B3D94475-7EDA-1549-A49F-D82B8A3C1DA2}" srcOrd="1" destOrd="0" presId="urn:microsoft.com/office/officeart/2005/8/layout/hierarchy1"/>
    <dgm:cxn modelId="{FA3BA159-E835-044E-B957-76A83FE9E826}" type="presParOf" srcId="{671DBA14-4698-9342-A006-6F19ADCDE235}" destId="{C35EFEB3-862F-474A-8264-80F277B66C3A}" srcOrd="2" destOrd="0" presId="urn:microsoft.com/office/officeart/2005/8/layout/hierarchy1"/>
    <dgm:cxn modelId="{54257B6E-670C-4D48-B3C7-EA394076D458}" type="presParOf" srcId="{C35EFEB3-862F-474A-8264-80F277B66C3A}" destId="{D74A6982-2E14-184C-9DE7-4882E67738FE}" srcOrd="0" destOrd="0" presId="urn:microsoft.com/office/officeart/2005/8/layout/hierarchy1"/>
    <dgm:cxn modelId="{7DF29796-1E57-584A-A6C9-47AC0B19DF8C}" type="presParOf" srcId="{D74A6982-2E14-184C-9DE7-4882E67738FE}" destId="{EB5434AF-7BCE-0D4B-9A8B-02889F0B86E0}" srcOrd="0" destOrd="0" presId="urn:microsoft.com/office/officeart/2005/8/layout/hierarchy1"/>
    <dgm:cxn modelId="{09414DAF-A87E-1748-AF6F-77C0699B2835}" type="presParOf" srcId="{D74A6982-2E14-184C-9DE7-4882E67738FE}" destId="{B1C0170D-11E7-904F-84C5-B8AAFD7CBD9F}" srcOrd="1" destOrd="0" presId="urn:microsoft.com/office/officeart/2005/8/layout/hierarchy1"/>
    <dgm:cxn modelId="{FE1180E6-EA8F-864E-9253-6F42DD69B2B1}" type="presParOf" srcId="{C35EFEB3-862F-474A-8264-80F277B66C3A}" destId="{B78D841A-6118-DB4F-A9C5-C35ED92F61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91FCD-4CEE-6443-BEDC-5CF41D193F27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67713-1B45-194E-8E13-273C7548EFE3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Dodanie nowych spójników oraz reguł</a:t>
          </a:r>
          <a:endParaRPr lang="en-US" sz="2800" kern="1200" dirty="0"/>
        </a:p>
      </dsp:txBody>
      <dsp:txXfrm>
        <a:off x="383617" y="1103267"/>
        <a:ext cx="2847502" cy="1768010"/>
      </dsp:txXfrm>
    </dsp:sp>
    <dsp:sp modelId="{971C2BB9-BD5B-8244-9E98-2584D3BC3B94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82067-6E0A-CA49-AB6A-795819D13C33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Dodanie kwantyfikatorów i reguł</a:t>
          </a:r>
          <a:endParaRPr lang="en-US" sz="2800" kern="1200" dirty="0"/>
        </a:p>
      </dsp:txBody>
      <dsp:txXfrm>
        <a:off x="3998355" y="1103267"/>
        <a:ext cx="2847502" cy="1768010"/>
      </dsp:txXfrm>
    </dsp:sp>
    <dsp:sp modelId="{EB5434AF-7BCE-0D4B-9A8B-02889F0B86E0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170D-11E7-904F-84C5-B8AAFD7CBD9F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*Logika pierwszego rzędu</a:t>
          </a:r>
          <a:endParaRPr lang="en-US" sz="2800" kern="1200" dirty="0"/>
        </a:p>
      </dsp:txBody>
      <dsp:txXfrm>
        <a:off x="7613092" y="110326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2" r:id="rId9"/>
    <p:sldLayoutId id="2147484360" r:id="rId10"/>
    <p:sldLayoutId id="21474843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2C8DCE2-BA2A-8925-78C7-72AECA139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2499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6BD4919-2287-57D3-AD91-34E87CEE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pl-PL" sz="5200">
                <a:solidFill>
                  <a:srgbClr val="FFFFFF"/>
                </a:solidFill>
              </a:rPr>
              <a:t>Rozbudowa asystenta dowodzenia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6A72D0-64F2-C000-E8E6-4C9DD7ED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l-PL" sz="2200">
                <a:solidFill>
                  <a:srgbClr val="FFFFFF"/>
                </a:solidFill>
              </a:rPr>
              <a:t>Jakub Mikołajczyk</a:t>
            </a:r>
          </a:p>
        </p:txBody>
      </p:sp>
    </p:spTree>
    <p:extLst>
      <p:ext uri="{BB962C8B-B14F-4D97-AF65-F5344CB8AC3E}">
        <p14:creationId xmlns:p14="http://schemas.microsoft.com/office/powerpoint/2010/main" val="35518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CB9F7C-75D4-A3CB-CFC7-A443A1DD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75412"/>
            <a:ext cx="6154694" cy="2805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Przemianowanie zmiennych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4798AFA-EB65-DA27-5F6E-531EACB6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85276" y="1478305"/>
            <a:ext cx="4549524" cy="1455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FF8285F-2A47-28F0-3819-680F05316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276" y="4191589"/>
            <a:ext cx="4549524" cy="9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4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D13EB01-9B37-10AA-3623-E9A7C7CC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259586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2"/>
                </a:solidFill>
              </a:rPr>
              <a:t>Równość formuł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34BAE7-8773-A437-85B2-8D6A777E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62" y="559814"/>
            <a:ext cx="5146083" cy="225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tx2"/>
                </a:solidFill>
              </a:rPr>
              <a:t>Przemianowanie nazw zmiennych z równoczesnym sprawdzeniem równości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49ED9B1-C369-D507-80E8-89303F51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9" y="4468495"/>
            <a:ext cx="10660259" cy="77286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9D6D627-6AD4-94C2-44F9-5CC6971B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8999"/>
            <a:ext cx="10160024" cy="609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zarne znaki zapytania 3D z jednym żółtym znakiem zapytania">
            <a:extLst>
              <a:ext uri="{FF2B5EF4-FFF2-40B4-BE49-F238E27FC236}">
                <a16:creationId xmlns:a16="http://schemas.microsoft.com/office/drawing/2014/main" id="{77671950-C266-6042-84AA-9F3CAABCF3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983" r="611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C7D4A4-7D42-1B29-50E5-032FFABF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Pytania?</a:t>
            </a:r>
          </a:p>
        </p:txBody>
      </p:sp>
    </p:spTree>
    <p:extLst>
      <p:ext uri="{BB962C8B-B14F-4D97-AF65-F5344CB8AC3E}">
        <p14:creationId xmlns:p14="http://schemas.microsoft.com/office/powerpoint/2010/main" val="24606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4FDB190-3E6C-B117-069F-18475139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Co aktualnie mamy?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AF4F88-9030-BEDC-8414-42AE9FB3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656" y="1872738"/>
            <a:ext cx="7178691" cy="3709990"/>
          </a:xfrm>
        </p:spPr>
        <p:txBody>
          <a:bodyPr anchor="ctr">
            <a:normAutofit/>
          </a:bodyPr>
          <a:lstStyle/>
          <a:p>
            <a:r>
              <a:rPr lang="pl-PL" sz="1800" dirty="0">
                <a:solidFill>
                  <a:schemeClr val="tx2"/>
                </a:solidFill>
              </a:rPr>
              <a:t>Formuły składające się z:</a:t>
            </a:r>
          </a:p>
          <a:p>
            <a:pPr lvl="1"/>
            <a:r>
              <a:rPr lang="pl-PL" sz="1600" dirty="0">
                <a:solidFill>
                  <a:schemeClr val="tx2"/>
                </a:solidFill>
              </a:rPr>
              <a:t>Zmiennych zdaniowych</a:t>
            </a:r>
          </a:p>
          <a:p>
            <a:pPr lvl="1"/>
            <a:r>
              <a:rPr lang="pl-PL" sz="1600" dirty="0">
                <a:solidFill>
                  <a:schemeClr val="tx2"/>
                </a:solidFill>
              </a:rPr>
              <a:t>Binarnego spójnika implikacji (</a:t>
            </a:r>
            <a:r>
              <a:rPr lang="pl-PL" sz="1600" dirty="0">
                <a:solidFill>
                  <a:srgbClr val="565656"/>
                </a:solidFill>
                <a:effectLst/>
              </a:rPr>
              <a:t>→)</a:t>
            </a:r>
            <a:endParaRPr lang="pl-PL" sz="1600" dirty="0">
              <a:solidFill>
                <a:schemeClr val="tx2"/>
              </a:solidFill>
            </a:endParaRPr>
          </a:p>
          <a:p>
            <a:pPr lvl="1"/>
            <a:r>
              <a:rPr lang="pl-PL" sz="1600" dirty="0">
                <a:solidFill>
                  <a:schemeClr val="tx2"/>
                </a:solidFill>
              </a:rPr>
              <a:t>Spójnika fałszu (</a:t>
            </a:r>
            <a:r>
              <a:rPr lang="pl-PL" sz="1600" dirty="0">
                <a:solidFill>
                  <a:srgbClr val="565656"/>
                </a:solidFill>
                <a:effectLst/>
              </a:rPr>
              <a:t>⊥ </a:t>
            </a:r>
            <a:r>
              <a:rPr lang="pl-PL" sz="1600" dirty="0">
                <a:solidFill>
                  <a:schemeClr val="tx2"/>
                </a:solidFill>
                <a:effectLst/>
              </a:rPr>
              <a:t>)</a:t>
            </a:r>
            <a:endParaRPr lang="pl-PL" sz="1600" dirty="0">
              <a:solidFill>
                <a:schemeClr val="tx2"/>
              </a:solidFill>
            </a:endParaRPr>
          </a:p>
          <a:p>
            <a:r>
              <a:rPr lang="pl-PL" sz="1800" dirty="0">
                <a:solidFill>
                  <a:schemeClr val="tx2"/>
                </a:solidFill>
              </a:rPr>
              <a:t>Budowanie dowodu od założeń do twierdzenia</a:t>
            </a:r>
          </a:p>
          <a:p>
            <a:r>
              <a:rPr lang="pl-PL" sz="1800" dirty="0">
                <a:solidFill>
                  <a:schemeClr val="tx2"/>
                </a:solidFill>
              </a:rPr>
              <a:t>Budowanie dowodu od twierdzenia do założeń (Konteksty)</a:t>
            </a:r>
          </a:p>
          <a:p>
            <a:r>
              <a:rPr lang="pl-PL" sz="1800" dirty="0">
                <a:solidFill>
                  <a:schemeClr val="tx2"/>
                </a:solidFill>
              </a:rPr>
              <a:t>Reguły dowodzenia</a:t>
            </a:r>
          </a:p>
          <a:p>
            <a:endParaRPr lang="pl-PL" sz="1800" dirty="0">
              <a:solidFill>
                <a:schemeClr val="tx2"/>
              </a:solidFill>
              <a:latin typeface="NimbusSan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0DA91C-246A-02BC-A07A-E4A33D95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5106865"/>
            <a:ext cx="7772400" cy="9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9DDBB2-AF9B-A924-0A2C-A560C17E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pl-PL"/>
              <a:t>Cele projektu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A1D9114-2B14-1CED-673B-71D72B02F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6863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466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59EBFF0-1E00-E5DB-753A-BD7E24EE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Nowe spójniki i reguły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DAB4BD-B64C-8D39-CD16-9149DB90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Autofit/>
          </a:bodyPr>
          <a:lstStyle/>
          <a:p>
            <a:r>
              <a:rPr lang="pl-PL" sz="3200" dirty="0">
                <a:solidFill>
                  <a:schemeClr val="tx2"/>
                </a:solidFill>
              </a:rPr>
              <a:t>Koniunkcja</a:t>
            </a:r>
          </a:p>
          <a:p>
            <a:r>
              <a:rPr lang="pl-PL" sz="3200" dirty="0">
                <a:solidFill>
                  <a:schemeClr val="tx2"/>
                </a:solidFill>
              </a:rPr>
              <a:t>Alternatywa</a:t>
            </a:r>
          </a:p>
          <a:p>
            <a:r>
              <a:rPr lang="pl-PL" sz="3200" dirty="0">
                <a:solidFill>
                  <a:schemeClr val="tx2"/>
                </a:solidFill>
              </a:rPr>
              <a:t>Prawda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3D6A1D19-3BAA-78DC-BCB4-99145A40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1426"/>
            <a:ext cx="10515600" cy="22082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E016B04-2402-970D-AA83-038DBCD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259586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2"/>
                </a:solidFill>
              </a:rPr>
              <a:t>Kwantyfikatory oraz reguły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836B77-D585-FC31-5CA3-DE19CC2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62" y="1282262"/>
            <a:ext cx="5146083" cy="153713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Uniwersalny</a:t>
            </a:r>
          </a:p>
          <a:p>
            <a:r>
              <a:rPr lang="pl-PL" dirty="0">
                <a:solidFill>
                  <a:schemeClr val="tx2"/>
                </a:solidFill>
                <a:ea typeface="+mn-lt"/>
                <a:cs typeface="+mn-lt"/>
              </a:rPr>
              <a:t>Egzystencjonalny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F4F6CD-B154-1B5D-7550-EB74E70E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750" y="3932333"/>
            <a:ext cx="5179237" cy="90636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D81F167-3960-5EFE-6776-02A74B774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84" y="4874459"/>
            <a:ext cx="7713770" cy="90636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7CAA8B0-4472-0E78-AE27-2DF490C2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2"/>
                </a:solidFill>
              </a:rPr>
              <a:t>*Logika pierwszego rzędu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F85ECA-29CF-6FA8-0C3E-48EA80AC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l-PL" sz="2400" dirty="0">
                <a:solidFill>
                  <a:schemeClr val="tx2"/>
                </a:solidFill>
              </a:rPr>
              <a:t>Termy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solidFill>
                  <a:schemeClr val="tx2"/>
                </a:solidFill>
              </a:rPr>
              <a:t>Wiązanie zmiennych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solidFill>
                  <a:schemeClr val="tx2"/>
                </a:solidFill>
              </a:rPr>
              <a:t>Podstawienie</a:t>
            </a:r>
          </a:p>
          <a:p>
            <a:pPr>
              <a:lnSpc>
                <a:spcPct val="100000"/>
              </a:lnSpc>
            </a:pPr>
            <a:r>
              <a:rPr lang="pl-PL" sz="2400" dirty="0">
                <a:solidFill>
                  <a:schemeClr val="tx2"/>
                </a:solidFill>
              </a:rPr>
              <a:t>Równość formuł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EEED30DD-86BE-3001-F96F-ED02BB5C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7346"/>
            <a:ext cx="10515600" cy="3496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C8A4F2C-7AA0-A2B5-3102-BD38DA8A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Problem podstawienia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A23C4-13BD-19DB-653A-BD95150F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953" y="2403097"/>
            <a:ext cx="8682326" cy="37099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tx2"/>
                </a:solidFill>
              </a:rPr>
              <a:t>Przechwytywanie zmiennej</a:t>
            </a:r>
          </a:p>
          <a:p>
            <a:pPr marL="0" indent="0">
              <a:buNone/>
            </a:pPr>
            <a:r>
              <a:rPr lang="pl-PL" sz="3200" dirty="0">
                <a:solidFill>
                  <a:schemeClr val="tx2"/>
                </a:solidFill>
              </a:rPr>
              <a:t>Rozważmy formułę </a:t>
            </a:r>
          </a:p>
          <a:p>
            <a:pPr marL="0" indent="0">
              <a:buNone/>
            </a:pPr>
            <a:endParaRPr lang="pl-PL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3200" dirty="0">
                <a:solidFill>
                  <a:schemeClr val="tx2"/>
                </a:solidFill>
              </a:rPr>
              <a:t>Po naiwnym podstawieniu otrzymamy</a:t>
            </a:r>
          </a:p>
          <a:p>
            <a:pPr marL="0" indent="0">
              <a:buNone/>
            </a:pPr>
            <a:endParaRPr lang="pl-PL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3200" dirty="0">
                <a:solidFill>
                  <a:schemeClr val="tx2"/>
                </a:solidFill>
              </a:rPr>
              <a:t>Zatem zmienna </a:t>
            </a:r>
            <a:r>
              <a:rPr lang="pl-PL" sz="3200" dirty="0">
                <a:solidFill>
                  <a:schemeClr val="tx2"/>
                </a:solidFill>
                <a:highlight>
                  <a:srgbClr val="00FFFF"/>
                </a:highlight>
                <a:latin typeface="+mj-lt"/>
                <a:cs typeface="Agency FB" panose="020F0502020204030204" pitchFamily="34" charset="0"/>
              </a:rPr>
              <a:t>y</a:t>
            </a:r>
            <a:r>
              <a:rPr lang="pl-PL" sz="3200" dirty="0">
                <a:solidFill>
                  <a:schemeClr val="tx2"/>
                </a:solidFill>
              </a:rPr>
              <a:t> została przechwycona w</a:t>
            </a:r>
            <a:r>
              <a:rPr lang="pl-PL" sz="3200" dirty="0">
                <a:solidFill>
                  <a:schemeClr val="tx2"/>
                </a:solidFill>
                <a:latin typeface="+mj-lt"/>
              </a:rPr>
              <a:t> </a:t>
            </a:r>
            <a:r>
              <a:rPr lang="pl-PL" sz="3200" dirty="0">
                <a:solidFill>
                  <a:schemeClr val="tx2"/>
                </a:solidFill>
                <a:highlight>
                  <a:srgbClr val="00FFFF"/>
                </a:highlight>
                <a:latin typeface="+mj-lt"/>
              </a:rPr>
              <a:t>f(y)</a:t>
            </a:r>
          </a:p>
          <a:p>
            <a:pPr marL="0" indent="0">
              <a:buNone/>
            </a:pPr>
            <a:endParaRPr lang="pl-PL" sz="3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DCBE66F-38E8-3920-A749-E1E00AA3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905" y="3306909"/>
            <a:ext cx="3606800" cy="6223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312561D-347F-3B11-7D8C-23098CCB7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905" y="4610771"/>
            <a:ext cx="272034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C533E83-03FE-D141-FB43-10A340AF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Rozwiązanie problemu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3318EB-B3E6-92EC-81B3-E9A61C3B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587" y="2403097"/>
            <a:ext cx="7178691" cy="370999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Oddzielimy koncepcje nazwy zmiennej od sposobu reprezentacji</a:t>
            </a:r>
          </a:p>
          <a:p>
            <a:r>
              <a:rPr lang="pl-PL" dirty="0">
                <a:solidFill>
                  <a:schemeClr val="tx2"/>
                </a:solidFill>
              </a:rPr>
              <a:t>Nazwy zmiennych będą reprezentowane przy pomocy liczb, a nazwa będzie trzymana przy wiążącym kwantyfikatorze</a:t>
            </a:r>
          </a:p>
          <a:p>
            <a:r>
              <a:rPr lang="pl-PL" dirty="0">
                <a:solidFill>
                  <a:schemeClr val="tx2"/>
                </a:solidFill>
              </a:rPr>
              <a:t>Zmienne wolne będą związane przez środowisko</a:t>
            </a:r>
          </a:p>
        </p:txBody>
      </p:sp>
    </p:spTree>
    <p:extLst>
      <p:ext uri="{BB962C8B-B14F-4D97-AF65-F5344CB8AC3E}">
        <p14:creationId xmlns:p14="http://schemas.microsoft.com/office/powerpoint/2010/main" val="410177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ieg z możliwością skrętu z kompasem bez">
            <a:extLst>
              <a:ext uri="{FF2B5EF4-FFF2-40B4-BE49-F238E27FC236}">
                <a16:creationId xmlns:a16="http://schemas.microsoft.com/office/drawing/2014/main" id="{19E4B292-A9DA-24F1-CD54-DB7F28EF8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B69982-896E-5EB1-B107-8B0DFA47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Przydatne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funkcjonalności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3714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{2580D767-541C-6744-A1AD-F74CD9BB7E91}tf10001063</Template>
  <TotalTime>190</TotalTime>
  <Words>146</Words>
  <Application>Microsoft Macintosh PowerPoint</Application>
  <PresentationFormat>Panoramiczny</PresentationFormat>
  <Paragraphs>42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NimbusSans</vt:lpstr>
      <vt:lpstr>BlockprintVTI</vt:lpstr>
      <vt:lpstr>Rozbudowa asystenta dowodzenia</vt:lpstr>
      <vt:lpstr>Co aktualnie mamy?</vt:lpstr>
      <vt:lpstr>Cele projektu</vt:lpstr>
      <vt:lpstr>Nowe spójniki i reguły</vt:lpstr>
      <vt:lpstr>Kwantyfikatory oraz reguły</vt:lpstr>
      <vt:lpstr>*Logika pierwszego rzędu</vt:lpstr>
      <vt:lpstr>Problem podstawienia </vt:lpstr>
      <vt:lpstr>Rozwiązanie problemu</vt:lpstr>
      <vt:lpstr>Przydatne funkcjonalności</vt:lpstr>
      <vt:lpstr>Przemianowanie zmiennych</vt:lpstr>
      <vt:lpstr>Równość formuł</vt:lpstr>
      <vt:lpstr>Pytania?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Rozbudowa asystenta dowodzenia</dc:title>
  <dc:creator>Jakub Mikołajczyk</dc:creator>
  <cp:lastModifiedBy>Jakub Mikołajczyk</cp:lastModifiedBy>
  <cp:revision>4</cp:revision>
  <dcterms:created xsi:type="dcterms:W3CDTF">2023-01-12T07:32:58Z</dcterms:created>
  <dcterms:modified xsi:type="dcterms:W3CDTF">2023-01-12T10:43:49Z</dcterms:modified>
</cp:coreProperties>
</file>