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9"/>
  </p:notesMasterIdLst>
  <p:sldIdLst>
    <p:sldId id="256" r:id="rId2"/>
    <p:sldId id="257" r:id="rId3"/>
    <p:sldId id="268" r:id="rId4"/>
    <p:sldId id="276" r:id="rId5"/>
    <p:sldId id="273" r:id="rId6"/>
    <p:sldId id="274" r:id="rId7"/>
    <p:sldId id="275" r:id="rId8"/>
    <p:sldId id="269" r:id="rId9"/>
    <p:sldId id="270" r:id="rId10"/>
    <p:sldId id="271" r:id="rId11"/>
    <p:sldId id="272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6" r:id="rId20"/>
    <p:sldId id="265" r:id="rId21"/>
    <p:sldId id="283" r:id="rId22"/>
    <p:sldId id="285" r:id="rId23"/>
    <p:sldId id="284" r:id="rId24"/>
    <p:sldId id="286" r:id="rId25"/>
    <p:sldId id="279" r:id="rId26"/>
    <p:sldId id="267" r:id="rId27"/>
    <p:sldId id="277" r:id="rId28"/>
    <p:sldId id="278" r:id="rId29"/>
    <p:sldId id="280" r:id="rId30"/>
    <p:sldId id="281" r:id="rId31"/>
    <p:sldId id="282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95BF2-33AD-4638-9746-A4A4E4A29540}" v="3" dt="2025-03-27T19:55:58.459"/>
    <p1510:client id="{AE66D4A6-3215-164A-B026-E74C14199268}" v="57" dt="2025-03-27T14:30:0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6"/>
    <p:restoredTop sz="94677"/>
  </p:normalViewPr>
  <p:slideViewPr>
    <p:cSldViewPr snapToGrid="0">
      <p:cViewPr varScale="1">
        <p:scale>
          <a:sx n="150" d="100"/>
          <a:sy n="150" d="100"/>
        </p:scale>
        <p:origin x="118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73.svg"/><Relationship Id="rId5" Type="http://schemas.openxmlformats.org/officeDocument/2006/relationships/image" Target="../media/image1.png"/><Relationship Id="rId4" Type="http://schemas.openxmlformats.org/officeDocument/2006/relationships/image" Target="../media/image7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10" Type="http://schemas.openxmlformats.org/officeDocument/2006/relationships/image" Target="../media/image44.svg"/><Relationship Id="rId4" Type="http://schemas.openxmlformats.org/officeDocument/2006/relationships/image" Target="../media/image38.svg"/><Relationship Id="rId9" Type="http://schemas.openxmlformats.org/officeDocument/2006/relationships/image" Target="../media/image43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73.svg"/><Relationship Id="rId5" Type="http://schemas.openxmlformats.org/officeDocument/2006/relationships/image" Target="../media/image1.png"/><Relationship Id="rId4" Type="http://schemas.openxmlformats.org/officeDocument/2006/relationships/image" Target="../media/image7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svg"/><Relationship Id="rId1" Type="http://schemas.openxmlformats.org/officeDocument/2006/relationships/image" Target="../media/image74.png"/><Relationship Id="rId4" Type="http://schemas.openxmlformats.org/officeDocument/2006/relationships/image" Target="../media/image7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EE55E1-0C40-404A-8953-5E498C93FB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9599656-77B7-4058-AC53-2A94DB62899A}">
      <dgm:prSet/>
      <dgm:spPr/>
      <dgm:t>
        <a:bodyPr/>
        <a:lstStyle/>
        <a:p>
          <a:r>
            <a:rPr lang="pl-PL"/>
            <a:t>• Aplikacje trzeba publikować w sklepach (Google Play, App Store), co wiąże się z regulaminami i prowizjami.</a:t>
          </a:r>
          <a:endParaRPr lang="en-US"/>
        </a:p>
      </dgm:t>
    </dgm:pt>
    <dgm:pt modelId="{A6DD1699-5BB6-4FCF-B7E1-A19C0C420301}" type="parTrans" cxnId="{5710D80F-8ED7-4869-B9B7-1C8D617EEFF4}">
      <dgm:prSet/>
      <dgm:spPr/>
      <dgm:t>
        <a:bodyPr/>
        <a:lstStyle/>
        <a:p>
          <a:endParaRPr lang="en-US"/>
        </a:p>
      </dgm:t>
    </dgm:pt>
    <dgm:pt modelId="{787BB4AE-F6CC-4685-A324-867402A363FF}" type="sibTrans" cxnId="{5710D80F-8ED7-4869-B9B7-1C8D617EEFF4}">
      <dgm:prSet/>
      <dgm:spPr/>
      <dgm:t>
        <a:bodyPr/>
        <a:lstStyle/>
        <a:p>
          <a:endParaRPr lang="en-US"/>
        </a:p>
      </dgm:t>
    </dgm:pt>
    <dgm:pt modelId="{20657425-A932-4860-8CAB-FF19BE0660F4}">
      <dgm:prSet/>
      <dgm:spPr/>
      <dgm:t>
        <a:bodyPr/>
        <a:lstStyle/>
        <a:p>
          <a:r>
            <a:rPr lang="pl-PL"/>
            <a:t>• Użytkownik musi ręcznie pobrać i zainstalować aplikację – to bariera wejścia.</a:t>
          </a:r>
          <a:endParaRPr lang="en-US"/>
        </a:p>
      </dgm:t>
    </dgm:pt>
    <dgm:pt modelId="{A3963FCA-8469-42D3-8BD6-8CE62B6A019B}" type="parTrans" cxnId="{BE764C17-BF91-404C-9DF6-273D5311DDBD}">
      <dgm:prSet/>
      <dgm:spPr/>
      <dgm:t>
        <a:bodyPr/>
        <a:lstStyle/>
        <a:p>
          <a:endParaRPr lang="en-US"/>
        </a:p>
      </dgm:t>
    </dgm:pt>
    <dgm:pt modelId="{49B51D51-8176-4FCC-A029-FF3723976368}" type="sibTrans" cxnId="{BE764C17-BF91-404C-9DF6-273D5311DDBD}">
      <dgm:prSet/>
      <dgm:spPr/>
      <dgm:t>
        <a:bodyPr/>
        <a:lstStyle/>
        <a:p>
          <a:endParaRPr lang="en-US"/>
        </a:p>
      </dgm:t>
    </dgm:pt>
    <dgm:pt modelId="{BF899293-C149-431D-94A9-E6BCA2163743}">
      <dgm:prSet/>
      <dgm:spPr/>
      <dgm:t>
        <a:bodyPr/>
        <a:lstStyle/>
        <a:p>
          <a:r>
            <a:rPr lang="pl-PL"/>
            <a:t>• Aktualizacje mogą być blokowane lub opóźniane przez polityki sklepów.</a:t>
          </a:r>
          <a:endParaRPr lang="en-US"/>
        </a:p>
      </dgm:t>
    </dgm:pt>
    <dgm:pt modelId="{D271AA88-A009-4A13-A4F9-43BA02B75495}" type="parTrans" cxnId="{90ADCCC1-882A-4CC4-8C19-B5D4DEC366B3}">
      <dgm:prSet/>
      <dgm:spPr/>
      <dgm:t>
        <a:bodyPr/>
        <a:lstStyle/>
        <a:p>
          <a:endParaRPr lang="en-US"/>
        </a:p>
      </dgm:t>
    </dgm:pt>
    <dgm:pt modelId="{39D22BEC-138A-4E90-B630-383819B5D644}" type="sibTrans" cxnId="{90ADCCC1-882A-4CC4-8C19-B5D4DEC366B3}">
      <dgm:prSet/>
      <dgm:spPr/>
      <dgm:t>
        <a:bodyPr/>
        <a:lstStyle/>
        <a:p>
          <a:endParaRPr lang="en-US"/>
        </a:p>
      </dgm:t>
    </dgm:pt>
    <dgm:pt modelId="{99421445-0C39-4351-89F5-15E67B9D9D67}" type="pres">
      <dgm:prSet presAssocID="{F9EE55E1-0C40-404A-8953-5E498C93FBB8}" presName="root" presStyleCnt="0">
        <dgm:presLayoutVars>
          <dgm:dir/>
          <dgm:resizeHandles val="exact"/>
        </dgm:presLayoutVars>
      </dgm:prSet>
      <dgm:spPr/>
    </dgm:pt>
    <dgm:pt modelId="{DBD56990-5A5F-44F4-9D48-B905300C70FA}" type="pres">
      <dgm:prSet presAssocID="{F9599656-77B7-4058-AC53-2A94DB62899A}" presName="compNode" presStyleCnt="0"/>
      <dgm:spPr/>
    </dgm:pt>
    <dgm:pt modelId="{6172B6DA-2E2D-4AB5-BCB9-90F2D60C2BF6}" type="pres">
      <dgm:prSet presAssocID="{F9599656-77B7-4058-AC53-2A94DB62899A}" presName="bgRect" presStyleLbl="bgShp" presStyleIdx="0" presStyleCnt="3"/>
      <dgm:spPr/>
    </dgm:pt>
    <dgm:pt modelId="{1DF246EA-B629-4543-B502-FC7EA72F2D6E}" type="pres">
      <dgm:prSet presAssocID="{F9599656-77B7-4058-AC53-2A94DB6289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wer"/>
        </a:ext>
      </dgm:extLst>
    </dgm:pt>
    <dgm:pt modelId="{44ABC258-03E3-408A-92ED-F67CB241B4D7}" type="pres">
      <dgm:prSet presAssocID="{F9599656-77B7-4058-AC53-2A94DB62899A}" presName="spaceRect" presStyleCnt="0"/>
      <dgm:spPr/>
    </dgm:pt>
    <dgm:pt modelId="{34FE37FF-18A0-462C-A76F-7A0191DD371D}" type="pres">
      <dgm:prSet presAssocID="{F9599656-77B7-4058-AC53-2A94DB62899A}" presName="parTx" presStyleLbl="revTx" presStyleIdx="0" presStyleCnt="3">
        <dgm:presLayoutVars>
          <dgm:chMax val="0"/>
          <dgm:chPref val="0"/>
        </dgm:presLayoutVars>
      </dgm:prSet>
      <dgm:spPr/>
    </dgm:pt>
    <dgm:pt modelId="{2F046511-1566-46C2-85CA-3A42ADF97D51}" type="pres">
      <dgm:prSet presAssocID="{787BB4AE-F6CC-4685-A324-867402A363FF}" presName="sibTrans" presStyleCnt="0"/>
      <dgm:spPr/>
    </dgm:pt>
    <dgm:pt modelId="{3BEC1392-29C0-4525-9B40-393BAFCB3722}" type="pres">
      <dgm:prSet presAssocID="{20657425-A932-4860-8CAB-FF19BE0660F4}" presName="compNode" presStyleCnt="0"/>
      <dgm:spPr/>
    </dgm:pt>
    <dgm:pt modelId="{C69F3F91-0EEA-4BE7-B267-53D1F98C62F7}" type="pres">
      <dgm:prSet presAssocID="{20657425-A932-4860-8CAB-FF19BE0660F4}" presName="bgRect" presStyleLbl="bgShp" presStyleIdx="1" presStyleCnt="3"/>
      <dgm:spPr/>
    </dgm:pt>
    <dgm:pt modelId="{4CE04C90-C931-45A7-ADCF-59585CE66D02}" type="pres">
      <dgm:prSet presAssocID="{20657425-A932-4860-8CAB-FF19BE0660F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bierz"/>
        </a:ext>
      </dgm:extLst>
    </dgm:pt>
    <dgm:pt modelId="{BDA6F679-E6F2-45FA-8AD5-575A90D07A06}" type="pres">
      <dgm:prSet presAssocID="{20657425-A932-4860-8CAB-FF19BE0660F4}" presName="spaceRect" presStyleCnt="0"/>
      <dgm:spPr/>
    </dgm:pt>
    <dgm:pt modelId="{2089229E-D45A-4BE9-89F4-CB707BF444C3}" type="pres">
      <dgm:prSet presAssocID="{20657425-A932-4860-8CAB-FF19BE0660F4}" presName="parTx" presStyleLbl="revTx" presStyleIdx="1" presStyleCnt="3">
        <dgm:presLayoutVars>
          <dgm:chMax val="0"/>
          <dgm:chPref val="0"/>
        </dgm:presLayoutVars>
      </dgm:prSet>
      <dgm:spPr/>
    </dgm:pt>
    <dgm:pt modelId="{2EFA1BED-9BE8-430D-B2D8-D808FBC4EA6F}" type="pres">
      <dgm:prSet presAssocID="{49B51D51-8176-4FCC-A029-FF3723976368}" presName="sibTrans" presStyleCnt="0"/>
      <dgm:spPr/>
    </dgm:pt>
    <dgm:pt modelId="{A849D2E9-D69F-4502-83E2-25C81FD8A145}" type="pres">
      <dgm:prSet presAssocID="{BF899293-C149-431D-94A9-E6BCA2163743}" presName="compNode" presStyleCnt="0"/>
      <dgm:spPr/>
    </dgm:pt>
    <dgm:pt modelId="{E3AEA6BB-A9B6-45AC-BC0F-3CE7C27F5CB7}" type="pres">
      <dgm:prSet presAssocID="{BF899293-C149-431D-94A9-E6BCA2163743}" presName="bgRect" presStyleLbl="bgShp" presStyleIdx="2" presStyleCnt="3"/>
      <dgm:spPr/>
    </dgm:pt>
    <dgm:pt modelId="{6E833583-1592-4E11-B3FA-C75BC104F194}" type="pres">
      <dgm:prSet presAssocID="{BF899293-C149-431D-94A9-E6BCA216374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4BD3E8B-2B07-4E14-A724-960F55741CE1}" type="pres">
      <dgm:prSet presAssocID="{BF899293-C149-431D-94A9-E6BCA2163743}" presName="spaceRect" presStyleCnt="0"/>
      <dgm:spPr/>
    </dgm:pt>
    <dgm:pt modelId="{F2C3DC1B-F677-4AAF-95A7-8726984FF7F1}" type="pres">
      <dgm:prSet presAssocID="{BF899293-C149-431D-94A9-E6BCA216374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710D80F-8ED7-4869-B9B7-1C8D617EEFF4}" srcId="{F9EE55E1-0C40-404A-8953-5E498C93FBB8}" destId="{F9599656-77B7-4058-AC53-2A94DB62899A}" srcOrd="0" destOrd="0" parTransId="{A6DD1699-5BB6-4FCF-B7E1-A19C0C420301}" sibTransId="{787BB4AE-F6CC-4685-A324-867402A363FF}"/>
    <dgm:cxn modelId="{BE764C17-BF91-404C-9DF6-273D5311DDBD}" srcId="{F9EE55E1-0C40-404A-8953-5E498C93FBB8}" destId="{20657425-A932-4860-8CAB-FF19BE0660F4}" srcOrd="1" destOrd="0" parTransId="{A3963FCA-8469-42D3-8BD6-8CE62B6A019B}" sibTransId="{49B51D51-8176-4FCC-A029-FF3723976368}"/>
    <dgm:cxn modelId="{3BE2C919-07BB-452E-971D-1BC7A2BB561D}" type="presOf" srcId="{F9EE55E1-0C40-404A-8953-5E498C93FBB8}" destId="{99421445-0C39-4351-89F5-15E67B9D9D67}" srcOrd="0" destOrd="0" presId="urn:microsoft.com/office/officeart/2018/2/layout/IconVerticalSolidList"/>
    <dgm:cxn modelId="{68177230-A850-4365-8482-659F1389A90F}" type="presOf" srcId="{BF899293-C149-431D-94A9-E6BCA2163743}" destId="{F2C3DC1B-F677-4AAF-95A7-8726984FF7F1}" srcOrd="0" destOrd="0" presId="urn:microsoft.com/office/officeart/2018/2/layout/IconVerticalSolidList"/>
    <dgm:cxn modelId="{43825068-3829-4B10-8A94-8F17A25E9010}" type="presOf" srcId="{20657425-A932-4860-8CAB-FF19BE0660F4}" destId="{2089229E-D45A-4BE9-89F4-CB707BF444C3}" srcOrd="0" destOrd="0" presId="urn:microsoft.com/office/officeart/2018/2/layout/IconVerticalSolidList"/>
    <dgm:cxn modelId="{5A3583AB-842D-4094-A110-D665765C32F3}" type="presOf" srcId="{F9599656-77B7-4058-AC53-2A94DB62899A}" destId="{34FE37FF-18A0-462C-A76F-7A0191DD371D}" srcOrd="0" destOrd="0" presId="urn:microsoft.com/office/officeart/2018/2/layout/IconVerticalSolidList"/>
    <dgm:cxn modelId="{90ADCCC1-882A-4CC4-8C19-B5D4DEC366B3}" srcId="{F9EE55E1-0C40-404A-8953-5E498C93FBB8}" destId="{BF899293-C149-431D-94A9-E6BCA2163743}" srcOrd="2" destOrd="0" parTransId="{D271AA88-A009-4A13-A4F9-43BA02B75495}" sibTransId="{39D22BEC-138A-4E90-B630-383819B5D644}"/>
    <dgm:cxn modelId="{26FF5CE8-B3A6-4A5E-B245-18BBB62F6442}" type="presParOf" srcId="{99421445-0C39-4351-89F5-15E67B9D9D67}" destId="{DBD56990-5A5F-44F4-9D48-B905300C70FA}" srcOrd="0" destOrd="0" presId="urn:microsoft.com/office/officeart/2018/2/layout/IconVerticalSolidList"/>
    <dgm:cxn modelId="{4D9C22E9-C4CE-4E2E-8829-BAAC755209E3}" type="presParOf" srcId="{DBD56990-5A5F-44F4-9D48-B905300C70FA}" destId="{6172B6DA-2E2D-4AB5-BCB9-90F2D60C2BF6}" srcOrd="0" destOrd="0" presId="urn:microsoft.com/office/officeart/2018/2/layout/IconVerticalSolidList"/>
    <dgm:cxn modelId="{CFDDC961-333D-405A-8B4D-C99CF51F975A}" type="presParOf" srcId="{DBD56990-5A5F-44F4-9D48-B905300C70FA}" destId="{1DF246EA-B629-4543-B502-FC7EA72F2D6E}" srcOrd="1" destOrd="0" presId="urn:microsoft.com/office/officeart/2018/2/layout/IconVerticalSolidList"/>
    <dgm:cxn modelId="{9A94652B-884E-4148-B373-A596186D324A}" type="presParOf" srcId="{DBD56990-5A5F-44F4-9D48-B905300C70FA}" destId="{44ABC258-03E3-408A-92ED-F67CB241B4D7}" srcOrd="2" destOrd="0" presId="urn:microsoft.com/office/officeart/2018/2/layout/IconVerticalSolidList"/>
    <dgm:cxn modelId="{BDE15B84-E996-401E-8759-0830063E5539}" type="presParOf" srcId="{DBD56990-5A5F-44F4-9D48-B905300C70FA}" destId="{34FE37FF-18A0-462C-A76F-7A0191DD371D}" srcOrd="3" destOrd="0" presId="urn:microsoft.com/office/officeart/2018/2/layout/IconVerticalSolidList"/>
    <dgm:cxn modelId="{DB31551B-9FD5-4646-998A-8C4C5B118E95}" type="presParOf" srcId="{99421445-0C39-4351-89F5-15E67B9D9D67}" destId="{2F046511-1566-46C2-85CA-3A42ADF97D51}" srcOrd="1" destOrd="0" presId="urn:microsoft.com/office/officeart/2018/2/layout/IconVerticalSolidList"/>
    <dgm:cxn modelId="{4260066D-ACB5-4670-9A3C-129FCA14687E}" type="presParOf" srcId="{99421445-0C39-4351-89F5-15E67B9D9D67}" destId="{3BEC1392-29C0-4525-9B40-393BAFCB3722}" srcOrd="2" destOrd="0" presId="urn:microsoft.com/office/officeart/2018/2/layout/IconVerticalSolidList"/>
    <dgm:cxn modelId="{DD9AAD25-CE17-4AA0-B951-49954B1066EF}" type="presParOf" srcId="{3BEC1392-29C0-4525-9B40-393BAFCB3722}" destId="{C69F3F91-0EEA-4BE7-B267-53D1F98C62F7}" srcOrd="0" destOrd="0" presId="urn:microsoft.com/office/officeart/2018/2/layout/IconVerticalSolidList"/>
    <dgm:cxn modelId="{90991FA5-5513-4800-B8D7-1410294F7DE7}" type="presParOf" srcId="{3BEC1392-29C0-4525-9B40-393BAFCB3722}" destId="{4CE04C90-C931-45A7-ADCF-59585CE66D02}" srcOrd="1" destOrd="0" presId="urn:microsoft.com/office/officeart/2018/2/layout/IconVerticalSolidList"/>
    <dgm:cxn modelId="{9EC7749E-E195-46AE-8743-FA822031000C}" type="presParOf" srcId="{3BEC1392-29C0-4525-9B40-393BAFCB3722}" destId="{BDA6F679-E6F2-45FA-8AD5-575A90D07A06}" srcOrd="2" destOrd="0" presId="urn:microsoft.com/office/officeart/2018/2/layout/IconVerticalSolidList"/>
    <dgm:cxn modelId="{BCE5852C-78DE-4CD9-A55F-C0C2C2B2689D}" type="presParOf" srcId="{3BEC1392-29C0-4525-9B40-393BAFCB3722}" destId="{2089229E-D45A-4BE9-89F4-CB707BF444C3}" srcOrd="3" destOrd="0" presId="urn:microsoft.com/office/officeart/2018/2/layout/IconVerticalSolidList"/>
    <dgm:cxn modelId="{DF3A7C83-83D8-4F52-8CD2-40A7587FF47B}" type="presParOf" srcId="{99421445-0C39-4351-89F5-15E67B9D9D67}" destId="{2EFA1BED-9BE8-430D-B2D8-D808FBC4EA6F}" srcOrd="3" destOrd="0" presId="urn:microsoft.com/office/officeart/2018/2/layout/IconVerticalSolidList"/>
    <dgm:cxn modelId="{2B9E9B10-8AE9-410B-A9A7-EBB953DAE25E}" type="presParOf" srcId="{99421445-0C39-4351-89F5-15E67B9D9D67}" destId="{A849D2E9-D69F-4502-83E2-25C81FD8A145}" srcOrd="4" destOrd="0" presId="urn:microsoft.com/office/officeart/2018/2/layout/IconVerticalSolidList"/>
    <dgm:cxn modelId="{078B8EAB-321F-406C-8AF7-F25E5CC549E3}" type="presParOf" srcId="{A849D2E9-D69F-4502-83E2-25C81FD8A145}" destId="{E3AEA6BB-A9B6-45AC-BC0F-3CE7C27F5CB7}" srcOrd="0" destOrd="0" presId="urn:microsoft.com/office/officeart/2018/2/layout/IconVerticalSolidList"/>
    <dgm:cxn modelId="{19E42FB3-73FD-4F9B-80F9-D89C87776F59}" type="presParOf" srcId="{A849D2E9-D69F-4502-83E2-25C81FD8A145}" destId="{6E833583-1592-4E11-B3FA-C75BC104F194}" srcOrd="1" destOrd="0" presId="urn:microsoft.com/office/officeart/2018/2/layout/IconVerticalSolidList"/>
    <dgm:cxn modelId="{0BF7B7B1-6D9A-47AC-A9F4-13A751745803}" type="presParOf" srcId="{A849D2E9-D69F-4502-83E2-25C81FD8A145}" destId="{24BD3E8B-2B07-4E14-A724-960F55741CE1}" srcOrd="2" destOrd="0" presId="urn:microsoft.com/office/officeart/2018/2/layout/IconVerticalSolidList"/>
    <dgm:cxn modelId="{90A178B2-403C-4278-8AFE-7185DBA00B95}" type="presParOf" srcId="{A849D2E9-D69F-4502-83E2-25C81FD8A145}" destId="{F2C3DC1B-F677-4AAF-95A7-8726984FF7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39916F-D8AF-46B4-B610-12B2B47BFE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2C2FA15-90B8-4BD2-B766-B5D182D975A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• Działa w przeglądarce – bez przeładowywania strony.</a:t>
          </a:r>
          <a:endParaRPr lang="en-US" dirty="0"/>
        </a:p>
      </dgm:t>
    </dgm:pt>
    <dgm:pt modelId="{532E7195-3422-4566-9280-8E3AC6E25B17}" type="parTrans" cxnId="{820697A8-3CE3-41A3-AE5C-4FC9E5257AD2}">
      <dgm:prSet/>
      <dgm:spPr/>
      <dgm:t>
        <a:bodyPr/>
        <a:lstStyle/>
        <a:p>
          <a:endParaRPr lang="en-US"/>
        </a:p>
      </dgm:t>
    </dgm:pt>
    <dgm:pt modelId="{FC8A7428-FEC8-4533-B0D7-F055FE594A85}" type="sibTrans" cxnId="{820697A8-3CE3-41A3-AE5C-4FC9E5257AD2}">
      <dgm:prSet/>
      <dgm:spPr/>
      <dgm:t>
        <a:bodyPr/>
        <a:lstStyle/>
        <a:p>
          <a:endParaRPr lang="en-US"/>
        </a:p>
      </dgm:t>
    </dgm:pt>
    <dgm:pt modelId="{53D06EF9-AAEC-4363-BA9F-BCAA06D51D0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• Przykłady: </a:t>
          </a:r>
          <a:r>
            <a:rPr lang="pl-PL" dirty="0" err="1"/>
            <a:t>Gmail</a:t>
          </a:r>
          <a:r>
            <a:rPr lang="pl-PL" dirty="0"/>
            <a:t>, </a:t>
          </a:r>
          <a:r>
            <a:rPr lang="pl-PL" dirty="0" err="1"/>
            <a:t>Trello</a:t>
          </a:r>
          <a:r>
            <a:rPr lang="pl-PL" dirty="0"/>
            <a:t>, Facebook (częściowo).</a:t>
          </a:r>
          <a:endParaRPr lang="en-US" dirty="0"/>
        </a:p>
      </dgm:t>
    </dgm:pt>
    <dgm:pt modelId="{E1AFABBB-C4FF-4250-A647-71E88B05415A}" type="parTrans" cxnId="{B09A8615-312F-44E8-9CCA-FAB7B9E3D836}">
      <dgm:prSet/>
      <dgm:spPr/>
      <dgm:t>
        <a:bodyPr/>
        <a:lstStyle/>
        <a:p>
          <a:endParaRPr lang="en-US"/>
        </a:p>
      </dgm:t>
    </dgm:pt>
    <dgm:pt modelId="{3EA1A666-4AFE-442E-B874-070951962A52}" type="sibTrans" cxnId="{B09A8615-312F-44E8-9CCA-FAB7B9E3D836}">
      <dgm:prSet/>
      <dgm:spPr/>
      <dgm:t>
        <a:bodyPr/>
        <a:lstStyle/>
        <a:p>
          <a:endParaRPr lang="en-US"/>
        </a:p>
      </dgm:t>
    </dgm:pt>
    <dgm:pt modelId="{CC8B27A2-5D46-40FC-82ED-B6DECCCB9A0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• Brak natywnych funkcji jak instalacja czy powiadomienia </a:t>
          </a:r>
          <a:r>
            <a:rPr lang="pl-PL" dirty="0" err="1"/>
            <a:t>push</a:t>
          </a:r>
          <a:r>
            <a:rPr lang="pl-PL" dirty="0"/>
            <a:t>.</a:t>
          </a:r>
          <a:endParaRPr lang="en-US" dirty="0"/>
        </a:p>
      </dgm:t>
    </dgm:pt>
    <dgm:pt modelId="{9065B4FB-17F7-4FF9-A93E-8C9D65E53EB7}" type="parTrans" cxnId="{EE11819D-1C7B-4C78-9416-607129AC9FFE}">
      <dgm:prSet/>
      <dgm:spPr/>
      <dgm:t>
        <a:bodyPr/>
        <a:lstStyle/>
        <a:p>
          <a:endParaRPr lang="en-US"/>
        </a:p>
      </dgm:t>
    </dgm:pt>
    <dgm:pt modelId="{D1A050F3-55DA-4EC5-A1A6-042150EF39EE}" type="sibTrans" cxnId="{EE11819D-1C7B-4C78-9416-607129AC9FFE}">
      <dgm:prSet/>
      <dgm:spPr/>
      <dgm:t>
        <a:bodyPr/>
        <a:lstStyle/>
        <a:p>
          <a:endParaRPr lang="en-US"/>
        </a:p>
      </dgm:t>
    </dgm:pt>
    <dgm:pt modelId="{223576DA-E89F-4C6A-AF04-2AAF15C66285}" type="pres">
      <dgm:prSet presAssocID="{D739916F-D8AF-46B4-B610-12B2B47BFEB9}" presName="root" presStyleCnt="0">
        <dgm:presLayoutVars>
          <dgm:dir/>
          <dgm:resizeHandles val="exact"/>
        </dgm:presLayoutVars>
      </dgm:prSet>
      <dgm:spPr/>
    </dgm:pt>
    <dgm:pt modelId="{DE59AC55-DA14-427D-A9F1-65BB16BA3E6D}" type="pres">
      <dgm:prSet presAssocID="{02C2FA15-90B8-4BD2-B766-B5D182D975A1}" presName="compNode" presStyleCnt="0"/>
      <dgm:spPr/>
    </dgm:pt>
    <dgm:pt modelId="{C2010910-22F6-4D56-88E3-EA0C914776FD}" type="pres">
      <dgm:prSet presAssocID="{02C2FA15-90B8-4BD2-B766-B5D182D975A1}" presName="bgRect" presStyleLbl="bgShp" presStyleIdx="0" presStyleCnt="3"/>
      <dgm:spPr/>
    </dgm:pt>
    <dgm:pt modelId="{E9797909-29BD-42CD-817B-61C00A31E23E}" type="pres">
      <dgm:prSet presAssocID="{02C2FA15-90B8-4BD2-B766-B5D182D975A1}" presName="iconRect" presStyleLbl="node1" presStyleIdx="0" presStyleCnt="3" custLinFactNeighborX="2865" custLinFactNeighborY="282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094C024-E5F2-47C6-B8DE-F5AB22FE22F3}" type="pres">
      <dgm:prSet presAssocID="{02C2FA15-90B8-4BD2-B766-B5D182D975A1}" presName="spaceRect" presStyleCnt="0"/>
      <dgm:spPr/>
    </dgm:pt>
    <dgm:pt modelId="{DDB8721C-9A3F-485D-B4D6-9FF38567ADA8}" type="pres">
      <dgm:prSet presAssocID="{02C2FA15-90B8-4BD2-B766-B5D182D975A1}" presName="parTx" presStyleLbl="revTx" presStyleIdx="0" presStyleCnt="3">
        <dgm:presLayoutVars>
          <dgm:chMax val="0"/>
          <dgm:chPref val="0"/>
        </dgm:presLayoutVars>
      </dgm:prSet>
      <dgm:spPr/>
    </dgm:pt>
    <dgm:pt modelId="{91E96E64-F267-4F21-B91F-BE04C90EA077}" type="pres">
      <dgm:prSet presAssocID="{FC8A7428-FEC8-4533-B0D7-F055FE594A85}" presName="sibTrans" presStyleCnt="0"/>
      <dgm:spPr/>
    </dgm:pt>
    <dgm:pt modelId="{E4D3879E-E100-40A3-86D0-27FA4868F9A9}" type="pres">
      <dgm:prSet presAssocID="{53D06EF9-AAEC-4363-BA9F-BCAA06D51D0C}" presName="compNode" presStyleCnt="0"/>
      <dgm:spPr/>
    </dgm:pt>
    <dgm:pt modelId="{987876CC-E3DE-4804-AA2F-92CD01746850}" type="pres">
      <dgm:prSet presAssocID="{53D06EF9-AAEC-4363-BA9F-BCAA06D51D0C}" presName="bgRect" presStyleLbl="bgShp" presStyleIdx="1" presStyleCnt="3"/>
      <dgm:spPr/>
    </dgm:pt>
    <dgm:pt modelId="{58728CB9-4C01-4436-8361-C23EBAB41339}" type="pres">
      <dgm:prSet presAssocID="{53D06EF9-AAEC-4363-BA9F-BCAA06D51D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perta"/>
        </a:ext>
      </dgm:extLst>
    </dgm:pt>
    <dgm:pt modelId="{914A9461-BDDF-405B-802C-ED64E935190D}" type="pres">
      <dgm:prSet presAssocID="{53D06EF9-AAEC-4363-BA9F-BCAA06D51D0C}" presName="spaceRect" presStyleCnt="0"/>
      <dgm:spPr/>
    </dgm:pt>
    <dgm:pt modelId="{22783052-C635-421C-81EB-9091AAE6B352}" type="pres">
      <dgm:prSet presAssocID="{53D06EF9-AAEC-4363-BA9F-BCAA06D51D0C}" presName="parTx" presStyleLbl="revTx" presStyleIdx="1" presStyleCnt="3">
        <dgm:presLayoutVars>
          <dgm:chMax val="0"/>
          <dgm:chPref val="0"/>
        </dgm:presLayoutVars>
      </dgm:prSet>
      <dgm:spPr/>
    </dgm:pt>
    <dgm:pt modelId="{70B45FFA-8F11-40EC-BFA6-1FA848CC7990}" type="pres">
      <dgm:prSet presAssocID="{3EA1A666-4AFE-442E-B874-070951962A52}" presName="sibTrans" presStyleCnt="0"/>
      <dgm:spPr/>
    </dgm:pt>
    <dgm:pt modelId="{02B45156-0D85-4A2F-B292-621E221BCB98}" type="pres">
      <dgm:prSet presAssocID="{CC8B27A2-5D46-40FC-82ED-B6DECCCB9A05}" presName="compNode" presStyleCnt="0"/>
      <dgm:spPr/>
    </dgm:pt>
    <dgm:pt modelId="{D6A47A0D-97C9-419B-8E8A-570DD2C0D656}" type="pres">
      <dgm:prSet presAssocID="{CC8B27A2-5D46-40FC-82ED-B6DECCCB9A05}" presName="bgRect" presStyleLbl="bgShp" presStyleIdx="2" presStyleCnt="3"/>
      <dgm:spPr/>
    </dgm:pt>
    <dgm:pt modelId="{D45F276D-B9B8-4CDD-8CD8-47302CC6BFF0}" type="pres">
      <dgm:prSet presAssocID="{CC8B27A2-5D46-40FC-82ED-B6DECCCB9A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iedozwolone"/>
        </a:ext>
      </dgm:extLst>
    </dgm:pt>
    <dgm:pt modelId="{94C78BFB-9936-47A1-9FAC-6299A6B49115}" type="pres">
      <dgm:prSet presAssocID="{CC8B27A2-5D46-40FC-82ED-B6DECCCB9A05}" presName="spaceRect" presStyleCnt="0"/>
      <dgm:spPr/>
    </dgm:pt>
    <dgm:pt modelId="{CF230849-68B2-4DFD-8B67-CA5FFE111005}" type="pres">
      <dgm:prSet presAssocID="{CC8B27A2-5D46-40FC-82ED-B6DECCCB9A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09A8615-312F-44E8-9CCA-FAB7B9E3D836}" srcId="{D739916F-D8AF-46B4-B610-12B2B47BFEB9}" destId="{53D06EF9-AAEC-4363-BA9F-BCAA06D51D0C}" srcOrd="1" destOrd="0" parTransId="{E1AFABBB-C4FF-4250-A647-71E88B05415A}" sibTransId="{3EA1A666-4AFE-442E-B874-070951962A52}"/>
    <dgm:cxn modelId="{DFD40D32-B84E-4F7A-AEDF-F1F60FD26353}" type="presOf" srcId="{CC8B27A2-5D46-40FC-82ED-B6DECCCB9A05}" destId="{CF230849-68B2-4DFD-8B67-CA5FFE111005}" srcOrd="0" destOrd="0" presId="urn:microsoft.com/office/officeart/2018/2/layout/IconVerticalSolidList"/>
    <dgm:cxn modelId="{43697574-8ADD-47BE-B8D4-E9FEACA54703}" type="presOf" srcId="{53D06EF9-AAEC-4363-BA9F-BCAA06D51D0C}" destId="{22783052-C635-421C-81EB-9091AAE6B352}" srcOrd="0" destOrd="0" presId="urn:microsoft.com/office/officeart/2018/2/layout/IconVerticalSolidList"/>
    <dgm:cxn modelId="{F8606258-735A-4E88-BF34-D249CCFB2DA0}" type="presOf" srcId="{D739916F-D8AF-46B4-B610-12B2B47BFEB9}" destId="{223576DA-E89F-4C6A-AF04-2AAF15C66285}" srcOrd="0" destOrd="0" presId="urn:microsoft.com/office/officeart/2018/2/layout/IconVerticalSolidList"/>
    <dgm:cxn modelId="{EE11819D-1C7B-4C78-9416-607129AC9FFE}" srcId="{D739916F-D8AF-46B4-B610-12B2B47BFEB9}" destId="{CC8B27A2-5D46-40FC-82ED-B6DECCCB9A05}" srcOrd="2" destOrd="0" parTransId="{9065B4FB-17F7-4FF9-A93E-8C9D65E53EB7}" sibTransId="{D1A050F3-55DA-4EC5-A1A6-042150EF39EE}"/>
    <dgm:cxn modelId="{820697A8-3CE3-41A3-AE5C-4FC9E5257AD2}" srcId="{D739916F-D8AF-46B4-B610-12B2B47BFEB9}" destId="{02C2FA15-90B8-4BD2-B766-B5D182D975A1}" srcOrd="0" destOrd="0" parTransId="{532E7195-3422-4566-9280-8E3AC6E25B17}" sibTransId="{FC8A7428-FEC8-4533-B0D7-F055FE594A85}"/>
    <dgm:cxn modelId="{7939CEFD-63C5-4E74-A9EF-631AC6B00BFD}" type="presOf" srcId="{02C2FA15-90B8-4BD2-B766-B5D182D975A1}" destId="{DDB8721C-9A3F-485D-B4D6-9FF38567ADA8}" srcOrd="0" destOrd="0" presId="urn:microsoft.com/office/officeart/2018/2/layout/IconVerticalSolidList"/>
    <dgm:cxn modelId="{0C0EAEF3-E20A-4CE0-B6D6-A9616EB032FF}" type="presParOf" srcId="{223576DA-E89F-4C6A-AF04-2AAF15C66285}" destId="{DE59AC55-DA14-427D-A9F1-65BB16BA3E6D}" srcOrd="0" destOrd="0" presId="urn:microsoft.com/office/officeart/2018/2/layout/IconVerticalSolidList"/>
    <dgm:cxn modelId="{89076E82-0D69-4E78-A0D5-623DD4913B9E}" type="presParOf" srcId="{DE59AC55-DA14-427D-A9F1-65BB16BA3E6D}" destId="{C2010910-22F6-4D56-88E3-EA0C914776FD}" srcOrd="0" destOrd="0" presId="urn:microsoft.com/office/officeart/2018/2/layout/IconVerticalSolidList"/>
    <dgm:cxn modelId="{904B6312-5C65-4727-A72C-85F693FF0C74}" type="presParOf" srcId="{DE59AC55-DA14-427D-A9F1-65BB16BA3E6D}" destId="{E9797909-29BD-42CD-817B-61C00A31E23E}" srcOrd="1" destOrd="0" presId="urn:microsoft.com/office/officeart/2018/2/layout/IconVerticalSolidList"/>
    <dgm:cxn modelId="{520E7CD3-27A2-497B-A4FC-850519BC41FB}" type="presParOf" srcId="{DE59AC55-DA14-427D-A9F1-65BB16BA3E6D}" destId="{1094C024-E5F2-47C6-B8DE-F5AB22FE22F3}" srcOrd="2" destOrd="0" presId="urn:microsoft.com/office/officeart/2018/2/layout/IconVerticalSolidList"/>
    <dgm:cxn modelId="{03DD9583-9540-4FD9-9BF2-4723C412F1E5}" type="presParOf" srcId="{DE59AC55-DA14-427D-A9F1-65BB16BA3E6D}" destId="{DDB8721C-9A3F-485D-B4D6-9FF38567ADA8}" srcOrd="3" destOrd="0" presId="urn:microsoft.com/office/officeart/2018/2/layout/IconVerticalSolidList"/>
    <dgm:cxn modelId="{6C23AEBD-9037-446C-8D02-85CA217C191A}" type="presParOf" srcId="{223576DA-E89F-4C6A-AF04-2AAF15C66285}" destId="{91E96E64-F267-4F21-B91F-BE04C90EA077}" srcOrd="1" destOrd="0" presId="urn:microsoft.com/office/officeart/2018/2/layout/IconVerticalSolidList"/>
    <dgm:cxn modelId="{4D4338E6-6D07-45D6-8518-83A6F86638D9}" type="presParOf" srcId="{223576DA-E89F-4C6A-AF04-2AAF15C66285}" destId="{E4D3879E-E100-40A3-86D0-27FA4868F9A9}" srcOrd="2" destOrd="0" presId="urn:microsoft.com/office/officeart/2018/2/layout/IconVerticalSolidList"/>
    <dgm:cxn modelId="{745656F1-37EA-46A8-89AE-F875E01EE683}" type="presParOf" srcId="{E4D3879E-E100-40A3-86D0-27FA4868F9A9}" destId="{987876CC-E3DE-4804-AA2F-92CD01746850}" srcOrd="0" destOrd="0" presId="urn:microsoft.com/office/officeart/2018/2/layout/IconVerticalSolidList"/>
    <dgm:cxn modelId="{B809A15B-E172-44B9-8979-0199DFB31262}" type="presParOf" srcId="{E4D3879E-E100-40A3-86D0-27FA4868F9A9}" destId="{58728CB9-4C01-4436-8361-C23EBAB41339}" srcOrd="1" destOrd="0" presId="urn:microsoft.com/office/officeart/2018/2/layout/IconVerticalSolidList"/>
    <dgm:cxn modelId="{FF4D7F99-3D6A-4D91-A3F7-FE45A703E79E}" type="presParOf" srcId="{E4D3879E-E100-40A3-86D0-27FA4868F9A9}" destId="{914A9461-BDDF-405B-802C-ED64E935190D}" srcOrd="2" destOrd="0" presId="urn:microsoft.com/office/officeart/2018/2/layout/IconVerticalSolidList"/>
    <dgm:cxn modelId="{135544CF-4ED6-456A-BAF4-2B318CCF44AD}" type="presParOf" srcId="{E4D3879E-E100-40A3-86D0-27FA4868F9A9}" destId="{22783052-C635-421C-81EB-9091AAE6B352}" srcOrd="3" destOrd="0" presId="urn:microsoft.com/office/officeart/2018/2/layout/IconVerticalSolidList"/>
    <dgm:cxn modelId="{52D54C4A-FF92-4EDA-A284-3DF7280464C4}" type="presParOf" srcId="{223576DA-E89F-4C6A-AF04-2AAF15C66285}" destId="{70B45FFA-8F11-40EC-BFA6-1FA848CC7990}" srcOrd="3" destOrd="0" presId="urn:microsoft.com/office/officeart/2018/2/layout/IconVerticalSolidList"/>
    <dgm:cxn modelId="{9368F55E-6637-42A8-BFD9-21EE419E80FF}" type="presParOf" srcId="{223576DA-E89F-4C6A-AF04-2AAF15C66285}" destId="{02B45156-0D85-4A2F-B292-621E221BCB98}" srcOrd="4" destOrd="0" presId="urn:microsoft.com/office/officeart/2018/2/layout/IconVerticalSolidList"/>
    <dgm:cxn modelId="{19249463-F57C-4C41-B415-518BE23C7DE7}" type="presParOf" srcId="{02B45156-0D85-4A2F-B292-621E221BCB98}" destId="{D6A47A0D-97C9-419B-8E8A-570DD2C0D656}" srcOrd="0" destOrd="0" presId="urn:microsoft.com/office/officeart/2018/2/layout/IconVerticalSolidList"/>
    <dgm:cxn modelId="{F8B7F89F-CDAB-4840-ADD7-A4B144C16E74}" type="presParOf" srcId="{02B45156-0D85-4A2F-B292-621E221BCB98}" destId="{D45F276D-B9B8-4CDD-8CD8-47302CC6BFF0}" srcOrd="1" destOrd="0" presId="urn:microsoft.com/office/officeart/2018/2/layout/IconVerticalSolidList"/>
    <dgm:cxn modelId="{33A3ACFB-0E56-43D3-BD8A-0BEFFC9C8918}" type="presParOf" srcId="{02B45156-0D85-4A2F-B292-621E221BCB98}" destId="{94C78BFB-9936-47A1-9FAC-6299A6B49115}" srcOrd="2" destOrd="0" presId="urn:microsoft.com/office/officeart/2018/2/layout/IconVerticalSolidList"/>
    <dgm:cxn modelId="{5C0DE1F1-6558-4510-8AAC-3AA466DC4FCB}" type="presParOf" srcId="{02B45156-0D85-4A2F-B292-621E221BCB98}" destId="{CF230849-68B2-4DFD-8B67-CA5FFE1110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8C86A-BA54-4D09-A0E0-39DE61B0E9B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9AACD1-4CEE-4625-8131-1E394ADAEB1D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SPA nie da się zainstalować na urządzeniu – PWA tak.</a:t>
          </a:r>
          <a:endParaRPr lang="en-US" dirty="0"/>
        </a:p>
      </dgm:t>
    </dgm:pt>
    <dgm:pt modelId="{1A575FF0-F693-43D3-8D35-A564BA92F6E2}" type="parTrans" cxnId="{8E67DA91-6C3C-4039-A0D9-20F51AAC372E}">
      <dgm:prSet/>
      <dgm:spPr/>
      <dgm:t>
        <a:bodyPr/>
        <a:lstStyle/>
        <a:p>
          <a:endParaRPr lang="en-US"/>
        </a:p>
      </dgm:t>
    </dgm:pt>
    <dgm:pt modelId="{F74D8C0D-377C-4B89-80A2-CD27FBFF0CDF}" type="sibTrans" cxnId="{8E67DA91-6C3C-4039-A0D9-20F51AAC372E}">
      <dgm:prSet/>
      <dgm:spPr/>
      <dgm:t>
        <a:bodyPr/>
        <a:lstStyle/>
        <a:p>
          <a:endParaRPr lang="en-US"/>
        </a:p>
      </dgm:t>
    </dgm:pt>
    <dgm:pt modelId="{F7B0DC55-A8B0-4518-8666-33F93C71874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SPA nie działa offline – PWA może zapisywać dane i pliki lokalnie.</a:t>
          </a:r>
          <a:endParaRPr lang="en-US" dirty="0"/>
        </a:p>
      </dgm:t>
    </dgm:pt>
    <dgm:pt modelId="{08DCA8FB-FFAE-4702-ACF5-39D1D2642809}" type="parTrans" cxnId="{99A1D909-3500-438D-8605-C34F719299E4}">
      <dgm:prSet/>
      <dgm:spPr/>
      <dgm:t>
        <a:bodyPr/>
        <a:lstStyle/>
        <a:p>
          <a:endParaRPr lang="en-US"/>
        </a:p>
      </dgm:t>
    </dgm:pt>
    <dgm:pt modelId="{57336DD8-FF32-4E99-B099-1C04BB7DE234}" type="sibTrans" cxnId="{99A1D909-3500-438D-8605-C34F719299E4}">
      <dgm:prSet/>
      <dgm:spPr/>
      <dgm:t>
        <a:bodyPr/>
        <a:lstStyle/>
        <a:p>
          <a:endParaRPr lang="en-US"/>
        </a:p>
      </dgm:t>
    </dgm:pt>
    <dgm:pt modelId="{AD673948-1D19-4442-AA20-897A7BD46C0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SPA nie może wysyłać powiadomień </a:t>
          </a:r>
          <a:r>
            <a:rPr lang="pl-PL" dirty="0" err="1"/>
            <a:t>push</a:t>
          </a:r>
          <a:r>
            <a:rPr lang="pl-PL" dirty="0"/>
            <a:t> – PWA może.</a:t>
          </a:r>
          <a:endParaRPr lang="en-US" dirty="0"/>
        </a:p>
      </dgm:t>
    </dgm:pt>
    <dgm:pt modelId="{EEFB73C1-1E19-4427-AF60-335E9A772FD8}" type="parTrans" cxnId="{17B2BB2D-0848-44FB-873E-52209150871F}">
      <dgm:prSet/>
      <dgm:spPr/>
      <dgm:t>
        <a:bodyPr/>
        <a:lstStyle/>
        <a:p>
          <a:endParaRPr lang="en-US"/>
        </a:p>
      </dgm:t>
    </dgm:pt>
    <dgm:pt modelId="{75F3F75A-E458-4AD2-B258-195C1E584CAA}" type="sibTrans" cxnId="{17B2BB2D-0848-44FB-873E-52209150871F}">
      <dgm:prSet/>
      <dgm:spPr/>
      <dgm:t>
        <a:bodyPr/>
        <a:lstStyle/>
        <a:p>
          <a:endParaRPr lang="en-US"/>
        </a:p>
      </dgm:t>
    </dgm:pt>
    <dgm:pt modelId="{5A372235-2E95-410F-9368-5123F8CE8861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PWA może mieć ikonę na ekranie głównym, działa w osobnym oknie jak aplikacja.</a:t>
          </a:r>
          <a:endParaRPr lang="en-US" dirty="0"/>
        </a:p>
      </dgm:t>
    </dgm:pt>
    <dgm:pt modelId="{E5E61AD6-13C8-4749-B262-0C1CB3324EA8}" type="parTrans" cxnId="{ECD9E048-BFA4-4D67-BE35-3760D0728B33}">
      <dgm:prSet/>
      <dgm:spPr/>
      <dgm:t>
        <a:bodyPr/>
        <a:lstStyle/>
        <a:p>
          <a:endParaRPr lang="en-US"/>
        </a:p>
      </dgm:t>
    </dgm:pt>
    <dgm:pt modelId="{79FE586E-18CD-40D7-9EAD-94CD02DABC63}" type="sibTrans" cxnId="{ECD9E048-BFA4-4D67-BE35-3760D0728B33}">
      <dgm:prSet/>
      <dgm:spPr/>
      <dgm:t>
        <a:bodyPr/>
        <a:lstStyle/>
        <a:p>
          <a:endParaRPr lang="en-US"/>
        </a:p>
      </dgm:t>
    </dgm:pt>
    <dgm:pt modelId="{F0C8B609-E746-4421-9B13-3D62619B118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dirty="0"/>
            <a:t>PWA działa szybciej dzięki cache i Service </a:t>
          </a:r>
          <a:r>
            <a:rPr lang="pl-PL" dirty="0" err="1"/>
            <a:t>Workerom</a:t>
          </a:r>
          <a:r>
            <a:rPr lang="pl-PL" dirty="0"/>
            <a:t>.</a:t>
          </a:r>
          <a:endParaRPr lang="en-US" dirty="0"/>
        </a:p>
      </dgm:t>
    </dgm:pt>
    <dgm:pt modelId="{F9E0C086-9896-4809-82B0-70317F2E9361}" type="parTrans" cxnId="{20D23B5D-6ACD-4757-871B-F48298CBC3F5}">
      <dgm:prSet/>
      <dgm:spPr/>
      <dgm:t>
        <a:bodyPr/>
        <a:lstStyle/>
        <a:p>
          <a:endParaRPr lang="en-US"/>
        </a:p>
      </dgm:t>
    </dgm:pt>
    <dgm:pt modelId="{6D3184E3-2870-49CC-9AFA-2B776F698AE3}" type="sibTrans" cxnId="{20D23B5D-6ACD-4757-871B-F48298CBC3F5}">
      <dgm:prSet/>
      <dgm:spPr/>
      <dgm:t>
        <a:bodyPr/>
        <a:lstStyle/>
        <a:p>
          <a:endParaRPr lang="en-US"/>
        </a:p>
      </dgm:t>
    </dgm:pt>
    <dgm:pt modelId="{152C26EF-A400-4711-8BC9-7EA8643AEBDD}" type="pres">
      <dgm:prSet presAssocID="{9578C86A-BA54-4D09-A0E0-39DE61B0E9B0}" presName="root" presStyleCnt="0">
        <dgm:presLayoutVars>
          <dgm:dir/>
          <dgm:resizeHandles val="exact"/>
        </dgm:presLayoutVars>
      </dgm:prSet>
      <dgm:spPr/>
    </dgm:pt>
    <dgm:pt modelId="{D457CA79-D6DD-4E86-9585-0EC740B018BB}" type="pres">
      <dgm:prSet presAssocID="{B79AACD1-4CEE-4625-8131-1E394ADAEB1D}" presName="compNode" presStyleCnt="0"/>
      <dgm:spPr/>
    </dgm:pt>
    <dgm:pt modelId="{222E8992-7D8A-4E56-9E75-D58AF794E990}" type="pres">
      <dgm:prSet presAssocID="{B79AACD1-4CEE-4625-8131-1E394ADAEB1D}" presName="bgRect" presStyleLbl="bgShp" presStyleIdx="0" presStyleCnt="5" custLinFactNeighborX="-863" custLinFactNeighborY="3597"/>
      <dgm:spPr/>
    </dgm:pt>
    <dgm:pt modelId="{9744ED7A-E088-42A7-8633-92D751B99AD9}" type="pres">
      <dgm:prSet presAssocID="{B79AACD1-4CEE-4625-8131-1E394ADAEB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nabata Tree"/>
        </a:ext>
      </dgm:extLst>
    </dgm:pt>
    <dgm:pt modelId="{F9B18912-A100-454A-82EB-79D9766F199A}" type="pres">
      <dgm:prSet presAssocID="{B79AACD1-4CEE-4625-8131-1E394ADAEB1D}" presName="spaceRect" presStyleCnt="0"/>
      <dgm:spPr/>
    </dgm:pt>
    <dgm:pt modelId="{DD5E11F6-E773-4736-858C-8A2B761BAB69}" type="pres">
      <dgm:prSet presAssocID="{B79AACD1-4CEE-4625-8131-1E394ADAEB1D}" presName="parTx" presStyleLbl="revTx" presStyleIdx="0" presStyleCnt="5">
        <dgm:presLayoutVars>
          <dgm:chMax val="0"/>
          <dgm:chPref val="0"/>
        </dgm:presLayoutVars>
      </dgm:prSet>
      <dgm:spPr/>
    </dgm:pt>
    <dgm:pt modelId="{6C6F594A-9129-4C1C-803D-24477BC81F89}" type="pres">
      <dgm:prSet presAssocID="{F74D8C0D-377C-4B89-80A2-CD27FBFF0CDF}" presName="sibTrans" presStyleCnt="0"/>
      <dgm:spPr/>
    </dgm:pt>
    <dgm:pt modelId="{4A954A28-DD11-4398-8AA1-C71181F6BEAC}" type="pres">
      <dgm:prSet presAssocID="{F7B0DC55-A8B0-4518-8666-33F93C71874C}" presName="compNode" presStyleCnt="0"/>
      <dgm:spPr/>
    </dgm:pt>
    <dgm:pt modelId="{68D6565E-7C39-435F-B73A-4539792839A8}" type="pres">
      <dgm:prSet presAssocID="{F7B0DC55-A8B0-4518-8666-33F93C71874C}" presName="bgRect" presStyleLbl="bgShp" presStyleIdx="1" presStyleCnt="5"/>
      <dgm:spPr/>
    </dgm:pt>
    <dgm:pt modelId="{E7F9BB79-427E-469E-916F-6B7C435D8D8B}" type="pres">
      <dgm:prSet presAssocID="{F7B0DC55-A8B0-4518-8666-33F93C71874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ktor"/>
        </a:ext>
      </dgm:extLst>
    </dgm:pt>
    <dgm:pt modelId="{C3CC0DE1-FD45-4523-953D-C7FA95583045}" type="pres">
      <dgm:prSet presAssocID="{F7B0DC55-A8B0-4518-8666-33F93C71874C}" presName="spaceRect" presStyleCnt="0"/>
      <dgm:spPr/>
    </dgm:pt>
    <dgm:pt modelId="{60A8112C-142D-4927-B793-2190F9884A1B}" type="pres">
      <dgm:prSet presAssocID="{F7B0DC55-A8B0-4518-8666-33F93C71874C}" presName="parTx" presStyleLbl="revTx" presStyleIdx="1" presStyleCnt="5">
        <dgm:presLayoutVars>
          <dgm:chMax val="0"/>
          <dgm:chPref val="0"/>
        </dgm:presLayoutVars>
      </dgm:prSet>
      <dgm:spPr/>
    </dgm:pt>
    <dgm:pt modelId="{C5115D6A-9154-4F26-B8AA-2F1FC067596F}" type="pres">
      <dgm:prSet presAssocID="{57336DD8-FF32-4E99-B099-1C04BB7DE234}" presName="sibTrans" presStyleCnt="0"/>
      <dgm:spPr/>
    </dgm:pt>
    <dgm:pt modelId="{DA6516D0-54BA-4F15-9A16-6718717DBAFE}" type="pres">
      <dgm:prSet presAssocID="{AD673948-1D19-4442-AA20-897A7BD46C0B}" presName="compNode" presStyleCnt="0"/>
      <dgm:spPr/>
    </dgm:pt>
    <dgm:pt modelId="{91313323-5F93-41CA-A2D6-EF44E4B36B7F}" type="pres">
      <dgm:prSet presAssocID="{AD673948-1D19-4442-AA20-897A7BD46C0B}" presName="bgRect" presStyleLbl="bgShp" presStyleIdx="2" presStyleCnt="5"/>
      <dgm:spPr/>
    </dgm:pt>
    <dgm:pt modelId="{66F9C8B3-E7EF-43DC-8DA4-926B4868F874}" type="pres">
      <dgm:prSet presAssocID="{AD673948-1D19-4442-AA20-897A7BD46C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e Decoration"/>
        </a:ext>
      </dgm:extLst>
    </dgm:pt>
    <dgm:pt modelId="{DED6E12F-B6B8-4552-A2CB-CDA3EB0059FF}" type="pres">
      <dgm:prSet presAssocID="{AD673948-1D19-4442-AA20-897A7BD46C0B}" presName="spaceRect" presStyleCnt="0"/>
      <dgm:spPr/>
    </dgm:pt>
    <dgm:pt modelId="{6E122235-57BF-47CC-97C6-A91238BF07C2}" type="pres">
      <dgm:prSet presAssocID="{AD673948-1D19-4442-AA20-897A7BD46C0B}" presName="parTx" presStyleLbl="revTx" presStyleIdx="2" presStyleCnt="5">
        <dgm:presLayoutVars>
          <dgm:chMax val="0"/>
          <dgm:chPref val="0"/>
        </dgm:presLayoutVars>
      </dgm:prSet>
      <dgm:spPr/>
    </dgm:pt>
    <dgm:pt modelId="{D9C3DA7C-E8CF-4BCB-99AB-502F902ACD2C}" type="pres">
      <dgm:prSet presAssocID="{75F3F75A-E458-4AD2-B258-195C1E584CAA}" presName="sibTrans" presStyleCnt="0"/>
      <dgm:spPr/>
    </dgm:pt>
    <dgm:pt modelId="{4117D326-54E6-4E0E-A7CC-ABE3DF973EB8}" type="pres">
      <dgm:prSet presAssocID="{5A372235-2E95-410F-9368-5123F8CE8861}" presName="compNode" presStyleCnt="0"/>
      <dgm:spPr/>
    </dgm:pt>
    <dgm:pt modelId="{F90C6A55-4FBC-459B-8378-02B2A0411D9E}" type="pres">
      <dgm:prSet presAssocID="{5A372235-2E95-410F-9368-5123F8CE8861}" presName="bgRect" presStyleLbl="bgShp" presStyleIdx="3" presStyleCnt="5"/>
      <dgm:spPr/>
    </dgm:pt>
    <dgm:pt modelId="{FC2BE1B8-03AE-40F5-8B67-A483A5A84AB8}" type="pres">
      <dgm:prSet presAssocID="{5A372235-2E95-410F-9368-5123F8CE886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68E16DC4-8BDC-47E4-BCC9-D5118CB170BF}" type="pres">
      <dgm:prSet presAssocID="{5A372235-2E95-410F-9368-5123F8CE8861}" presName="spaceRect" presStyleCnt="0"/>
      <dgm:spPr/>
    </dgm:pt>
    <dgm:pt modelId="{F54C048F-573E-4FCC-8374-A9E219DC8CC5}" type="pres">
      <dgm:prSet presAssocID="{5A372235-2E95-410F-9368-5123F8CE8861}" presName="parTx" presStyleLbl="revTx" presStyleIdx="3" presStyleCnt="5">
        <dgm:presLayoutVars>
          <dgm:chMax val="0"/>
          <dgm:chPref val="0"/>
        </dgm:presLayoutVars>
      </dgm:prSet>
      <dgm:spPr/>
    </dgm:pt>
    <dgm:pt modelId="{B3E2DAC7-51D4-40A7-B7C0-B2E7F8196FD5}" type="pres">
      <dgm:prSet presAssocID="{79FE586E-18CD-40D7-9EAD-94CD02DABC63}" presName="sibTrans" presStyleCnt="0"/>
      <dgm:spPr/>
    </dgm:pt>
    <dgm:pt modelId="{BBBF26ED-88DC-4C4B-81AB-FE4C49D9F947}" type="pres">
      <dgm:prSet presAssocID="{F0C8B609-E746-4421-9B13-3D62619B118B}" presName="compNode" presStyleCnt="0"/>
      <dgm:spPr/>
    </dgm:pt>
    <dgm:pt modelId="{32D47E04-DD3B-49F6-A88B-EB5703A237BA}" type="pres">
      <dgm:prSet presAssocID="{F0C8B609-E746-4421-9B13-3D62619B118B}" presName="bgRect" presStyleLbl="bgShp" presStyleIdx="4" presStyleCnt="5" custLinFactNeighborY="7193"/>
      <dgm:spPr/>
    </dgm:pt>
    <dgm:pt modelId="{DF7EA9C9-9B1E-4EA9-BCB9-85B843C0ACC7}" type="pres">
      <dgm:prSet presAssocID="{F0C8B609-E746-4421-9B13-3D62619B11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F3C1D4CA-D841-4C52-9867-6B24EAAAE7D1}" type="pres">
      <dgm:prSet presAssocID="{F0C8B609-E746-4421-9B13-3D62619B118B}" presName="spaceRect" presStyleCnt="0"/>
      <dgm:spPr/>
    </dgm:pt>
    <dgm:pt modelId="{319697CC-A885-4326-8EE9-B74207E73034}" type="pres">
      <dgm:prSet presAssocID="{F0C8B609-E746-4421-9B13-3D62619B118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9A1D909-3500-438D-8605-C34F719299E4}" srcId="{9578C86A-BA54-4D09-A0E0-39DE61B0E9B0}" destId="{F7B0DC55-A8B0-4518-8666-33F93C71874C}" srcOrd="1" destOrd="0" parTransId="{08DCA8FB-FFAE-4702-ACF5-39D1D2642809}" sibTransId="{57336DD8-FF32-4E99-B099-1C04BB7DE234}"/>
    <dgm:cxn modelId="{06B29B0C-6A64-4AAA-9200-197C7946F28B}" type="presOf" srcId="{5A372235-2E95-410F-9368-5123F8CE8861}" destId="{F54C048F-573E-4FCC-8374-A9E219DC8CC5}" srcOrd="0" destOrd="0" presId="urn:microsoft.com/office/officeart/2018/2/layout/IconVerticalSolidList"/>
    <dgm:cxn modelId="{AD6DF41C-0FEE-4C9B-9F39-1B3E4D09EEC1}" type="presOf" srcId="{F0C8B609-E746-4421-9B13-3D62619B118B}" destId="{319697CC-A885-4326-8EE9-B74207E73034}" srcOrd="0" destOrd="0" presId="urn:microsoft.com/office/officeart/2018/2/layout/IconVerticalSolidList"/>
    <dgm:cxn modelId="{8F645127-60FA-449F-89F2-DCD4B2B2697E}" type="presOf" srcId="{9578C86A-BA54-4D09-A0E0-39DE61B0E9B0}" destId="{152C26EF-A400-4711-8BC9-7EA8643AEBDD}" srcOrd="0" destOrd="0" presId="urn:microsoft.com/office/officeart/2018/2/layout/IconVerticalSolidList"/>
    <dgm:cxn modelId="{17B2BB2D-0848-44FB-873E-52209150871F}" srcId="{9578C86A-BA54-4D09-A0E0-39DE61B0E9B0}" destId="{AD673948-1D19-4442-AA20-897A7BD46C0B}" srcOrd="2" destOrd="0" parTransId="{EEFB73C1-1E19-4427-AF60-335E9A772FD8}" sibTransId="{75F3F75A-E458-4AD2-B258-195C1E584CAA}"/>
    <dgm:cxn modelId="{20D23B5D-6ACD-4757-871B-F48298CBC3F5}" srcId="{9578C86A-BA54-4D09-A0E0-39DE61B0E9B0}" destId="{F0C8B609-E746-4421-9B13-3D62619B118B}" srcOrd="4" destOrd="0" parTransId="{F9E0C086-9896-4809-82B0-70317F2E9361}" sibTransId="{6D3184E3-2870-49CC-9AFA-2B776F698AE3}"/>
    <dgm:cxn modelId="{ECD9E048-BFA4-4D67-BE35-3760D0728B33}" srcId="{9578C86A-BA54-4D09-A0E0-39DE61B0E9B0}" destId="{5A372235-2E95-410F-9368-5123F8CE8861}" srcOrd="3" destOrd="0" parTransId="{E5E61AD6-13C8-4749-B262-0C1CB3324EA8}" sibTransId="{79FE586E-18CD-40D7-9EAD-94CD02DABC63}"/>
    <dgm:cxn modelId="{8E67DA91-6C3C-4039-A0D9-20F51AAC372E}" srcId="{9578C86A-BA54-4D09-A0E0-39DE61B0E9B0}" destId="{B79AACD1-4CEE-4625-8131-1E394ADAEB1D}" srcOrd="0" destOrd="0" parTransId="{1A575FF0-F693-43D3-8D35-A564BA92F6E2}" sibTransId="{F74D8C0D-377C-4B89-80A2-CD27FBFF0CDF}"/>
    <dgm:cxn modelId="{8B8D4A95-ACAD-41CA-9431-1D60F482F1BB}" type="presOf" srcId="{AD673948-1D19-4442-AA20-897A7BD46C0B}" destId="{6E122235-57BF-47CC-97C6-A91238BF07C2}" srcOrd="0" destOrd="0" presId="urn:microsoft.com/office/officeart/2018/2/layout/IconVerticalSolidList"/>
    <dgm:cxn modelId="{9EE3E3A0-61C4-4B7C-B9C1-40A7A62D3E16}" type="presOf" srcId="{B79AACD1-4CEE-4625-8131-1E394ADAEB1D}" destId="{DD5E11F6-E773-4736-858C-8A2B761BAB69}" srcOrd="0" destOrd="0" presId="urn:microsoft.com/office/officeart/2018/2/layout/IconVerticalSolidList"/>
    <dgm:cxn modelId="{14C32CF0-CB77-4E98-BBFF-CE584CB22DBF}" type="presOf" srcId="{F7B0DC55-A8B0-4518-8666-33F93C71874C}" destId="{60A8112C-142D-4927-B793-2190F9884A1B}" srcOrd="0" destOrd="0" presId="urn:microsoft.com/office/officeart/2018/2/layout/IconVerticalSolidList"/>
    <dgm:cxn modelId="{790A5508-8F35-49B0-B40A-881805867291}" type="presParOf" srcId="{152C26EF-A400-4711-8BC9-7EA8643AEBDD}" destId="{D457CA79-D6DD-4E86-9585-0EC740B018BB}" srcOrd="0" destOrd="0" presId="urn:microsoft.com/office/officeart/2018/2/layout/IconVerticalSolidList"/>
    <dgm:cxn modelId="{0D338656-EC69-4846-9644-650CE6983F66}" type="presParOf" srcId="{D457CA79-D6DD-4E86-9585-0EC740B018BB}" destId="{222E8992-7D8A-4E56-9E75-D58AF794E990}" srcOrd="0" destOrd="0" presId="urn:microsoft.com/office/officeart/2018/2/layout/IconVerticalSolidList"/>
    <dgm:cxn modelId="{10F308E4-896B-4903-897D-9C1533C4B5DD}" type="presParOf" srcId="{D457CA79-D6DD-4E86-9585-0EC740B018BB}" destId="{9744ED7A-E088-42A7-8633-92D751B99AD9}" srcOrd="1" destOrd="0" presId="urn:microsoft.com/office/officeart/2018/2/layout/IconVerticalSolidList"/>
    <dgm:cxn modelId="{B7DF796D-701C-4814-AFEC-8FCB81AAF629}" type="presParOf" srcId="{D457CA79-D6DD-4E86-9585-0EC740B018BB}" destId="{F9B18912-A100-454A-82EB-79D9766F199A}" srcOrd="2" destOrd="0" presId="urn:microsoft.com/office/officeart/2018/2/layout/IconVerticalSolidList"/>
    <dgm:cxn modelId="{23FBCB11-275D-4E48-B172-0D38C6B7A98D}" type="presParOf" srcId="{D457CA79-D6DD-4E86-9585-0EC740B018BB}" destId="{DD5E11F6-E773-4736-858C-8A2B761BAB69}" srcOrd="3" destOrd="0" presId="urn:microsoft.com/office/officeart/2018/2/layout/IconVerticalSolidList"/>
    <dgm:cxn modelId="{AA6EF1B8-8444-438D-B4BE-5480757EEA33}" type="presParOf" srcId="{152C26EF-A400-4711-8BC9-7EA8643AEBDD}" destId="{6C6F594A-9129-4C1C-803D-24477BC81F89}" srcOrd="1" destOrd="0" presId="urn:microsoft.com/office/officeart/2018/2/layout/IconVerticalSolidList"/>
    <dgm:cxn modelId="{1DFC6C9D-C4AB-49F6-A3CD-58E9C80D8C83}" type="presParOf" srcId="{152C26EF-A400-4711-8BC9-7EA8643AEBDD}" destId="{4A954A28-DD11-4398-8AA1-C71181F6BEAC}" srcOrd="2" destOrd="0" presId="urn:microsoft.com/office/officeart/2018/2/layout/IconVerticalSolidList"/>
    <dgm:cxn modelId="{70983614-5592-4404-9CF6-5EA7A6B89848}" type="presParOf" srcId="{4A954A28-DD11-4398-8AA1-C71181F6BEAC}" destId="{68D6565E-7C39-435F-B73A-4539792839A8}" srcOrd="0" destOrd="0" presId="urn:microsoft.com/office/officeart/2018/2/layout/IconVerticalSolidList"/>
    <dgm:cxn modelId="{6911E12C-38EE-4911-83FE-90E55F709F79}" type="presParOf" srcId="{4A954A28-DD11-4398-8AA1-C71181F6BEAC}" destId="{E7F9BB79-427E-469E-916F-6B7C435D8D8B}" srcOrd="1" destOrd="0" presId="urn:microsoft.com/office/officeart/2018/2/layout/IconVerticalSolidList"/>
    <dgm:cxn modelId="{7CD8B658-1BA0-4E24-95EC-29E67CC70784}" type="presParOf" srcId="{4A954A28-DD11-4398-8AA1-C71181F6BEAC}" destId="{C3CC0DE1-FD45-4523-953D-C7FA95583045}" srcOrd="2" destOrd="0" presId="urn:microsoft.com/office/officeart/2018/2/layout/IconVerticalSolidList"/>
    <dgm:cxn modelId="{F5D4C465-99B6-44D9-9A9F-AD9DCEFECD5E}" type="presParOf" srcId="{4A954A28-DD11-4398-8AA1-C71181F6BEAC}" destId="{60A8112C-142D-4927-B793-2190F9884A1B}" srcOrd="3" destOrd="0" presId="urn:microsoft.com/office/officeart/2018/2/layout/IconVerticalSolidList"/>
    <dgm:cxn modelId="{80BAE20F-DB16-44B9-A8FB-EEED2FAA0147}" type="presParOf" srcId="{152C26EF-A400-4711-8BC9-7EA8643AEBDD}" destId="{C5115D6A-9154-4F26-B8AA-2F1FC067596F}" srcOrd="3" destOrd="0" presId="urn:microsoft.com/office/officeart/2018/2/layout/IconVerticalSolidList"/>
    <dgm:cxn modelId="{F93718F3-446F-4437-9034-29B5336B75AD}" type="presParOf" srcId="{152C26EF-A400-4711-8BC9-7EA8643AEBDD}" destId="{DA6516D0-54BA-4F15-9A16-6718717DBAFE}" srcOrd="4" destOrd="0" presId="urn:microsoft.com/office/officeart/2018/2/layout/IconVerticalSolidList"/>
    <dgm:cxn modelId="{6A5625C7-3C3D-4C7F-920D-16464D312FAB}" type="presParOf" srcId="{DA6516D0-54BA-4F15-9A16-6718717DBAFE}" destId="{91313323-5F93-41CA-A2D6-EF44E4B36B7F}" srcOrd="0" destOrd="0" presId="urn:microsoft.com/office/officeart/2018/2/layout/IconVerticalSolidList"/>
    <dgm:cxn modelId="{350730A5-D89B-41F9-9489-77AAF1899ADA}" type="presParOf" srcId="{DA6516D0-54BA-4F15-9A16-6718717DBAFE}" destId="{66F9C8B3-E7EF-43DC-8DA4-926B4868F874}" srcOrd="1" destOrd="0" presId="urn:microsoft.com/office/officeart/2018/2/layout/IconVerticalSolidList"/>
    <dgm:cxn modelId="{9CA803E3-4DE0-4C7A-9DCB-155C99C71E63}" type="presParOf" srcId="{DA6516D0-54BA-4F15-9A16-6718717DBAFE}" destId="{DED6E12F-B6B8-4552-A2CB-CDA3EB0059FF}" srcOrd="2" destOrd="0" presId="urn:microsoft.com/office/officeart/2018/2/layout/IconVerticalSolidList"/>
    <dgm:cxn modelId="{34F5CF34-3EE3-44E2-93CA-1DAD47FCCDE2}" type="presParOf" srcId="{DA6516D0-54BA-4F15-9A16-6718717DBAFE}" destId="{6E122235-57BF-47CC-97C6-A91238BF07C2}" srcOrd="3" destOrd="0" presId="urn:microsoft.com/office/officeart/2018/2/layout/IconVerticalSolidList"/>
    <dgm:cxn modelId="{1DC2C350-8D0C-43E7-BF72-780014C5B236}" type="presParOf" srcId="{152C26EF-A400-4711-8BC9-7EA8643AEBDD}" destId="{D9C3DA7C-E8CF-4BCB-99AB-502F902ACD2C}" srcOrd="5" destOrd="0" presId="urn:microsoft.com/office/officeart/2018/2/layout/IconVerticalSolidList"/>
    <dgm:cxn modelId="{0E42DD4A-5A0F-43C7-A8D0-05B064CF4E24}" type="presParOf" srcId="{152C26EF-A400-4711-8BC9-7EA8643AEBDD}" destId="{4117D326-54E6-4E0E-A7CC-ABE3DF973EB8}" srcOrd="6" destOrd="0" presId="urn:microsoft.com/office/officeart/2018/2/layout/IconVerticalSolidList"/>
    <dgm:cxn modelId="{A0D3FDE8-A44E-478E-9739-2AB0181B6501}" type="presParOf" srcId="{4117D326-54E6-4E0E-A7CC-ABE3DF973EB8}" destId="{F90C6A55-4FBC-459B-8378-02B2A0411D9E}" srcOrd="0" destOrd="0" presId="urn:microsoft.com/office/officeart/2018/2/layout/IconVerticalSolidList"/>
    <dgm:cxn modelId="{D76E6EF7-50CB-4C73-8B5B-BDC95D693483}" type="presParOf" srcId="{4117D326-54E6-4E0E-A7CC-ABE3DF973EB8}" destId="{FC2BE1B8-03AE-40F5-8B67-A483A5A84AB8}" srcOrd="1" destOrd="0" presId="urn:microsoft.com/office/officeart/2018/2/layout/IconVerticalSolidList"/>
    <dgm:cxn modelId="{93376C77-642E-45C3-A459-D6C0C13E0DBA}" type="presParOf" srcId="{4117D326-54E6-4E0E-A7CC-ABE3DF973EB8}" destId="{68E16DC4-8BDC-47E4-BCC9-D5118CB170BF}" srcOrd="2" destOrd="0" presId="urn:microsoft.com/office/officeart/2018/2/layout/IconVerticalSolidList"/>
    <dgm:cxn modelId="{9F4CC3E2-A960-405B-9461-FD76766791B4}" type="presParOf" srcId="{4117D326-54E6-4E0E-A7CC-ABE3DF973EB8}" destId="{F54C048F-573E-4FCC-8374-A9E219DC8CC5}" srcOrd="3" destOrd="0" presId="urn:microsoft.com/office/officeart/2018/2/layout/IconVerticalSolidList"/>
    <dgm:cxn modelId="{1EA637C2-3E8C-4231-B404-B927AF3C9DC6}" type="presParOf" srcId="{152C26EF-A400-4711-8BC9-7EA8643AEBDD}" destId="{B3E2DAC7-51D4-40A7-B7C0-B2E7F8196FD5}" srcOrd="7" destOrd="0" presId="urn:microsoft.com/office/officeart/2018/2/layout/IconVerticalSolidList"/>
    <dgm:cxn modelId="{EB78620A-73EC-4ADE-BDDD-34ED6F6B090F}" type="presParOf" srcId="{152C26EF-A400-4711-8BC9-7EA8643AEBDD}" destId="{BBBF26ED-88DC-4C4B-81AB-FE4C49D9F947}" srcOrd="8" destOrd="0" presId="urn:microsoft.com/office/officeart/2018/2/layout/IconVerticalSolidList"/>
    <dgm:cxn modelId="{5A0C811D-402F-4D47-9FB4-489020F38244}" type="presParOf" srcId="{BBBF26ED-88DC-4C4B-81AB-FE4C49D9F947}" destId="{32D47E04-DD3B-49F6-A88B-EB5703A237BA}" srcOrd="0" destOrd="0" presId="urn:microsoft.com/office/officeart/2018/2/layout/IconVerticalSolidList"/>
    <dgm:cxn modelId="{C6E23211-1856-4AEA-9F22-4419A50D7B75}" type="presParOf" srcId="{BBBF26ED-88DC-4C4B-81AB-FE4C49D9F947}" destId="{DF7EA9C9-9B1E-4EA9-BCB9-85B843C0ACC7}" srcOrd="1" destOrd="0" presId="urn:microsoft.com/office/officeart/2018/2/layout/IconVerticalSolidList"/>
    <dgm:cxn modelId="{A0ABE6A9-8D31-42D9-B463-BA3535229180}" type="presParOf" srcId="{BBBF26ED-88DC-4C4B-81AB-FE4C49D9F947}" destId="{F3C1D4CA-D841-4C52-9867-6B24EAAAE7D1}" srcOrd="2" destOrd="0" presId="urn:microsoft.com/office/officeart/2018/2/layout/IconVerticalSolidList"/>
    <dgm:cxn modelId="{E7885F3D-D85F-4F35-A46E-06B395B55DD0}" type="presParOf" srcId="{BBBF26ED-88DC-4C4B-81AB-FE4C49D9F947}" destId="{319697CC-A885-4326-8EE9-B74207E7303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4A7BEA-503B-B34F-AA87-16C41DB581F4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3730A13F-8E5E-8146-9113-BC23FE0EE1C7}">
      <dgm:prSet/>
      <dgm:spPr/>
      <dgm:t>
        <a:bodyPr/>
        <a:lstStyle/>
        <a:p>
          <a:r>
            <a:rPr lang="pl-PL" dirty="0"/>
            <a:t>Instalowana przez sklep (</a:t>
          </a:r>
          <a:r>
            <a:rPr lang="pl-PL" dirty="0" err="1"/>
            <a:t>App</a:t>
          </a:r>
          <a:r>
            <a:rPr lang="pl-PL" dirty="0"/>
            <a:t> </a:t>
          </a:r>
          <a:r>
            <a:rPr lang="pl-PL" dirty="0" err="1"/>
            <a:t>Store</a:t>
          </a:r>
          <a:r>
            <a:rPr lang="pl-PL" dirty="0"/>
            <a:t>, Google Play).</a:t>
          </a:r>
        </a:p>
      </dgm:t>
    </dgm:pt>
    <dgm:pt modelId="{600AD86E-EB2D-5C44-A8FA-490AE1D1D80E}" type="parTrans" cxnId="{4A1AB40A-8C74-B94E-8C9E-C7C1046023D1}">
      <dgm:prSet/>
      <dgm:spPr/>
      <dgm:t>
        <a:bodyPr/>
        <a:lstStyle/>
        <a:p>
          <a:endParaRPr lang="pl-PL"/>
        </a:p>
      </dgm:t>
    </dgm:pt>
    <dgm:pt modelId="{00F99BAC-7F4A-214D-B97E-70EA7247EB17}" type="sibTrans" cxnId="{4A1AB40A-8C74-B94E-8C9E-C7C1046023D1}">
      <dgm:prSet/>
      <dgm:spPr/>
      <dgm:t>
        <a:bodyPr/>
        <a:lstStyle/>
        <a:p>
          <a:endParaRPr lang="pl-PL"/>
        </a:p>
      </dgm:t>
    </dgm:pt>
    <dgm:pt modelId="{2C18BA90-EC08-144D-AD1A-6FBBE561A5EA}">
      <dgm:prSet/>
      <dgm:spPr/>
      <dgm:t>
        <a:bodyPr/>
        <a:lstStyle/>
        <a:p>
          <a:r>
            <a:rPr lang="pl-PL" dirty="0"/>
            <a:t>Pisana osobno na Androida i iOS.</a:t>
          </a:r>
        </a:p>
      </dgm:t>
    </dgm:pt>
    <dgm:pt modelId="{97CA10E5-0EBB-9643-934E-884270298622}" type="parTrans" cxnId="{C34656AA-12C1-1B4D-932D-CC54F424FEA1}">
      <dgm:prSet/>
      <dgm:spPr/>
      <dgm:t>
        <a:bodyPr/>
        <a:lstStyle/>
        <a:p>
          <a:endParaRPr lang="pl-PL"/>
        </a:p>
      </dgm:t>
    </dgm:pt>
    <dgm:pt modelId="{50BDAF55-A758-6D4F-BDCF-8B13E096A90D}" type="sibTrans" cxnId="{C34656AA-12C1-1B4D-932D-CC54F424FEA1}">
      <dgm:prSet/>
      <dgm:spPr/>
      <dgm:t>
        <a:bodyPr/>
        <a:lstStyle/>
        <a:p>
          <a:endParaRPr lang="pl-PL"/>
        </a:p>
      </dgm:t>
    </dgm:pt>
    <dgm:pt modelId="{559AC848-20D5-5748-87BA-F17571CA69DC}">
      <dgm:prSet/>
      <dgm:spPr/>
      <dgm:t>
        <a:bodyPr/>
        <a:lstStyle/>
        <a:p>
          <a:r>
            <a:rPr lang="pl-PL" dirty="0"/>
            <a:t>Pełny dostęp do systemu – Bluetooth, aparat, GPS </a:t>
          </a:r>
          <a:r>
            <a:rPr lang="pl-PL" dirty="0" err="1"/>
            <a:t>itd</a:t>
          </a:r>
          <a:endParaRPr lang="pl-PL" dirty="0"/>
        </a:p>
      </dgm:t>
    </dgm:pt>
    <dgm:pt modelId="{F5ED4385-9707-2243-A692-7A9C0F5B8C92}" type="parTrans" cxnId="{B20499ED-96DD-5E4F-B4E6-F42B13B4B370}">
      <dgm:prSet/>
      <dgm:spPr/>
      <dgm:t>
        <a:bodyPr/>
        <a:lstStyle/>
        <a:p>
          <a:endParaRPr lang="pl-PL"/>
        </a:p>
      </dgm:t>
    </dgm:pt>
    <dgm:pt modelId="{D680126A-F4B0-DE4D-B25B-B521396AA0CE}" type="sibTrans" cxnId="{B20499ED-96DD-5E4F-B4E6-F42B13B4B370}">
      <dgm:prSet/>
      <dgm:spPr/>
      <dgm:t>
        <a:bodyPr/>
        <a:lstStyle/>
        <a:p>
          <a:endParaRPr lang="pl-PL"/>
        </a:p>
      </dgm:t>
    </dgm:pt>
    <dgm:pt modelId="{267E76EE-8AD2-C841-B3C5-265D75636E97}" type="pres">
      <dgm:prSet presAssocID="{1A4A7BEA-503B-B34F-AA87-16C41DB581F4}" presName="linear" presStyleCnt="0">
        <dgm:presLayoutVars>
          <dgm:dir/>
          <dgm:animLvl val="lvl"/>
          <dgm:resizeHandles val="exact"/>
        </dgm:presLayoutVars>
      </dgm:prSet>
      <dgm:spPr/>
    </dgm:pt>
    <dgm:pt modelId="{C8FF5663-A120-F141-8EC8-AB3504CB6884}" type="pres">
      <dgm:prSet presAssocID="{3730A13F-8E5E-8146-9113-BC23FE0EE1C7}" presName="parentLin" presStyleCnt="0"/>
      <dgm:spPr/>
    </dgm:pt>
    <dgm:pt modelId="{61BE6340-4F39-174F-AA89-88E572C3CFAD}" type="pres">
      <dgm:prSet presAssocID="{3730A13F-8E5E-8146-9113-BC23FE0EE1C7}" presName="parentLeftMargin" presStyleLbl="node1" presStyleIdx="0" presStyleCnt="3"/>
      <dgm:spPr/>
    </dgm:pt>
    <dgm:pt modelId="{17B6FE8D-816E-7748-8AAB-8F1A63BD5E18}" type="pres">
      <dgm:prSet presAssocID="{3730A13F-8E5E-8146-9113-BC23FE0EE1C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A9A3714-E3BF-8E4A-AA64-BE2585AFA847}" type="pres">
      <dgm:prSet presAssocID="{3730A13F-8E5E-8146-9113-BC23FE0EE1C7}" presName="negativeSpace" presStyleCnt="0"/>
      <dgm:spPr/>
    </dgm:pt>
    <dgm:pt modelId="{23A2205F-1B11-8F45-A042-C7098FE368BE}" type="pres">
      <dgm:prSet presAssocID="{3730A13F-8E5E-8146-9113-BC23FE0EE1C7}" presName="childText" presStyleLbl="conFgAcc1" presStyleIdx="0" presStyleCnt="3">
        <dgm:presLayoutVars>
          <dgm:bulletEnabled val="1"/>
        </dgm:presLayoutVars>
      </dgm:prSet>
      <dgm:spPr/>
    </dgm:pt>
    <dgm:pt modelId="{B4B169F0-A425-3E4C-BD0B-1AECAF30DABB}" type="pres">
      <dgm:prSet presAssocID="{00F99BAC-7F4A-214D-B97E-70EA7247EB17}" presName="spaceBetweenRectangles" presStyleCnt="0"/>
      <dgm:spPr/>
    </dgm:pt>
    <dgm:pt modelId="{18A402CA-4393-7F4B-8C0F-F65BBD5D1741}" type="pres">
      <dgm:prSet presAssocID="{2C18BA90-EC08-144D-AD1A-6FBBE561A5EA}" presName="parentLin" presStyleCnt="0"/>
      <dgm:spPr/>
    </dgm:pt>
    <dgm:pt modelId="{A0AA89ED-C767-B548-8063-FDC45A7DB1E3}" type="pres">
      <dgm:prSet presAssocID="{2C18BA90-EC08-144D-AD1A-6FBBE561A5EA}" presName="parentLeftMargin" presStyleLbl="node1" presStyleIdx="0" presStyleCnt="3"/>
      <dgm:spPr/>
    </dgm:pt>
    <dgm:pt modelId="{DF69FEF8-AF1C-D249-AF1B-D90881578E83}" type="pres">
      <dgm:prSet presAssocID="{2C18BA90-EC08-144D-AD1A-6FBBE561A5E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64A0255-E0DE-CB4B-8C50-C4186F59F604}" type="pres">
      <dgm:prSet presAssocID="{2C18BA90-EC08-144D-AD1A-6FBBE561A5EA}" presName="negativeSpace" presStyleCnt="0"/>
      <dgm:spPr/>
    </dgm:pt>
    <dgm:pt modelId="{81FEE47E-E525-CF44-9497-88726AEE3268}" type="pres">
      <dgm:prSet presAssocID="{2C18BA90-EC08-144D-AD1A-6FBBE561A5EA}" presName="childText" presStyleLbl="conFgAcc1" presStyleIdx="1" presStyleCnt="3">
        <dgm:presLayoutVars>
          <dgm:bulletEnabled val="1"/>
        </dgm:presLayoutVars>
      </dgm:prSet>
      <dgm:spPr/>
    </dgm:pt>
    <dgm:pt modelId="{EEBC3577-01F3-5049-80B2-9EE46B258767}" type="pres">
      <dgm:prSet presAssocID="{50BDAF55-A758-6D4F-BDCF-8B13E096A90D}" presName="spaceBetweenRectangles" presStyleCnt="0"/>
      <dgm:spPr/>
    </dgm:pt>
    <dgm:pt modelId="{B46AB754-07F7-2F48-8269-AB9C362F8263}" type="pres">
      <dgm:prSet presAssocID="{559AC848-20D5-5748-87BA-F17571CA69DC}" presName="parentLin" presStyleCnt="0"/>
      <dgm:spPr/>
    </dgm:pt>
    <dgm:pt modelId="{BDB91202-ED25-324F-9A49-45ADC157677F}" type="pres">
      <dgm:prSet presAssocID="{559AC848-20D5-5748-87BA-F17571CA69DC}" presName="parentLeftMargin" presStyleLbl="node1" presStyleIdx="1" presStyleCnt="3"/>
      <dgm:spPr/>
    </dgm:pt>
    <dgm:pt modelId="{EA430E74-2B75-1249-93F5-0A1C2424BD4C}" type="pres">
      <dgm:prSet presAssocID="{559AC848-20D5-5748-87BA-F17571CA69D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17B5514-F573-0546-9371-9F6123F359CB}" type="pres">
      <dgm:prSet presAssocID="{559AC848-20D5-5748-87BA-F17571CA69DC}" presName="negativeSpace" presStyleCnt="0"/>
      <dgm:spPr/>
    </dgm:pt>
    <dgm:pt modelId="{64765716-ADDC-074E-AB5D-6D112CEC6F58}" type="pres">
      <dgm:prSet presAssocID="{559AC848-20D5-5748-87BA-F17571CA69D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A1AB40A-8C74-B94E-8C9E-C7C1046023D1}" srcId="{1A4A7BEA-503B-B34F-AA87-16C41DB581F4}" destId="{3730A13F-8E5E-8146-9113-BC23FE0EE1C7}" srcOrd="0" destOrd="0" parTransId="{600AD86E-EB2D-5C44-A8FA-490AE1D1D80E}" sibTransId="{00F99BAC-7F4A-214D-B97E-70EA7247EB17}"/>
    <dgm:cxn modelId="{07A8500D-883A-5F4F-8AFF-5EC492FB8DA2}" type="presOf" srcId="{3730A13F-8E5E-8146-9113-BC23FE0EE1C7}" destId="{17B6FE8D-816E-7748-8AAB-8F1A63BD5E18}" srcOrd="1" destOrd="0" presId="urn:microsoft.com/office/officeart/2005/8/layout/list1"/>
    <dgm:cxn modelId="{63FD761F-A794-FE45-9738-87C4F40C3D09}" type="presOf" srcId="{559AC848-20D5-5748-87BA-F17571CA69DC}" destId="{EA430E74-2B75-1249-93F5-0A1C2424BD4C}" srcOrd="1" destOrd="0" presId="urn:microsoft.com/office/officeart/2005/8/layout/list1"/>
    <dgm:cxn modelId="{4213D421-EFC9-D442-A608-A10DC4620172}" type="presOf" srcId="{2C18BA90-EC08-144D-AD1A-6FBBE561A5EA}" destId="{A0AA89ED-C767-B548-8063-FDC45A7DB1E3}" srcOrd="0" destOrd="0" presId="urn:microsoft.com/office/officeart/2005/8/layout/list1"/>
    <dgm:cxn modelId="{56164E29-2A34-F445-B610-C4B7F69CF355}" type="presOf" srcId="{3730A13F-8E5E-8146-9113-BC23FE0EE1C7}" destId="{61BE6340-4F39-174F-AA89-88E572C3CFAD}" srcOrd="0" destOrd="0" presId="urn:microsoft.com/office/officeart/2005/8/layout/list1"/>
    <dgm:cxn modelId="{DA3D8266-17AD-F343-97A5-8DD498866D99}" type="presOf" srcId="{2C18BA90-EC08-144D-AD1A-6FBBE561A5EA}" destId="{DF69FEF8-AF1C-D249-AF1B-D90881578E83}" srcOrd="1" destOrd="0" presId="urn:microsoft.com/office/officeart/2005/8/layout/list1"/>
    <dgm:cxn modelId="{368315A2-9995-264A-A98F-D9081739B09E}" type="presOf" srcId="{559AC848-20D5-5748-87BA-F17571CA69DC}" destId="{BDB91202-ED25-324F-9A49-45ADC157677F}" srcOrd="0" destOrd="0" presId="urn:microsoft.com/office/officeart/2005/8/layout/list1"/>
    <dgm:cxn modelId="{C34656AA-12C1-1B4D-932D-CC54F424FEA1}" srcId="{1A4A7BEA-503B-B34F-AA87-16C41DB581F4}" destId="{2C18BA90-EC08-144D-AD1A-6FBBE561A5EA}" srcOrd="1" destOrd="0" parTransId="{97CA10E5-0EBB-9643-934E-884270298622}" sibTransId="{50BDAF55-A758-6D4F-BDCF-8B13E096A90D}"/>
    <dgm:cxn modelId="{97B29ACE-D12A-054D-9C63-0A742BDC44B8}" type="presOf" srcId="{1A4A7BEA-503B-B34F-AA87-16C41DB581F4}" destId="{267E76EE-8AD2-C841-B3C5-265D75636E97}" srcOrd="0" destOrd="0" presId="urn:microsoft.com/office/officeart/2005/8/layout/list1"/>
    <dgm:cxn modelId="{B20499ED-96DD-5E4F-B4E6-F42B13B4B370}" srcId="{1A4A7BEA-503B-B34F-AA87-16C41DB581F4}" destId="{559AC848-20D5-5748-87BA-F17571CA69DC}" srcOrd="2" destOrd="0" parTransId="{F5ED4385-9707-2243-A692-7A9C0F5B8C92}" sibTransId="{D680126A-F4B0-DE4D-B25B-B521396AA0CE}"/>
    <dgm:cxn modelId="{3D6D8145-64FF-B949-A738-F0105D82DCBE}" type="presParOf" srcId="{267E76EE-8AD2-C841-B3C5-265D75636E97}" destId="{C8FF5663-A120-F141-8EC8-AB3504CB6884}" srcOrd="0" destOrd="0" presId="urn:microsoft.com/office/officeart/2005/8/layout/list1"/>
    <dgm:cxn modelId="{5056206C-0DDA-A64F-ABDC-016B7C64DD88}" type="presParOf" srcId="{C8FF5663-A120-F141-8EC8-AB3504CB6884}" destId="{61BE6340-4F39-174F-AA89-88E572C3CFAD}" srcOrd="0" destOrd="0" presId="urn:microsoft.com/office/officeart/2005/8/layout/list1"/>
    <dgm:cxn modelId="{4709BBC8-E4D3-F54E-A07D-4596FB4510F4}" type="presParOf" srcId="{C8FF5663-A120-F141-8EC8-AB3504CB6884}" destId="{17B6FE8D-816E-7748-8AAB-8F1A63BD5E18}" srcOrd="1" destOrd="0" presId="urn:microsoft.com/office/officeart/2005/8/layout/list1"/>
    <dgm:cxn modelId="{94063F1A-0A7A-AE43-A97E-0D22B014DDF0}" type="presParOf" srcId="{267E76EE-8AD2-C841-B3C5-265D75636E97}" destId="{2A9A3714-E3BF-8E4A-AA64-BE2585AFA847}" srcOrd="1" destOrd="0" presId="urn:microsoft.com/office/officeart/2005/8/layout/list1"/>
    <dgm:cxn modelId="{23C5D242-B80B-8A45-B53F-00B32E86FA56}" type="presParOf" srcId="{267E76EE-8AD2-C841-B3C5-265D75636E97}" destId="{23A2205F-1B11-8F45-A042-C7098FE368BE}" srcOrd="2" destOrd="0" presId="urn:microsoft.com/office/officeart/2005/8/layout/list1"/>
    <dgm:cxn modelId="{CEF07B21-009C-2F45-891B-349250C0FB64}" type="presParOf" srcId="{267E76EE-8AD2-C841-B3C5-265D75636E97}" destId="{B4B169F0-A425-3E4C-BD0B-1AECAF30DABB}" srcOrd="3" destOrd="0" presId="urn:microsoft.com/office/officeart/2005/8/layout/list1"/>
    <dgm:cxn modelId="{A2B63D1D-653D-5C44-B707-9FAA89121150}" type="presParOf" srcId="{267E76EE-8AD2-C841-B3C5-265D75636E97}" destId="{18A402CA-4393-7F4B-8C0F-F65BBD5D1741}" srcOrd="4" destOrd="0" presId="urn:microsoft.com/office/officeart/2005/8/layout/list1"/>
    <dgm:cxn modelId="{4CB175D1-3D32-3A45-BAE3-FF900D9E6C68}" type="presParOf" srcId="{18A402CA-4393-7F4B-8C0F-F65BBD5D1741}" destId="{A0AA89ED-C767-B548-8063-FDC45A7DB1E3}" srcOrd="0" destOrd="0" presId="urn:microsoft.com/office/officeart/2005/8/layout/list1"/>
    <dgm:cxn modelId="{2CB0C623-1077-5342-B952-DA2332C4CADB}" type="presParOf" srcId="{18A402CA-4393-7F4B-8C0F-F65BBD5D1741}" destId="{DF69FEF8-AF1C-D249-AF1B-D90881578E83}" srcOrd="1" destOrd="0" presId="urn:microsoft.com/office/officeart/2005/8/layout/list1"/>
    <dgm:cxn modelId="{4E188952-AE34-5048-B216-2C94DCB9D1B4}" type="presParOf" srcId="{267E76EE-8AD2-C841-B3C5-265D75636E97}" destId="{664A0255-E0DE-CB4B-8C50-C4186F59F604}" srcOrd="5" destOrd="0" presId="urn:microsoft.com/office/officeart/2005/8/layout/list1"/>
    <dgm:cxn modelId="{6C596C00-BCAC-CF41-BC2B-5DFC7540059F}" type="presParOf" srcId="{267E76EE-8AD2-C841-B3C5-265D75636E97}" destId="{81FEE47E-E525-CF44-9497-88726AEE3268}" srcOrd="6" destOrd="0" presId="urn:microsoft.com/office/officeart/2005/8/layout/list1"/>
    <dgm:cxn modelId="{54C604C6-1697-2049-8CBE-5974821FCAB3}" type="presParOf" srcId="{267E76EE-8AD2-C841-B3C5-265D75636E97}" destId="{EEBC3577-01F3-5049-80B2-9EE46B258767}" srcOrd="7" destOrd="0" presId="urn:microsoft.com/office/officeart/2005/8/layout/list1"/>
    <dgm:cxn modelId="{715ADA77-0149-954B-9A98-7562D3C60528}" type="presParOf" srcId="{267E76EE-8AD2-C841-B3C5-265D75636E97}" destId="{B46AB754-07F7-2F48-8269-AB9C362F8263}" srcOrd="8" destOrd="0" presId="urn:microsoft.com/office/officeart/2005/8/layout/list1"/>
    <dgm:cxn modelId="{4D3889B3-7FD5-E448-9FA4-83E6AC835E66}" type="presParOf" srcId="{B46AB754-07F7-2F48-8269-AB9C362F8263}" destId="{BDB91202-ED25-324F-9A49-45ADC157677F}" srcOrd="0" destOrd="0" presId="urn:microsoft.com/office/officeart/2005/8/layout/list1"/>
    <dgm:cxn modelId="{F6227B84-8470-054E-B34C-34C7231E3AC4}" type="presParOf" srcId="{B46AB754-07F7-2F48-8269-AB9C362F8263}" destId="{EA430E74-2B75-1249-93F5-0A1C2424BD4C}" srcOrd="1" destOrd="0" presId="urn:microsoft.com/office/officeart/2005/8/layout/list1"/>
    <dgm:cxn modelId="{7B04D569-0F5E-304A-80E9-628803D96CB3}" type="presParOf" srcId="{267E76EE-8AD2-C841-B3C5-265D75636E97}" destId="{F17B5514-F573-0546-9371-9F6123F359CB}" srcOrd="9" destOrd="0" presId="urn:microsoft.com/office/officeart/2005/8/layout/list1"/>
    <dgm:cxn modelId="{59A8C920-0A68-2249-A5EC-27464B179B3D}" type="presParOf" srcId="{267E76EE-8AD2-C841-B3C5-265D75636E97}" destId="{64765716-ADDC-074E-AB5D-6D112CEC6F5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B74897-7448-49B7-8670-5CD0F254ED0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4DD27C-AD07-4AB6-86E0-363DB3A7F0DE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Niższe koszty</a:t>
          </a:r>
          <a:r>
            <a:rPr lang="pl-PL" dirty="0">
              <a:solidFill>
                <a:schemeClr val="bg1"/>
              </a:solidFill>
            </a:rPr>
            <a:t>: jeden kod działa na wszystkich urządzeniach.</a:t>
          </a:r>
        </a:p>
      </dgm:t>
    </dgm:pt>
    <dgm:pt modelId="{5808EDF0-5382-4F95-BCDC-88C72B3AA059}" type="parTrans" cxnId="{985D7103-5C7B-44B8-BB16-6FF90B22FE87}">
      <dgm:prSet/>
      <dgm:spPr/>
      <dgm:t>
        <a:bodyPr/>
        <a:lstStyle/>
        <a:p>
          <a:endParaRPr lang="en-US"/>
        </a:p>
      </dgm:t>
    </dgm:pt>
    <dgm:pt modelId="{99AEB282-F908-4EA1-B312-1F7C28AA3F60}" type="sibTrans" cxnId="{985D7103-5C7B-44B8-BB16-6FF90B22FE87}">
      <dgm:prSet/>
      <dgm:spPr/>
      <dgm:t>
        <a:bodyPr/>
        <a:lstStyle/>
        <a:p>
          <a:endParaRPr lang="en-US"/>
        </a:p>
      </dgm:t>
    </dgm:pt>
    <dgm:pt modelId="{8EE20DB5-197F-46D0-8565-E16AB0AA4834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Brak potrzeby publikacji w sklepach</a:t>
          </a:r>
          <a:r>
            <a:rPr lang="pl-PL" dirty="0">
              <a:solidFill>
                <a:schemeClr val="bg1"/>
              </a:solidFill>
            </a:rPr>
            <a:t>: wystarczy link do strony.</a:t>
          </a:r>
          <a:endParaRPr lang="en-US" dirty="0">
            <a:solidFill>
              <a:schemeClr val="bg1"/>
            </a:solidFill>
          </a:endParaRPr>
        </a:p>
      </dgm:t>
    </dgm:pt>
    <dgm:pt modelId="{52F518EA-9EE0-4067-9394-47CA26AAEB0E}" type="parTrans" cxnId="{505E3F97-8A02-4063-967E-104700E7BAB2}">
      <dgm:prSet/>
      <dgm:spPr/>
      <dgm:t>
        <a:bodyPr/>
        <a:lstStyle/>
        <a:p>
          <a:endParaRPr lang="en-US"/>
        </a:p>
      </dgm:t>
    </dgm:pt>
    <dgm:pt modelId="{774B85B9-47DB-4382-B939-FA704E398DBC}" type="sibTrans" cxnId="{505E3F97-8A02-4063-967E-104700E7BAB2}">
      <dgm:prSet/>
      <dgm:spPr/>
      <dgm:t>
        <a:bodyPr/>
        <a:lstStyle/>
        <a:p>
          <a:endParaRPr lang="en-US"/>
        </a:p>
      </dgm:t>
    </dgm:pt>
    <dgm:pt modelId="{BB328732-CD5E-4B5B-8453-F9FED0665D20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Szybszy czas wdrożenia i aktualizacji</a:t>
          </a:r>
          <a:r>
            <a:rPr lang="pl-PL" dirty="0">
              <a:solidFill>
                <a:schemeClr val="bg1"/>
              </a:solidFill>
            </a:rPr>
            <a:t>: zmiany pojawiają się od razu.</a:t>
          </a:r>
          <a:endParaRPr lang="en-US" dirty="0">
            <a:solidFill>
              <a:schemeClr val="bg1"/>
            </a:solidFill>
          </a:endParaRPr>
        </a:p>
      </dgm:t>
    </dgm:pt>
    <dgm:pt modelId="{74BFE28E-0979-402F-ADAA-EBAF1610A5A3}" type="parTrans" cxnId="{0BE4BA00-A4AB-4187-B34F-91031D98BCD7}">
      <dgm:prSet/>
      <dgm:spPr/>
      <dgm:t>
        <a:bodyPr/>
        <a:lstStyle/>
        <a:p>
          <a:endParaRPr lang="en-US"/>
        </a:p>
      </dgm:t>
    </dgm:pt>
    <dgm:pt modelId="{BF7C3EEC-6C2F-4630-993D-EC8C7B265598}" type="sibTrans" cxnId="{0BE4BA00-A4AB-4187-B34F-91031D98BCD7}">
      <dgm:prSet/>
      <dgm:spPr/>
      <dgm:t>
        <a:bodyPr/>
        <a:lstStyle/>
        <a:p>
          <a:endParaRPr lang="en-US"/>
        </a:p>
      </dgm:t>
    </dgm:pt>
    <dgm:pt modelId="{BF899812-1B6E-40A0-B21B-F27227380A75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Mniejszy rozmiar aplikacji</a:t>
          </a:r>
          <a:r>
            <a:rPr lang="pl-PL" dirty="0">
              <a:solidFill>
                <a:schemeClr val="bg1"/>
              </a:solidFill>
            </a:rPr>
            <a:t>: PWA zajmuje kilkaset KB, a nie setki MB.</a:t>
          </a:r>
          <a:endParaRPr lang="en-US" dirty="0">
            <a:solidFill>
              <a:schemeClr val="bg1"/>
            </a:solidFill>
          </a:endParaRPr>
        </a:p>
      </dgm:t>
    </dgm:pt>
    <dgm:pt modelId="{0A1F4300-C33C-4406-BB0B-C7253B019645}" type="parTrans" cxnId="{3AB1611D-2051-464A-BE7F-016E89EE76FA}">
      <dgm:prSet/>
      <dgm:spPr/>
      <dgm:t>
        <a:bodyPr/>
        <a:lstStyle/>
        <a:p>
          <a:endParaRPr lang="en-US"/>
        </a:p>
      </dgm:t>
    </dgm:pt>
    <dgm:pt modelId="{1C485EA2-E969-42E0-AB32-9F71BDD09015}" type="sibTrans" cxnId="{3AB1611D-2051-464A-BE7F-016E89EE76FA}">
      <dgm:prSet/>
      <dgm:spPr/>
      <dgm:t>
        <a:bodyPr/>
        <a:lstStyle/>
        <a:p>
          <a:endParaRPr lang="en-US"/>
        </a:p>
      </dgm:t>
    </dgm:pt>
    <dgm:pt modelId="{E2C40CE7-CAE5-422A-80B9-46B8E2914EA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Bezpośredni dostęp</a:t>
          </a:r>
          <a:r>
            <a:rPr lang="pl-PL" dirty="0">
              <a:solidFill>
                <a:schemeClr val="bg1"/>
              </a:solidFill>
            </a:rPr>
            <a:t>: użytkownik nie musi szukać w sklepie ani logować się, żeby pobrać aplikację.</a:t>
          </a:r>
          <a:endParaRPr lang="en-US" dirty="0">
            <a:solidFill>
              <a:schemeClr val="bg1"/>
            </a:solidFill>
          </a:endParaRPr>
        </a:p>
      </dgm:t>
    </dgm:pt>
    <dgm:pt modelId="{0D4073B8-C0ED-439D-99A0-9C9D413483CA}" type="parTrans" cxnId="{FE7CAE3A-0771-43D7-AD46-5B429046C573}">
      <dgm:prSet/>
      <dgm:spPr/>
      <dgm:t>
        <a:bodyPr/>
        <a:lstStyle/>
        <a:p>
          <a:endParaRPr lang="en-US"/>
        </a:p>
      </dgm:t>
    </dgm:pt>
    <dgm:pt modelId="{7B87AF26-8B0C-47B4-A9AB-A16470E5EC96}" type="sibTrans" cxnId="{FE7CAE3A-0771-43D7-AD46-5B429046C573}">
      <dgm:prSet/>
      <dgm:spPr/>
      <dgm:t>
        <a:bodyPr/>
        <a:lstStyle/>
        <a:p>
          <a:endParaRPr lang="en-US"/>
        </a:p>
      </dgm:t>
    </dgm:pt>
    <dgm:pt modelId="{FB3E4039-BFC2-41C6-AED4-A21A273E80B6}">
      <dgm:prSet/>
      <dgm:spPr/>
      <dgm:t>
        <a:bodyPr/>
        <a:lstStyle/>
        <a:p>
          <a:pPr>
            <a:lnSpc>
              <a:spcPct val="100000"/>
            </a:lnSpc>
          </a:pPr>
          <a:r>
            <a:rPr lang="pl-PL" b="1" dirty="0">
              <a:solidFill>
                <a:schemeClr val="bg1"/>
              </a:solidFill>
            </a:rPr>
            <a:t>Bez prowizji dla Google/Apple</a:t>
          </a:r>
          <a:r>
            <a:rPr lang="pl-PL" dirty="0">
              <a:solidFill>
                <a:schemeClr val="bg1"/>
              </a:solidFill>
            </a:rPr>
            <a:t> – brak opłat od transakcji.</a:t>
          </a:r>
          <a:endParaRPr lang="en-US" dirty="0">
            <a:solidFill>
              <a:schemeClr val="bg1"/>
            </a:solidFill>
          </a:endParaRPr>
        </a:p>
      </dgm:t>
    </dgm:pt>
    <dgm:pt modelId="{277B432C-58BA-4ED8-B2B8-115894949458}" type="parTrans" cxnId="{8233A63A-D217-4A0A-9A3C-2B205F4AD2FF}">
      <dgm:prSet/>
      <dgm:spPr/>
      <dgm:t>
        <a:bodyPr/>
        <a:lstStyle/>
        <a:p>
          <a:endParaRPr lang="en-US"/>
        </a:p>
      </dgm:t>
    </dgm:pt>
    <dgm:pt modelId="{A0559810-5A25-464C-B829-9588E545C41D}" type="sibTrans" cxnId="{8233A63A-D217-4A0A-9A3C-2B205F4AD2FF}">
      <dgm:prSet/>
      <dgm:spPr/>
      <dgm:t>
        <a:bodyPr/>
        <a:lstStyle/>
        <a:p>
          <a:endParaRPr lang="en-US"/>
        </a:p>
      </dgm:t>
    </dgm:pt>
    <dgm:pt modelId="{74783971-E87E-461E-949F-F23296631A8A}" type="pres">
      <dgm:prSet presAssocID="{18B74897-7448-49B7-8670-5CD0F254ED09}" presName="root" presStyleCnt="0">
        <dgm:presLayoutVars>
          <dgm:dir/>
          <dgm:resizeHandles val="exact"/>
        </dgm:presLayoutVars>
      </dgm:prSet>
      <dgm:spPr/>
    </dgm:pt>
    <dgm:pt modelId="{ACEAA1F7-0D4A-464D-BFD9-EBF8A98E895B}" type="pres">
      <dgm:prSet presAssocID="{F34DD27C-AD07-4AB6-86E0-363DB3A7F0DE}" presName="compNode" presStyleCnt="0"/>
      <dgm:spPr/>
    </dgm:pt>
    <dgm:pt modelId="{3DC27434-1B07-4C7F-99C1-84A205E9AA97}" type="pres">
      <dgm:prSet presAssocID="{F34DD27C-AD07-4AB6-86E0-363DB3A7F0D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ar"/>
        </a:ext>
      </dgm:extLst>
    </dgm:pt>
    <dgm:pt modelId="{C6623B7C-5748-4979-B907-01C77A5159D1}" type="pres">
      <dgm:prSet presAssocID="{F34DD27C-AD07-4AB6-86E0-363DB3A7F0DE}" presName="spaceRect" presStyleCnt="0"/>
      <dgm:spPr/>
    </dgm:pt>
    <dgm:pt modelId="{5045971F-3FC6-4190-92DF-F7DBD197F547}" type="pres">
      <dgm:prSet presAssocID="{F34DD27C-AD07-4AB6-86E0-363DB3A7F0DE}" presName="textRect" presStyleLbl="revTx" presStyleIdx="0" presStyleCnt="6">
        <dgm:presLayoutVars>
          <dgm:chMax val="1"/>
          <dgm:chPref val="1"/>
        </dgm:presLayoutVars>
      </dgm:prSet>
      <dgm:spPr/>
    </dgm:pt>
    <dgm:pt modelId="{45859174-1FD3-4F7D-8B4E-FB99ACF0660E}" type="pres">
      <dgm:prSet presAssocID="{99AEB282-F908-4EA1-B312-1F7C28AA3F60}" presName="sibTrans" presStyleCnt="0"/>
      <dgm:spPr/>
    </dgm:pt>
    <dgm:pt modelId="{B05E4022-1D24-4092-8069-3F3D153D97DC}" type="pres">
      <dgm:prSet presAssocID="{8EE20DB5-197F-46D0-8565-E16AB0AA4834}" presName="compNode" presStyleCnt="0"/>
      <dgm:spPr/>
    </dgm:pt>
    <dgm:pt modelId="{8A9F0FE2-74BB-47BF-9CCA-789884AF430B}" type="pres">
      <dgm:prSet presAssocID="{8EE20DB5-197F-46D0-8565-E16AB0AA483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085F6210-51BD-41E0-8722-8C7FBA15851B}" type="pres">
      <dgm:prSet presAssocID="{8EE20DB5-197F-46D0-8565-E16AB0AA4834}" presName="spaceRect" presStyleCnt="0"/>
      <dgm:spPr/>
    </dgm:pt>
    <dgm:pt modelId="{7FE8D78A-D32E-49E6-83D0-50D906F13FD9}" type="pres">
      <dgm:prSet presAssocID="{8EE20DB5-197F-46D0-8565-E16AB0AA4834}" presName="textRect" presStyleLbl="revTx" presStyleIdx="1" presStyleCnt="6">
        <dgm:presLayoutVars>
          <dgm:chMax val="1"/>
          <dgm:chPref val="1"/>
        </dgm:presLayoutVars>
      </dgm:prSet>
      <dgm:spPr/>
    </dgm:pt>
    <dgm:pt modelId="{0FD547FB-F73F-4359-9EE9-244BB2028EA7}" type="pres">
      <dgm:prSet presAssocID="{774B85B9-47DB-4382-B939-FA704E398DBC}" presName="sibTrans" presStyleCnt="0"/>
      <dgm:spPr/>
    </dgm:pt>
    <dgm:pt modelId="{602254AF-7674-42B1-9E90-72316ADEAAE1}" type="pres">
      <dgm:prSet presAssocID="{BB328732-CD5E-4B5B-8453-F9FED0665D20}" presName="compNode" presStyleCnt="0"/>
      <dgm:spPr/>
    </dgm:pt>
    <dgm:pt modelId="{A100BE6D-144F-43A1-9904-0A654D98024A}" type="pres">
      <dgm:prSet presAssocID="{BB328732-CD5E-4B5B-8453-F9FED0665D2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łzać"/>
        </a:ext>
      </dgm:extLst>
    </dgm:pt>
    <dgm:pt modelId="{4BD944B5-BB03-4ECB-92CA-051687BCAB1F}" type="pres">
      <dgm:prSet presAssocID="{BB328732-CD5E-4B5B-8453-F9FED0665D20}" presName="spaceRect" presStyleCnt="0"/>
      <dgm:spPr/>
    </dgm:pt>
    <dgm:pt modelId="{ECADE0EE-C3A2-485C-A01A-1BD54BD7C5E3}" type="pres">
      <dgm:prSet presAssocID="{BB328732-CD5E-4B5B-8453-F9FED0665D20}" presName="textRect" presStyleLbl="revTx" presStyleIdx="2" presStyleCnt="6">
        <dgm:presLayoutVars>
          <dgm:chMax val="1"/>
          <dgm:chPref val="1"/>
        </dgm:presLayoutVars>
      </dgm:prSet>
      <dgm:spPr/>
    </dgm:pt>
    <dgm:pt modelId="{64397560-FB76-4FA7-AFDB-51D43866A54A}" type="pres">
      <dgm:prSet presAssocID="{BF7C3EEC-6C2F-4630-993D-EC8C7B265598}" presName="sibTrans" presStyleCnt="0"/>
      <dgm:spPr/>
    </dgm:pt>
    <dgm:pt modelId="{D9D79CA5-8B34-4585-AF0D-50CE50EF711E}" type="pres">
      <dgm:prSet presAssocID="{BF899812-1B6E-40A0-B21B-F27227380A75}" presName="compNode" presStyleCnt="0"/>
      <dgm:spPr/>
    </dgm:pt>
    <dgm:pt modelId="{18239870-0545-4923-9CD6-16850EE7DB3A}" type="pres">
      <dgm:prSet presAssocID="{BF899812-1B6E-40A0-B21B-F27227380A7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umień"/>
        </a:ext>
      </dgm:extLst>
    </dgm:pt>
    <dgm:pt modelId="{F0868CB4-B004-4639-99E8-A305EAC0A2B2}" type="pres">
      <dgm:prSet presAssocID="{BF899812-1B6E-40A0-B21B-F27227380A75}" presName="spaceRect" presStyleCnt="0"/>
      <dgm:spPr/>
    </dgm:pt>
    <dgm:pt modelId="{1397A44C-B384-4E40-9B4D-B6CBFC575FB4}" type="pres">
      <dgm:prSet presAssocID="{BF899812-1B6E-40A0-B21B-F27227380A75}" presName="textRect" presStyleLbl="revTx" presStyleIdx="3" presStyleCnt="6">
        <dgm:presLayoutVars>
          <dgm:chMax val="1"/>
          <dgm:chPref val="1"/>
        </dgm:presLayoutVars>
      </dgm:prSet>
      <dgm:spPr/>
    </dgm:pt>
    <dgm:pt modelId="{7BB8B601-5651-451D-A1A1-D7B050D3CA2E}" type="pres">
      <dgm:prSet presAssocID="{1C485EA2-E969-42E0-AB32-9F71BDD09015}" presName="sibTrans" presStyleCnt="0"/>
      <dgm:spPr/>
    </dgm:pt>
    <dgm:pt modelId="{C13D06A4-50EF-431A-9C76-6A6189421738}" type="pres">
      <dgm:prSet presAssocID="{E2C40CE7-CAE5-422A-80B9-46B8E2914EA6}" presName="compNode" presStyleCnt="0"/>
      <dgm:spPr/>
    </dgm:pt>
    <dgm:pt modelId="{4404BAA8-A2C5-4CBD-B111-2E745B75D186}" type="pres">
      <dgm:prSet presAssocID="{E2C40CE7-CAE5-422A-80B9-46B8E2914EA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bierz"/>
        </a:ext>
      </dgm:extLst>
    </dgm:pt>
    <dgm:pt modelId="{53E631CB-5252-41F7-B922-AECBA0A2B575}" type="pres">
      <dgm:prSet presAssocID="{E2C40CE7-CAE5-422A-80B9-46B8E2914EA6}" presName="spaceRect" presStyleCnt="0"/>
      <dgm:spPr/>
    </dgm:pt>
    <dgm:pt modelId="{3A7AA918-3342-45AB-8FFF-88D223B5F14C}" type="pres">
      <dgm:prSet presAssocID="{E2C40CE7-CAE5-422A-80B9-46B8E2914EA6}" presName="textRect" presStyleLbl="revTx" presStyleIdx="4" presStyleCnt="6">
        <dgm:presLayoutVars>
          <dgm:chMax val="1"/>
          <dgm:chPref val="1"/>
        </dgm:presLayoutVars>
      </dgm:prSet>
      <dgm:spPr/>
    </dgm:pt>
    <dgm:pt modelId="{564AB8BB-06CF-4BED-A0AD-C2AB1DBBA9C0}" type="pres">
      <dgm:prSet presAssocID="{7B87AF26-8B0C-47B4-A9AB-A16470E5EC96}" presName="sibTrans" presStyleCnt="0"/>
      <dgm:spPr/>
    </dgm:pt>
    <dgm:pt modelId="{70D03405-84BA-482B-80CB-A59189BDC23F}" type="pres">
      <dgm:prSet presAssocID="{FB3E4039-BFC2-41C6-AED4-A21A273E80B6}" presName="compNode" presStyleCnt="0"/>
      <dgm:spPr/>
    </dgm:pt>
    <dgm:pt modelId="{1476A989-9AA4-49DB-BD26-FFADB86C671D}" type="pres">
      <dgm:prSet presAssocID="{FB3E4039-BFC2-41C6-AED4-A21A273E80B6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B6948E81-2F70-4C2D-A12E-DB9C06A32D8E}" type="pres">
      <dgm:prSet presAssocID="{FB3E4039-BFC2-41C6-AED4-A21A273E80B6}" presName="spaceRect" presStyleCnt="0"/>
      <dgm:spPr/>
    </dgm:pt>
    <dgm:pt modelId="{B382F0D9-04E2-43A0-B593-ACDC5C24ED2E}" type="pres">
      <dgm:prSet presAssocID="{FB3E4039-BFC2-41C6-AED4-A21A273E80B6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BE4BA00-A4AB-4187-B34F-91031D98BCD7}" srcId="{18B74897-7448-49B7-8670-5CD0F254ED09}" destId="{BB328732-CD5E-4B5B-8453-F9FED0665D20}" srcOrd="2" destOrd="0" parTransId="{74BFE28E-0979-402F-ADAA-EBAF1610A5A3}" sibTransId="{BF7C3EEC-6C2F-4630-993D-EC8C7B265598}"/>
    <dgm:cxn modelId="{985D7103-5C7B-44B8-BB16-6FF90B22FE87}" srcId="{18B74897-7448-49B7-8670-5CD0F254ED09}" destId="{F34DD27C-AD07-4AB6-86E0-363DB3A7F0DE}" srcOrd="0" destOrd="0" parTransId="{5808EDF0-5382-4F95-BCDC-88C72B3AA059}" sibTransId="{99AEB282-F908-4EA1-B312-1F7C28AA3F60}"/>
    <dgm:cxn modelId="{9B4C9215-84BA-4782-B688-70824AC74431}" type="presOf" srcId="{E2C40CE7-CAE5-422A-80B9-46B8E2914EA6}" destId="{3A7AA918-3342-45AB-8FFF-88D223B5F14C}" srcOrd="0" destOrd="0" presId="urn:microsoft.com/office/officeart/2018/2/layout/IconLabelList"/>
    <dgm:cxn modelId="{3AB1611D-2051-464A-BE7F-016E89EE76FA}" srcId="{18B74897-7448-49B7-8670-5CD0F254ED09}" destId="{BF899812-1B6E-40A0-B21B-F27227380A75}" srcOrd="3" destOrd="0" parTransId="{0A1F4300-C33C-4406-BB0B-C7253B019645}" sibTransId="{1C485EA2-E969-42E0-AB32-9F71BDD09015}"/>
    <dgm:cxn modelId="{8233A63A-D217-4A0A-9A3C-2B205F4AD2FF}" srcId="{18B74897-7448-49B7-8670-5CD0F254ED09}" destId="{FB3E4039-BFC2-41C6-AED4-A21A273E80B6}" srcOrd="5" destOrd="0" parTransId="{277B432C-58BA-4ED8-B2B8-115894949458}" sibTransId="{A0559810-5A25-464C-B829-9588E545C41D}"/>
    <dgm:cxn modelId="{FE7CAE3A-0771-43D7-AD46-5B429046C573}" srcId="{18B74897-7448-49B7-8670-5CD0F254ED09}" destId="{E2C40CE7-CAE5-422A-80B9-46B8E2914EA6}" srcOrd="4" destOrd="0" parTransId="{0D4073B8-C0ED-439D-99A0-9C9D413483CA}" sibTransId="{7B87AF26-8B0C-47B4-A9AB-A16470E5EC96}"/>
    <dgm:cxn modelId="{97D7A350-228E-469A-98E9-2AA39A6F1F79}" type="presOf" srcId="{BF899812-1B6E-40A0-B21B-F27227380A75}" destId="{1397A44C-B384-4E40-9B4D-B6CBFC575FB4}" srcOrd="0" destOrd="0" presId="urn:microsoft.com/office/officeart/2018/2/layout/IconLabelList"/>
    <dgm:cxn modelId="{30D93575-7C66-49D3-B845-A8BB3820F37B}" type="presOf" srcId="{18B74897-7448-49B7-8670-5CD0F254ED09}" destId="{74783971-E87E-461E-949F-F23296631A8A}" srcOrd="0" destOrd="0" presId="urn:microsoft.com/office/officeart/2018/2/layout/IconLabelList"/>
    <dgm:cxn modelId="{B7C6617F-DC6B-4767-8D04-8CB9990A2716}" type="presOf" srcId="{8EE20DB5-197F-46D0-8565-E16AB0AA4834}" destId="{7FE8D78A-D32E-49E6-83D0-50D906F13FD9}" srcOrd="0" destOrd="0" presId="urn:microsoft.com/office/officeart/2018/2/layout/IconLabelList"/>
    <dgm:cxn modelId="{CB921F97-EFC9-4ACD-85E8-ED7E17E36247}" type="presOf" srcId="{F34DD27C-AD07-4AB6-86E0-363DB3A7F0DE}" destId="{5045971F-3FC6-4190-92DF-F7DBD197F547}" srcOrd="0" destOrd="0" presId="urn:microsoft.com/office/officeart/2018/2/layout/IconLabelList"/>
    <dgm:cxn modelId="{505E3F97-8A02-4063-967E-104700E7BAB2}" srcId="{18B74897-7448-49B7-8670-5CD0F254ED09}" destId="{8EE20DB5-197F-46D0-8565-E16AB0AA4834}" srcOrd="1" destOrd="0" parTransId="{52F518EA-9EE0-4067-9394-47CA26AAEB0E}" sibTransId="{774B85B9-47DB-4382-B939-FA704E398DBC}"/>
    <dgm:cxn modelId="{32D108CC-7743-4505-BE9B-F253DB39FA2F}" type="presOf" srcId="{FB3E4039-BFC2-41C6-AED4-A21A273E80B6}" destId="{B382F0D9-04E2-43A0-B593-ACDC5C24ED2E}" srcOrd="0" destOrd="0" presId="urn:microsoft.com/office/officeart/2018/2/layout/IconLabelList"/>
    <dgm:cxn modelId="{FF2F52D4-A9D8-4789-936A-70EE4B3404F6}" type="presOf" srcId="{BB328732-CD5E-4B5B-8453-F9FED0665D20}" destId="{ECADE0EE-C3A2-485C-A01A-1BD54BD7C5E3}" srcOrd="0" destOrd="0" presId="urn:microsoft.com/office/officeart/2018/2/layout/IconLabelList"/>
    <dgm:cxn modelId="{84EEFDF2-C2AD-4066-8032-A8E7DDD5C57D}" type="presParOf" srcId="{74783971-E87E-461E-949F-F23296631A8A}" destId="{ACEAA1F7-0D4A-464D-BFD9-EBF8A98E895B}" srcOrd="0" destOrd="0" presId="urn:microsoft.com/office/officeart/2018/2/layout/IconLabelList"/>
    <dgm:cxn modelId="{95EB1124-4A8D-43CD-A599-1A332F11D334}" type="presParOf" srcId="{ACEAA1F7-0D4A-464D-BFD9-EBF8A98E895B}" destId="{3DC27434-1B07-4C7F-99C1-84A205E9AA97}" srcOrd="0" destOrd="0" presId="urn:microsoft.com/office/officeart/2018/2/layout/IconLabelList"/>
    <dgm:cxn modelId="{86D0C639-B812-4B3B-9CD6-4D3C0ED5F50B}" type="presParOf" srcId="{ACEAA1F7-0D4A-464D-BFD9-EBF8A98E895B}" destId="{C6623B7C-5748-4979-B907-01C77A5159D1}" srcOrd="1" destOrd="0" presId="urn:microsoft.com/office/officeart/2018/2/layout/IconLabelList"/>
    <dgm:cxn modelId="{411069B8-3D6E-4714-9F36-E4DE8A5EBEAB}" type="presParOf" srcId="{ACEAA1F7-0D4A-464D-BFD9-EBF8A98E895B}" destId="{5045971F-3FC6-4190-92DF-F7DBD197F547}" srcOrd="2" destOrd="0" presId="urn:microsoft.com/office/officeart/2018/2/layout/IconLabelList"/>
    <dgm:cxn modelId="{90D9B5B4-D82E-46A0-B3FD-2A8AE19AC2DB}" type="presParOf" srcId="{74783971-E87E-461E-949F-F23296631A8A}" destId="{45859174-1FD3-4F7D-8B4E-FB99ACF0660E}" srcOrd="1" destOrd="0" presId="urn:microsoft.com/office/officeart/2018/2/layout/IconLabelList"/>
    <dgm:cxn modelId="{127F65F2-7A5A-497B-908D-8DB6AB174580}" type="presParOf" srcId="{74783971-E87E-461E-949F-F23296631A8A}" destId="{B05E4022-1D24-4092-8069-3F3D153D97DC}" srcOrd="2" destOrd="0" presId="urn:microsoft.com/office/officeart/2018/2/layout/IconLabelList"/>
    <dgm:cxn modelId="{755C8ED9-006C-4031-AD1F-760D7EA79A9D}" type="presParOf" srcId="{B05E4022-1D24-4092-8069-3F3D153D97DC}" destId="{8A9F0FE2-74BB-47BF-9CCA-789884AF430B}" srcOrd="0" destOrd="0" presId="urn:microsoft.com/office/officeart/2018/2/layout/IconLabelList"/>
    <dgm:cxn modelId="{9CAA2744-DE28-4104-9E09-D4DC0686182A}" type="presParOf" srcId="{B05E4022-1D24-4092-8069-3F3D153D97DC}" destId="{085F6210-51BD-41E0-8722-8C7FBA15851B}" srcOrd="1" destOrd="0" presId="urn:microsoft.com/office/officeart/2018/2/layout/IconLabelList"/>
    <dgm:cxn modelId="{CD57646E-AD85-4DF3-A4FC-7D54D7BCEF81}" type="presParOf" srcId="{B05E4022-1D24-4092-8069-3F3D153D97DC}" destId="{7FE8D78A-D32E-49E6-83D0-50D906F13FD9}" srcOrd="2" destOrd="0" presId="urn:microsoft.com/office/officeart/2018/2/layout/IconLabelList"/>
    <dgm:cxn modelId="{65CE916A-27F2-4CDB-9F54-2F4F36FE0626}" type="presParOf" srcId="{74783971-E87E-461E-949F-F23296631A8A}" destId="{0FD547FB-F73F-4359-9EE9-244BB2028EA7}" srcOrd="3" destOrd="0" presId="urn:microsoft.com/office/officeart/2018/2/layout/IconLabelList"/>
    <dgm:cxn modelId="{18CEC868-1630-4132-8BA2-E4631AAFF073}" type="presParOf" srcId="{74783971-E87E-461E-949F-F23296631A8A}" destId="{602254AF-7674-42B1-9E90-72316ADEAAE1}" srcOrd="4" destOrd="0" presId="urn:microsoft.com/office/officeart/2018/2/layout/IconLabelList"/>
    <dgm:cxn modelId="{514594A0-35B4-4DF9-A568-E0A81982E678}" type="presParOf" srcId="{602254AF-7674-42B1-9E90-72316ADEAAE1}" destId="{A100BE6D-144F-43A1-9904-0A654D98024A}" srcOrd="0" destOrd="0" presId="urn:microsoft.com/office/officeart/2018/2/layout/IconLabelList"/>
    <dgm:cxn modelId="{FF0BA610-1EAE-4518-BFFE-97FF5407B5A3}" type="presParOf" srcId="{602254AF-7674-42B1-9E90-72316ADEAAE1}" destId="{4BD944B5-BB03-4ECB-92CA-051687BCAB1F}" srcOrd="1" destOrd="0" presId="urn:microsoft.com/office/officeart/2018/2/layout/IconLabelList"/>
    <dgm:cxn modelId="{EBC57442-0AFF-4F76-805D-1D10AC802837}" type="presParOf" srcId="{602254AF-7674-42B1-9E90-72316ADEAAE1}" destId="{ECADE0EE-C3A2-485C-A01A-1BD54BD7C5E3}" srcOrd="2" destOrd="0" presId="urn:microsoft.com/office/officeart/2018/2/layout/IconLabelList"/>
    <dgm:cxn modelId="{3F903227-5C2D-4280-9C10-9E248BCE6A8D}" type="presParOf" srcId="{74783971-E87E-461E-949F-F23296631A8A}" destId="{64397560-FB76-4FA7-AFDB-51D43866A54A}" srcOrd="5" destOrd="0" presId="urn:microsoft.com/office/officeart/2018/2/layout/IconLabelList"/>
    <dgm:cxn modelId="{090B89DA-B62D-4A6B-8DB5-8492DE02A6EE}" type="presParOf" srcId="{74783971-E87E-461E-949F-F23296631A8A}" destId="{D9D79CA5-8B34-4585-AF0D-50CE50EF711E}" srcOrd="6" destOrd="0" presId="urn:microsoft.com/office/officeart/2018/2/layout/IconLabelList"/>
    <dgm:cxn modelId="{5AD02088-09AF-40B5-89EF-F77763AD9C20}" type="presParOf" srcId="{D9D79CA5-8B34-4585-AF0D-50CE50EF711E}" destId="{18239870-0545-4923-9CD6-16850EE7DB3A}" srcOrd="0" destOrd="0" presId="urn:microsoft.com/office/officeart/2018/2/layout/IconLabelList"/>
    <dgm:cxn modelId="{11D9457E-8EB9-42A9-B543-3DEC19F5B664}" type="presParOf" srcId="{D9D79CA5-8B34-4585-AF0D-50CE50EF711E}" destId="{F0868CB4-B004-4639-99E8-A305EAC0A2B2}" srcOrd="1" destOrd="0" presId="urn:microsoft.com/office/officeart/2018/2/layout/IconLabelList"/>
    <dgm:cxn modelId="{CDD36243-EE75-4932-9721-AFA3A50E7CE4}" type="presParOf" srcId="{D9D79CA5-8B34-4585-AF0D-50CE50EF711E}" destId="{1397A44C-B384-4E40-9B4D-B6CBFC575FB4}" srcOrd="2" destOrd="0" presId="urn:microsoft.com/office/officeart/2018/2/layout/IconLabelList"/>
    <dgm:cxn modelId="{D47108C9-FD3D-4F27-B7B7-0B8F8C0B9FA3}" type="presParOf" srcId="{74783971-E87E-461E-949F-F23296631A8A}" destId="{7BB8B601-5651-451D-A1A1-D7B050D3CA2E}" srcOrd="7" destOrd="0" presId="urn:microsoft.com/office/officeart/2018/2/layout/IconLabelList"/>
    <dgm:cxn modelId="{647F6CB1-8668-4176-A32B-DC25CCCDD6CA}" type="presParOf" srcId="{74783971-E87E-461E-949F-F23296631A8A}" destId="{C13D06A4-50EF-431A-9C76-6A6189421738}" srcOrd="8" destOrd="0" presId="urn:microsoft.com/office/officeart/2018/2/layout/IconLabelList"/>
    <dgm:cxn modelId="{16568B98-2B1A-45BA-900D-4D7341BE1671}" type="presParOf" srcId="{C13D06A4-50EF-431A-9C76-6A6189421738}" destId="{4404BAA8-A2C5-4CBD-B111-2E745B75D186}" srcOrd="0" destOrd="0" presId="urn:microsoft.com/office/officeart/2018/2/layout/IconLabelList"/>
    <dgm:cxn modelId="{8FEED2F3-0D8D-4BCA-A2FD-2C0C4AB33D26}" type="presParOf" srcId="{C13D06A4-50EF-431A-9C76-6A6189421738}" destId="{53E631CB-5252-41F7-B922-AECBA0A2B575}" srcOrd="1" destOrd="0" presId="urn:microsoft.com/office/officeart/2018/2/layout/IconLabelList"/>
    <dgm:cxn modelId="{9542CFE3-1700-4AA0-94C3-EDD112FA46B8}" type="presParOf" srcId="{C13D06A4-50EF-431A-9C76-6A6189421738}" destId="{3A7AA918-3342-45AB-8FFF-88D223B5F14C}" srcOrd="2" destOrd="0" presId="urn:microsoft.com/office/officeart/2018/2/layout/IconLabelList"/>
    <dgm:cxn modelId="{089E1561-8A68-4676-BB8F-99A3F835084B}" type="presParOf" srcId="{74783971-E87E-461E-949F-F23296631A8A}" destId="{564AB8BB-06CF-4BED-A0AD-C2AB1DBBA9C0}" srcOrd="9" destOrd="0" presId="urn:microsoft.com/office/officeart/2018/2/layout/IconLabelList"/>
    <dgm:cxn modelId="{051E6264-CA98-42AB-BBA7-E9FD04DB4B9F}" type="presParOf" srcId="{74783971-E87E-461E-949F-F23296631A8A}" destId="{70D03405-84BA-482B-80CB-A59189BDC23F}" srcOrd="10" destOrd="0" presId="urn:microsoft.com/office/officeart/2018/2/layout/IconLabelList"/>
    <dgm:cxn modelId="{03B127C2-30A6-46E6-AFB9-D516ED891DB8}" type="presParOf" srcId="{70D03405-84BA-482B-80CB-A59189BDC23F}" destId="{1476A989-9AA4-49DB-BD26-FFADB86C671D}" srcOrd="0" destOrd="0" presId="urn:microsoft.com/office/officeart/2018/2/layout/IconLabelList"/>
    <dgm:cxn modelId="{A2EF9C12-E988-4E0C-9012-6A9C62AEBC31}" type="presParOf" srcId="{70D03405-84BA-482B-80CB-A59189BDC23F}" destId="{B6948E81-2F70-4C2D-A12E-DB9C06A32D8E}" srcOrd="1" destOrd="0" presId="urn:microsoft.com/office/officeart/2018/2/layout/IconLabelList"/>
    <dgm:cxn modelId="{026D0B8C-B5E7-42A4-9B29-8C5B85E87554}" type="presParOf" srcId="{70D03405-84BA-482B-80CB-A59189BDC23F}" destId="{B382F0D9-04E2-43A0-B593-ACDC5C24ED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5835AD4-E21D-4D83-98DA-264C6723027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1474FCF-62CD-4C6B-9633-45543C28E614}">
      <dgm:prSet/>
      <dgm:spPr/>
      <dgm:t>
        <a:bodyPr/>
        <a:lstStyle/>
        <a:p>
          <a:r>
            <a:rPr lang="pl-PL"/>
            <a:t>Progressive Web Apps to aplikacje webowe, które wyglądają i działają jak natywne aplikacje mobilne.</a:t>
          </a:r>
          <a:endParaRPr lang="en-US"/>
        </a:p>
      </dgm:t>
    </dgm:pt>
    <dgm:pt modelId="{976A225A-3523-484B-878B-6A17181A635F}" type="parTrans" cxnId="{121A75DA-CFA8-481F-826F-14CB9C7764F0}">
      <dgm:prSet/>
      <dgm:spPr/>
      <dgm:t>
        <a:bodyPr/>
        <a:lstStyle/>
        <a:p>
          <a:endParaRPr lang="en-US"/>
        </a:p>
      </dgm:t>
    </dgm:pt>
    <dgm:pt modelId="{2B517FDA-A589-441E-8CDF-2071F9276D7D}" type="sibTrans" cxnId="{121A75DA-CFA8-481F-826F-14CB9C7764F0}">
      <dgm:prSet/>
      <dgm:spPr/>
      <dgm:t>
        <a:bodyPr/>
        <a:lstStyle/>
        <a:p>
          <a:endParaRPr lang="en-US"/>
        </a:p>
      </dgm:t>
    </dgm:pt>
    <dgm:pt modelId="{8845FF5F-2B91-4379-96A0-E3885F2D63A7}">
      <dgm:prSet/>
      <dgm:spPr/>
      <dgm:t>
        <a:bodyPr/>
        <a:lstStyle/>
        <a:p>
          <a:r>
            <a:rPr lang="pl-PL"/>
            <a:t>Można je zainstalować, działają offline, wysyłają powiadomienia i są bezpieczne dzięki HTTPS.</a:t>
          </a:r>
          <a:endParaRPr lang="en-US"/>
        </a:p>
      </dgm:t>
    </dgm:pt>
    <dgm:pt modelId="{BD725F5F-BC9B-4497-8590-559325CAC6D5}" type="parTrans" cxnId="{2C40A482-5171-4B91-8522-C1D3AE5CEB85}">
      <dgm:prSet/>
      <dgm:spPr/>
      <dgm:t>
        <a:bodyPr/>
        <a:lstStyle/>
        <a:p>
          <a:endParaRPr lang="en-US"/>
        </a:p>
      </dgm:t>
    </dgm:pt>
    <dgm:pt modelId="{AA135D40-5A71-4BCC-BD5D-955067CEA4FD}" type="sibTrans" cxnId="{2C40A482-5171-4B91-8522-C1D3AE5CEB85}">
      <dgm:prSet/>
      <dgm:spPr/>
      <dgm:t>
        <a:bodyPr/>
        <a:lstStyle/>
        <a:p>
          <a:endParaRPr lang="en-US"/>
        </a:p>
      </dgm:t>
    </dgm:pt>
    <dgm:pt modelId="{8E76014C-1F3E-BA42-BDE7-1A20D1466BF9}" type="pres">
      <dgm:prSet presAssocID="{35835AD4-E21D-4D83-98DA-264C672302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63D28E-77DC-7D47-978C-3430B1CADDB9}" type="pres">
      <dgm:prSet presAssocID="{81474FCF-62CD-4C6B-9633-45543C28E614}" presName="hierRoot1" presStyleCnt="0"/>
      <dgm:spPr/>
    </dgm:pt>
    <dgm:pt modelId="{2E085578-F8F6-8048-BB22-8CEED38F8CD0}" type="pres">
      <dgm:prSet presAssocID="{81474FCF-62CD-4C6B-9633-45543C28E614}" presName="composite" presStyleCnt="0"/>
      <dgm:spPr/>
    </dgm:pt>
    <dgm:pt modelId="{7982E5EE-94BB-F94B-98A4-8147F0FA5EF3}" type="pres">
      <dgm:prSet presAssocID="{81474FCF-62CD-4C6B-9633-45543C28E614}" presName="background" presStyleLbl="node0" presStyleIdx="0" presStyleCnt="2"/>
      <dgm:spPr/>
    </dgm:pt>
    <dgm:pt modelId="{0D54D0A8-FFAA-EE4F-88EA-6479AE66BE03}" type="pres">
      <dgm:prSet presAssocID="{81474FCF-62CD-4C6B-9633-45543C28E614}" presName="text" presStyleLbl="fgAcc0" presStyleIdx="0" presStyleCnt="2">
        <dgm:presLayoutVars>
          <dgm:chPref val="3"/>
        </dgm:presLayoutVars>
      </dgm:prSet>
      <dgm:spPr/>
    </dgm:pt>
    <dgm:pt modelId="{E2689B03-0752-664F-9E8A-23420587152B}" type="pres">
      <dgm:prSet presAssocID="{81474FCF-62CD-4C6B-9633-45543C28E614}" presName="hierChild2" presStyleCnt="0"/>
      <dgm:spPr/>
    </dgm:pt>
    <dgm:pt modelId="{182BB3F3-B6C9-2D44-A1A5-BBA6337E124B}" type="pres">
      <dgm:prSet presAssocID="{8845FF5F-2B91-4379-96A0-E3885F2D63A7}" presName="hierRoot1" presStyleCnt="0"/>
      <dgm:spPr/>
    </dgm:pt>
    <dgm:pt modelId="{CD98B5D2-B18A-5745-944F-15984C246137}" type="pres">
      <dgm:prSet presAssocID="{8845FF5F-2B91-4379-96A0-E3885F2D63A7}" presName="composite" presStyleCnt="0"/>
      <dgm:spPr/>
    </dgm:pt>
    <dgm:pt modelId="{80218D8D-481C-D641-9553-528AC7F43C7C}" type="pres">
      <dgm:prSet presAssocID="{8845FF5F-2B91-4379-96A0-E3885F2D63A7}" presName="background" presStyleLbl="node0" presStyleIdx="1" presStyleCnt="2"/>
      <dgm:spPr/>
    </dgm:pt>
    <dgm:pt modelId="{CCBBE628-3482-884E-86B4-1019CD39F973}" type="pres">
      <dgm:prSet presAssocID="{8845FF5F-2B91-4379-96A0-E3885F2D63A7}" presName="text" presStyleLbl="fgAcc0" presStyleIdx="1" presStyleCnt="2">
        <dgm:presLayoutVars>
          <dgm:chPref val="3"/>
        </dgm:presLayoutVars>
      </dgm:prSet>
      <dgm:spPr/>
    </dgm:pt>
    <dgm:pt modelId="{0B66CBDB-777B-5E4C-84BB-3A68731E751E}" type="pres">
      <dgm:prSet presAssocID="{8845FF5F-2B91-4379-96A0-E3885F2D63A7}" presName="hierChild2" presStyleCnt="0"/>
      <dgm:spPr/>
    </dgm:pt>
  </dgm:ptLst>
  <dgm:cxnLst>
    <dgm:cxn modelId="{2B9D2F2F-4286-944E-8A2C-877987D4F19F}" type="presOf" srcId="{35835AD4-E21D-4D83-98DA-264C67230277}" destId="{8E76014C-1F3E-BA42-BDE7-1A20D1466BF9}" srcOrd="0" destOrd="0" presId="urn:microsoft.com/office/officeart/2005/8/layout/hierarchy1"/>
    <dgm:cxn modelId="{2C40A482-5171-4B91-8522-C1D3AE5CEB85}" srcId="{35835AD4-E21D-4D83-98DA-264C67230277}" destId="{8845FF5F-2B91-4379-96A0-E3885F2D63A7}" srcOrd="1" destOrd="0" parTransId="{BD725F5F-BC9B-4497-8590-559325CAC6D5}" sibTransId="{AA135D40-5A71-4BCC-BD5D-955067CEA4FD}"/>
    <dgm:cxn modelId="{7B29C5CA-D07E-BD48-9006-3CD45B64ADE9}" type="presOf" srcId="{81474FCF-62CD-4C6B-9633-45543C28E614}" destId="{0D54D0A8-FFAA-EE4F-88EA-6479AE66BE03}" srcOrd="0" destOrd="0" presId="urn:microsoft.com/office/officeart/2005/8/layout/hierarchy1"/>
    <dgm:cxn modelId="{121A75DA-CFA8-481F-826F-14CB9C7764F0}" srcId="{35835AD4-E21D-4D83-98DA-264C67230277}" destId="{81474FCF-62CD-4C6B-9633-45543C28E614}" srcOrd="0" destOrd="0" parTransId="{976A225A-3523-484B-878B-6A17181A635F}" sibTransId="{2B517FDA-A589-441E-8CDF-2071F9276D7D}"/>
    <dgm:cxn modelId="{754B71DE-7D39-9746-998C-8F95CE558369}" type="presOf" srcId="{8845FF5F-2B91-4379-96A0-E3885F2D63A7}" destId="{CCBBE628-3482-884E-86B4-1019CD39F973}" srcOrd="0" destOrd="0" presId="urn:microsoft.com/office/officeart/2005/8/layout/hierarchy1"/>
    <dgm:cxn modelId="{06A3F792-59A0-B647-A1B4-0A891E72D8F5}" type="presParOf" srcId="{8E76014C-1F3E-BA42-BDE7-1A20D1466BF9}" destId="{6163D28E-77DC-7D47-978C-3430B1CADDB9}" srcOrd="0" destOrd="0" presId="urn:microsoft.com/office/officeart/2005/8/layout/hierarchy1"/>
    <dgm:cxn modelId="{4AA122B6-1A21-1446-A0AB-B5E40B30AB52}" type="presParOf" srcId="{6163D28E-77DC-7D47-978C-3430B1CADDB9}" destId="{2E085578-F8F6-8048-BB22-8CEED38F8CD0}" srcOrd="0" destOrd="0" presId="urn:microsoft.com/office/officeart/2005/8/layout/hierarchy1"/>
    <dgm:cxn modelId="{D381EE40-F1D4-7B40-AFCC-C442473162B5}" type="presParOf" srcId="{2E085578-F8F6-8048-BB22-8CEED38F8CD0}" destId="{7982E5EE-94BB-F94B-98A4-8147F0FA5EF3}" srcOrd="0" destOrd="0" presId="urn:microsoft.com/office/officeart/2005/8/layout/hierarchy1"/>
    <dgm:cxn modelId="{DAF03907-F480-C641-85D6-FF414C9F4267}" type="presParOf" srcId="{2E085578-F8F6-8048-BB22-8CEED38F8CD0}" destId="{0D54D0A8-FFAA-EE4F-88EA-6479AE66BE03}" srcOrd="1" destOrd="0" presId="urn:microsoft.com/office/officeart/2005/8/layout/hierarchy1"/>
    <dgm:cxn modelId="{8475661C-71E9-C841-A8FE-4FF37019842C}" type="presParOf" srcId="{6163D28E-77DC-7D47-978C-3430B1CADDB9}" destId="{E2689B03-0752-664F-9E8A-23420587152B}" srcOrd="1" destOrd="0" presId="urn:microsoft.com/office/officeart/2005/8/layout/hierarchy1"/>
    <dgm:cxn modelId="{9405F0B0-A144-3648-8CB2-CD3A449CC16D}" type="presParOf" srcId="{8E76014C-1F3E-BA42-BDE7-1A20D1466BF9}" destId="{182BB3F3-B6C9-2D44-A1A5-BBA6337E124B}" srcOrd="1" destOrd="0" presId="urn:microsoft.com/office/officeart/2005/8/layout/hierarchy1"/>
    <dgm:cxn modelId="{0A57803D-F3FF-CE40-B171-761915697849}" type="presParOf" srcId="{182BB3F3-B6C9-2D44-A1A5-BBA6337E124B}" destId="{CD98B5D2-B18A-5745-944F-15984C246137}" srcOrd="0" destOrd="0" presId="urn:microsoft.com/office/officeart/2005/8/layout/hierarchy1"/>
    <dgm:cxn modelId="{395B0A1F-CA07-5943-8D7B-491638D67F42}" type="presParOf" srcId="{CD98B5D2-B18A-5745-944F-15984C246137}" destId="{80218D8D-481C-D641-9553-528AC7F43C7C}" srcOrd="0" destOrd="0" presId="urn:microsoft.com/office/officeart/2005/8/layout/hierarchy1"/>
    <dgm:cxn modelId="{C825F316-E895-1E4E-AB9D-FCA88F0CC4A7}" type="presParOf" srcId="{CD98B5D2-B18A-5745-944F-15984C246137}" destId="{CCBBE628-3482-884E-86B4-1019CD39F973}" srcOrd="1" destOrd="0" presId="urn:microsoft.com/office/officeart/2005/8/layout/hierarchy1"/>
    <dgm:cxn modelId="{E9CE8610-DDAD-0742-BA76-22F62E8C70BD}" type="presParOf" srcId="{182BB3F3-B6C9-2D44-A1A5-BBA6337E124B}" destId="{0B66CBDB-777B-5E4C-84BB-3A68731E75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669D39-34C6-4B87-9F85-444E232430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7DF7BF-07B6-4F96-AEC6-44EF7247FD2C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Są tańsze i szybsze w tworzeniu niż aplikacje natywne.</a:t>
          </a:r>
          <a:endParaRPr lang="en-US"/>
        </a:p>
      </dgm:t>
    </dgm:pt>
    <dgm:pt modelId="{25DA44FB-075C-4E5C-90DF-4A8C4FF88B0B}" type="parTrans" cxnId="{A29DBAAA-19B0-414F-AEB2-9E078D5BE429}">
      <dgm:prSet/>
      <dgm:spPr/>
      <dgm:t>
        <a:bodyPr/>
        <a:lstStyle/>
        <a:p>
          <a:endParaRPr lang="en-US"/>
        </a:p>
      </dgm:t>
    </dgm:pt>
    <dgm:pt modelId="{EE60F899-3B63-46C4-9B57-A50C96B2509C}" type="sibTrans" cxnId="{A29DBAAA-19B0-414F-AEB2-9E078D5BE429}">
      <dgm:prSet/>
      <dgm:spPr/>
      <dgm:t>
        <a:bodyPr/>
        <a:lstStyle/>
        <a:p>
          <a:endParaRPr lang="en-US"/>
        </a:p>
      </dgm:t>
    </dgm:pt>
    <dgm:pt modelId="{F6DF33D8-BB13-4ABA-8059-911827C55249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Wystarczy jedna wersja aplikacji dla wszystkich urządzeń i systemów operacyjnych.</a:t>
          </a:r>
          <a:endParaRPr lang="en-US"/>
        </a:p>
      </dgm:t>
    </dgm:pt>
    <dgm:pt modelId="{BAAF5581-41D4-4A8B-BD3B-5AEFEED8050F}" type="parTrans" cxnId="{DBDC086C-EBDB-4428-BBD3-9B7661CE5108}">
      <dgm:prSet/>
      <dgm:spPr/>
      <dgm:t>
        <a:bodyPr/>
        <a:lstStyle/>
        <a:p>
          <a:endParaRPr lang="en-US"/>
        </a:p>
      </dgm:t>
    </dgm:pt>
    <dgm:pt modelId="{C976B62F-9163-4FCB-A763-FF1885CC3C50}" type="sibTrans" cxnId="{DBDC086C-EBDB-4428-BBD3-9B7661CE5108}">
      <dgm:prSet/>
      <dgm:spPr/>
      <dgm:t>
        <a:bodyPr/>
        <a:lstStyle/>
        <a:p>
          <a:endParaRPr lang="en-US"/>
        </a:p>
      </dgm:t>
    </dgm:pt>
    <dgm:pt modelId="{BC2AA9E4-4B0A-46A9-8A89-D7BAEE7F837B}">
      <dgm:prSet/>
      <dgm:spPr/>
      <dgm:t>
        <a:bodyPr/>
        <a:lstStyle/>
        <a:p>
          <a:pPr>
            <a:lnSpc>
              <a:spcPct val="100000"/>
            </a:lnSpc>
          </a:pPr>
          <a:r>
            <a:rPr lang="pl-PL"/>
            <a:t>Aktualizacje są automatyczne – bez konieczności zatwierdzania ich w sklepach.</a:t>
          </a:r>
          <a:endParaRPr lang="en-US"/>
        </a:p>
      </dgm:t>
    </dgm:pt>
    <dgm:pt modelId="{8FCCAC33-645E-4287-AF4E-15A8B0CCBEE5}" type="parTrans" cxnId="{00A5476A-3B98-47CE-9B7C-A6884A90401C}">
      <dgm:prSet/>
      <dgm:spPr/>
      <dgm:t>
        <a:bodyPr/>
        <a:lstStyle/>
        <a:p>
          <a:endParaRPr lang="en-US"/>
        </a:p>
      </dgm:t>
    </dgm:pt>
    <dgm:pt modelId="{F7CA307E-36D1-47D6-A433-2BDBC126F8A4}" type="sibTrans" cxnId="{00A5476A-3B98-47CE-9B7C-A6884A90401C}">
      <dgm:prSet/>
      <dgm:spPr/>
      <dgm:t>
        <a:bodyPr/>
        <a:lstStyle/>
        <a:p>
          <a:endParaRPr lang="en-US"/>
        </a:p>
      </dgm:t>
    </dgm:pt>
    <dgm:pt modelId="{764C4F14-F6A7-4FE8-B3FA-869E1638B778}" type="pres">
      <dgm:prSet presAssocID="{12669D39-34C6-4B87-9F85-444E23243049}" presName="root" presStyleCnt="0">
        <dgm:presLayoutVars>
          <dgm:dir/>
          <dgm:resizeHandles val="exact"/>
        </dgm:presLayoutVars>
      </dgm:prSet>
      <dgm:spPr/>
    </dgm:pt>
    <dgm:pt modelId="{C0669CC0-3319-4906-A311-B5AAB038DE27}" type="pres">
      <dgm:prSet presAssocID="{2F7DF7BF-07B6-4F96-AEC6-44EF7247FD2C}" presName="compNode" presStyleCnt="0"/>
      <dgm:spPr/>
    </dgm:pt>
    <dgm:pt modelId="{2534885E-30B3-4C18-BE9D-356720028512}" type="pres">
      <dgm:prSet presAssocID="{2F7DF7BF-07B6-4F96-AEC6-44EF7247FD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eniądze"/>
        </a:ext>
      </dgm:extLst>
    </dgm:pt>
    <dgm:pt modelId="{C6071CAA-6983-45C7-9210-F2ECCC95D7B0}" type="pres">
      <dgm:prSet presAssocID="{2F7DF7BF-07B6-4F96-AEC6-44EF7247FD2C}" presName="spaceRect" presStyleCnt="0"/>
      <dgm:spPr/>
    </dgm:pt>
    <dgm:pt modelId="{DAEE894D-A57D-4B65-8134-7DF4929606BC}" type="pres">
      <dgm:prSet presAssocID="{2F7DF7BF-07B6-4F96-AEC6-44EF7247FD2C}" presName="textRect" presStyleLbl="revTx" presStyleIdx="0" presStyleCnt="3">
        <dgm:presLayoutVars>
          <dgm:chMax val="1"/>
          <dgm:chPref val="1"/>
        </dgm:presLayoutVars>
      </dgm:prSet>
      <dgm:spPr/>
    </dgm:pt>
    <dgm:pt modelId="{A585A99E-1889-4317-89B0-2AB939864FA4}" type="pres">
      <dgm:prSet presAssocID="{EE60F899-3B63-46C4-9B57-A50C96B2509C}" presName="sibTrans" presStyleCnt="0"/>
      <dgm:spPr/>
    </dgm:pt>
    <dgm:pt modelId="{C381C25F-8FD4-4210-85F4-B3746E84973B}" type="pres">
      <dgm:prSet presAssocID="{F6DF33D8-BB13-4ABA-8059-911827C55249}" presName="compNode" presStyleCnt="0"/>
      <dgm:spPr/>
    </dgm:pt>
    <dgm:pt modelId="{E5E7B961-D384-4891-9C49-220284B5CBD7}" type="pres">
      <dgm:prSet presAssocID="{F6DF33D8-BB13-4ABA-8059-911827C552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9FFE9A96-F607-422C-A505-9DC597B74FF9}" type="pres">
      <dgm:prSet presAssocID="{F6DF33D8-BB13-4ABA-8059-911827C55249}" presName="spaceRect" presStyleCnt="0"/>
      <dgm:spPr/>
    </dgm:pt>
    <dgm:pt modelId="{0B5FFDC6-2BB8-448D-B602-D8B9BF120DE2}" type="pres">
      <dgm:prSet presAssocID="{F6DF33D8-BB13-4ABA-8059-911827C55249}" presName="textRect" presStyleLbl="revTx" presStyleIdx="1" presStyleCnt="3">
        <dgm:presLayoutVars>
          <dgm:chMax val="1"/>
          <dgm:chPref val="1"/>
        </dgm:presLayoutVars>
      </dgm:prSet>
      <dgm:spPr/>
    </dgm:pt>
    <dgm:pt modelId="{D7020D7D-5AC2-4E60-ADAB-E3BA8C03BBD7}" type="pres">
      <dgm:prSet presAssocID="{C976B62F-9163-4FCB-A763-FF1885CC3C50}" presName="sibTrans" presStyleCnt="0"/>
      <dgm:spPr/>
    </dgm:pt>
    <dgm:pt modelId="{5D5A1413-870F-4A88-925B-873618B9DB12}" type="pres">
      <dgm:prSet presAssocID="{BC2AA9E4-4B0A-46A9-8A89-D7BAEE7F837B}" presName="compNode" presStyleCnt="0"/>
      <dgm:spPr/>
    </dgm:pt>
    <dgm:pt modelId="{47B3E577-07F3-447B-B136-0B4A27372DD6}" type="pres">
      <dgm:prSet presAssocID="{BC2AA9E4-4B0A-46A9-8A89-D7BAEE7F837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21731EE9-AAE2-4446-B6DA-194E80961FA1}" type="pres">
      <dgm:prSet presAssocID="{BC2AA9E4-4B0A-46A9-8A89-D7BAEE7F837B}" presName="spaceRect" presStyleCnt="0"/>
      <dgm:spPr/>
    </dgm:pt>
    <dgm:pt modelId="{44267917-08D6-4F80-BAAC-7D5381AE12EE}" type="pres">
      <dgm:prSet presAssocID="{BC2AA9E4-4B0A-46A9-8A89-D7BAEE7F837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4A4D15D-B9CD-47DA-AC01-A85CC2673B98}" type="presOf" srcId="{F6DF33D8-BB13-4ABA-8059-911827C55249}" destId="{0B5FFDC6-2BB8-448D-B602-D8B9BF120DE2}" srcOrd="0" destOrd="0" presId="urn:microsoft.com/office/officeart/2018/2/layout/IconLabelList"/>
    <dgm:cxn modelId="{DCD1F745-AFAA-440D-9708-DAA582D6D59B}" type="presOf" srcId="{BC2AA9E4-4B0A-46A9-8A89-D7BAEE7F837B}" destId="{44267917-08D6-4F80-BAAC-7D5381AE12EE}" srcOrd="0" destOrd="0" presId="urn:microsoft.com/office/officeart/2018/2/layout/IconLabelList"/>
    <dgm:cxn modelId="{00A5476A-3B98-47CE-9B7C-A6884A90401C}" srcId="{12669D39-34C6-4B87-9F85-444E23243049}" destId="{BC2AA9E4-4B0A-46A9-8A89-D7BAEE7F837B}" srcOrd="2" destOrd="0" parTransId="{8FCCAC33-645E-4287-AF4E-15A8B0CCBEE5}" sibTransId="{F7CA307E-36D1-47D6-A433-2BDBC126F8A4}"/>
    <dgm:cxn modelId="{DBDC086C-EBDB-4428-BBD3-9B7661CE5108}" srcId="{12669D39-34C6-4B87-9F85-444E23243049}" destId="{F6DF33D8-BB13-4ABA-8059-911827C55249}" srcOrd="1" destOrd="0" parTransId="{BAAF5581-41D4-4A8B-BD3B-5AEFEED8050F}" sibTransId="{C976B62F-9163-4FCB-A763-FF1885CC3C50}"/>
    <dgm:cxn modelId="{0D56D282-DA77-42B8-8B7B-FA2B797EF21B}" type="presOf" srcId="{2F7DF7BF-07B6-4F96-AEC6-44EF7247FD2C}" destId="{DAEE894D-A57D-4B65-8134-7DF4929606BC}" srcOrd="0" destOrd="0" presId="urn:microsoft.com/office/officeart/2018/2/layout/IconLabelList"/>
    <dgm:cxn modelId="{B9C1F295-5940-4FCA-976C-465EE7C41D25}" type="presOf" srcId="{12669D39-34C6-4B87-9F85-444E23243049}" destId="{764C4F14-F6A7-4FE8-B3FA-869E1638B778}" srcOrd="0" destOrd="0" presId="urn:microsoft.com/office/officeart/2018/2/layout/IconLabelList"/>
    <dgm:cxn modelId="{A29DBAAA-19B0-414F-AEB2-9E078D5BE429}" srcId="{12669D39-34C6-4B87-9F85-444E23243049}" destId="{2F7DF7BF-07B6-4F96-AEC6-44EF7247FD2C}" srcOrd="0" destOrd="0" parTransId="{25DA44FB-075C-4E5C-90DF-4A8C4FF88B0B}" sibTransId="{EE60F899-3B63-46C4-9B57-A50C96B2509C}"/>
    <dgm:cxn modelId="{A3AD6165-AA6A-4BD9-A330-41A0D3321530}" type="presParOf" srcId="{764C4F14-F6A7-4FE8-B3FA-869E1638B778}" destId="{C0669CC0-3319-4906-A311-B5AAB038DE27}" srcOrd="0" destOrd="0" presId="urn:microsoft.com/office/officeart/2018/2/layout/IconLabelList"/>
    <dgm:cxn modelId="{A8F0F8F1-1C6D-4725-8AED-57CBACDE9BFE}" type="presParOf" srcId="{C0669CC0-3319-4906-A311-B5AAB038DE27}" destId="{2534885E-30B3-4C18-BE9D-356720028512}" srcOrd="0" destOrd="0" presId="urn:microsoft.com/office/officeart/2018/2/layout/IconLabelList"/>
    <dgm:cxn modelId="{EAD5B2BB-47A6-4096-9A16-0520FC53600C}" type="presParOf" srcId="{C0669CC0-3319-4906-A311-B5AAB038DE27}" destId="{C6071CAA-6983-45C7-9210-F2ECCC95D7B0}" srcOrd="1" destOrd="0" presId="urn:microsoft.com/office/officeart/2018/2/layout/IconLabelList"/>
    <dgm:cxn modelId="{AFAAB200-8621-4EA1-B9A2-8A3C5545DC91}" type="presParOf" srcId="{C0669CC0-3319-4906-A311-B5AAB038DE27}" destId="{DAEE894D-A57D-4B65-8134-7DF4929606BC}" srcOrd="2" destOrd="0" presId="urn:microsoft.com/office/officeart/2018/2/layout/IconLabelList"/>
    <dgm:cxn modelId="{30105158-A4F6-4851-BD29-2B7696E190D0}" type="presParOf" srcId="{764C4F14-F6A7-4FE8-B3FA-869E1638B778}" destId="{A585A99E-1889-4317-89B0-2AB939864FA4}" srcOrd="1" destOrd="0" presId="urn:microsoft.com/office/officeart/2018/2/layout/IconLabelList"/>
    <dgm:cxn modelId="{E14BCBBE-D39C-40BC-8435-1E1DC20C9840}" type="presParOf" srcId="{764C4F14-F6A7-4FE8-B3FA-869E1638B778}" destId="{C381C25F-8FD4-4210-85F4-B3746E84973B}" srcOrd="2" destOrd="0" presId="urn:microsoft.com/office/officeart/2018/2/layout/IconLabelList"/>
    <dgm:cxn modelId="{34C4AC58-0DEE-4858-AE35-EBA7F9EDB96A}" type="presParOf" srcId="{C381C25F-8FD4-4210-85F4-B3746E84973B}" destId="{E5E7B961-D384-4891-9C49-220284B5CBD7}" srcOrd="0" destOrd="0" presId="urn:microsoft.com/office/officeart/2018/2/layout/IconLabelList"/>
    <dgm:cxn modelId="{5C1EC773-D33F-4C10-ABE5-B124CC0DFD76}" type="presParOf" srcId="{C381C25F-8FD4-4210-85F4-B3746E84973B}" destId="{9FFE9A96-F607-422C-A505-9DC597B74FF9}" srcOrd="1" destOrd="0" presId="urn:microsoft.com/office/officeart/2018/2/layout/IconLabelList"/>
    <dgm:cxn modelId="{E17F2373-49D7-4A38-B8D9-657F53D208B6}" type="presParOf" srcId="{C381C25F-8FD4-4210-85F4-B3746E84973B}" destId="{0B5FFDC6-2BB8-448D-B602-D8B9BF120DE2}" srcOrd="2" destOrd="0" presId="urn:microsoft.com/office/officeart/2018/2/layout/IconLabelList"/>
    <dgm:cxn modelId="{9527883E-395E-47FE-9A6E-D36F01878C10}" type="presParOf" srcId="{764C4F14-F6A7-4FE8-B3FA-869E1638B778}" destId="{D7020D7D-5AC2-4E60-ADAB-E3BA8C03BBD7}" srcOrd="3" destOrd="0" presId="urn:microsoft.com/office/officeart/2018/2/layout/IconLabelList"/>
    <dgm:cxn modelId="{82184F95-73EE-436E-BCB3-9AF4DA3CCE9C}" type="presParOf" srcId="{764C4F14-F6A7-4FE8-B3FA-869E1638B778}" destId="{5D5A1413-870F-4A88-925B-873618B9DB12}" srcOrd="4" destOrd="0" presId="urn:microsoft.com/office/officeart/2018/2/layout/IconLabelList"/>
    <dgm:cxn modelId="{EAFB36B3-8166-4646-B636-B02C09FE09B3}" type="presParOf" srcId="{5D5A1413-870F-4A88-925B-873618B9DB12}" destId="{47B3E577-07F3-447B-B136-0B4A27372DD6}" srcOrd="0" destOrd="0" presId="urn:microsoft.com/office/officeart/2018/2/layout/IconLabelList"/>
    <dgm:cxn modelId="{9F83FAF2-FBA7-4978-AAA5-ACC9F75789CA}" type="presParOf" srcId="{5D5A1413-870F-4A88-925B-873618B9DB12}" destId="{21731EE9-AAE2-4446-B6DA-194E80961FA1}" srcOrd="1" destOrd="0" presId="urn:microsoft.com/office/officeart/2018/2/layout/IconLabelList"/>
    <dgm:cxn modelId="{9490E454-7EC9-4B36-8748-C51A19FA8DB3}" type="presParOf" srcId="{5D5A1413-870F-4A88-925B-873618B9DB12}" destId="{44267917-08D6-4F80-BAAC-7D5381AE12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D71AC8C-04C9-416B-8251-CB533B5438D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5FC16FA-4332-4676-A30A-FF0A74665570}">
      <dgm:prSet/>
      <dgm:spPr/>
      <dgm:t>
        <a:bodyPr/>
        <a:lstStyle/>
        <a:p>
          <a:r>
            <a:rPr lang="pl-PL"/>
            <a:t>W porównaniu do SPA – PWA mają więcej funkcji natywnych (instalacja, offline, push).</a:t>
          </a:r>
          <a:endParaRPr lang="en-US"/>
        </a:p>
      </dgm:t>
    </dgm:pt>
    <dgm:pt modelId="{B33FC3B4-0C88-43A2-BC44-881D0F31D23F}" type="parTrans" cxnId="{4275865B-20CC-42B5-8066-1C73827BDB7F}">
      <dgm:prSet/>
      <dgm:spPr/>
      <dgm:t>
        <a:bodyPr/>
        <a:lstStyle/>
        <a:p>
          <a:endParaRPr lang="en-US"/>
        </a:p>
      </dgm:t>
    </dgm:pt>
    <dgm:pt modelId="{A209F500-B917-4271-9222-A12ADB31CF54}" type="sibTrans" cxnId="{4275865B-20CC-42B5-8066-1C73827BDB7F}">
      <dgm:prSet/>
      <dgm:spPr/>
      <dgm:t>
        <a:bodyPr/>
        <a:lstStyle/>
        <a:p>
          <a:endParaRPr lang="en-US"/>
        </a:p>
      </dgm:t>
    </dgm:pt>
    <dgm:pt modelId="{BB073905-4EAD-4682-BC47-2DD1BAF3C0F7}">
      <dgm:prSet/>
      <dgm:spPr/>
      <dgm:t>
        <a:bodyPr/>
        <a:lstStyle/>
        <a:p>
          <a:r>
            <a:rPr lang="pl-PL"/>
            <a:t>W porównaniu do aplikacji natywnych – PWA są prostsze w dystrybucji, tańsze i bardziej dostępne.</a:t>
          </a:r>
          <a:endParaRPr lang="en-US"/>
        </a:p>
      </dgm:t>
    </dgm:pt>
    <dgm:pt modelId="{217BB2CF-7E94-4655-978A-3B5843228C6B}" type="parTrans" cxnId="{9D24FE31-6FB4-4FEA-A82C-CE288AD96E86}">
      <dgm:prSet/>
      <dgm:spPr/>
      <dgm:t>
        <a:bodyPr/>
        <a:lstStyle/>
        <a:p>
          <a:endParaRPr lang="en-US"/>
        </a:p>
      </dgm:t>
    </dgm:pt>
    <dgm:pt modelId="{CE74E087-624C-49A4-8749-C1F51A329716}" type="sibTrans" cxnId="{9D24FE31-6FB4-4FEA-A82C-CE288AD96E86}">
      <dgm:prSet/>
      <dgm:spPr/>
      <dgm:t>
        <a:bodyPr/>
        <a:lstStyle/>
        <a:p>
          <a:endParaRPr lang="en-US"/>
        </a:p>
      </dgm:t>
    </dgm:pt>
    <dgm:pt modelId="{E5D84E2F-C9E5-41FA-8602-E5F84D3C90D0}" type="pres">
      <dgm:prSet presAssocID="{AD71AC8C-04C9-416B-8251-CB533B5438D8}" presName="root" presStyleCnt="0">
        <dgm:presLayoutVars>
          <dgm:dir/>
          <dgm:resizeHandles val="exact"/>
        </dgm:presLayoutVars>
      </dgm:prSet>
      <dgm:spPr/>
    </dgm:pt>
    <dgm:pt modelId="{6B7DAC7C-6096-474E-A205-889712480029}" type="pres">
      <dgm:prSet presAssocID="{75FC16FA-4332-4676-A30A-FF0A74665570}" presName="compNode" presStyleCnt="0"/>
      <dgm:spPr/>
    </dgm:pt>
    <dgm:pt modelId="{931D2D26-F14F-4C80-9D1A-99D967E514C3}" type="pres">
      <dgm:prSet presAssocID="{75FC16FA-4332-4676-A30A-FF0A746655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oparka"/>
        </a:ext>
      </dgm:extLst>
    </dgm:pt>
    <dgm:pt modelId="{132A50D0-0ADC-4586-B88E-1A01E6046E92}" type="pres">
      <dgm:prSet presAssocID="{75FC16FA-4332-4676-A30A-FF0A74665570}" presName="spaceRect" presStyleCnt="0"/>
      <dgm:spPr/>
    </dgm:pt>
    <dgm:pt modelId="{3B257F30-6F7C-4ED5-9374-714A3E9C691A}" type="pres">
      <dgm:prSet presAssocID="{75FC16FA-4332-4676-A30A-FF0A74665570}" presName="textRect" presStyleLbl="revTx" presStyleIdx="0" presStyleCnt="2">
        <dgm:presLayoutVars>
          <dgm:chMax val="1"/>
          <dgm:chPref val="1"/>
        </dgm:presLayoutVars>
      </dgm:prSet>
      <dgm:spPr/>
    </dgm:pt>
    <dgm:pt modelId="{E9520EB1-A7D5-4B75-B6A6-7E12A2BFB079}" type="pres">
      <dgm:prSet presAssocID="{A209F500-B917-4271-9222-A12ADB31CF54}" presName="sibTrans" presStyleCnt="0"/>
      <dgm:spPr/>
    </dgm:pt>
    <dgm:pt modelId="{4A1A0A1A-F48A-4FCA-84B9-E214C0E9A732}" type="pres">
      <dgm:prSet presAssocID="{BB073905-4EAD-4682-BC47-2DD1BAF3C0F7}" presName="compNode" presStyleCnt="0"/>
      <dgm:spPr/>
    </dgm:pt>
    <dgm:pt modelId="{079B0DEE-1869-4D52-8A55-39767569523B}" type="pres">
      <dgm:prSet presAssocID="{BB073905-4EAD-4682-BC47-2DD1BAF3C0F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mb"/>
        </a:ext>
      </dgm:extLst>
    </dgm:pt>
    <dgm:pt modelId="{05067A88-175A-4C45-969D-657462466522}" type="pres">
      <dgm:prSet presAssocID="{BB073905-4EAD-4682-BC47-2DD1BAF3C0F7}" presName="spaceRect" presStyleCnt="0"/>
      <dgm:spPr/>
    </dgm:pt>
    <dgm:pt modelId="{F5BFF66A-2F07-47D6-9478-0578E44A6319}" type="pres">
      <dgm:prSet presAssocID="{BB073905-4EAD-4682-BC47-2DD1BAF3C0F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7D6B308-DC6F-43E3-AD59-7304782DB2F2}" type="presOf" srcId="{75FC16FA-4332-4676-A30A-FF0A74665570}" destId="{3B257F30-6F7C-4ED5-9374-714A3E9C691A}" srcOrd="0" destOrd="0" presId="urn:microsoft.com/office/officeart/2018/2/layout/IconLabelList"/>
    <dgm:cxn modelId="{9D24FE31-6FB4-4FEA-A82C-CE288AD96E86}" srcId="{AD71AC8C-04C9-416B-8251-CB533B5438D8}" destId="{BB073905-4EAD-4682-BC47-2DD1BAF3C0F7}" srcOrd="1" destOrd="0" parTransId="{217BB2CF-7E94-4655-978A-3B5843228C6B}" sibTransId="{CE74E087-624C-49A4-8749-C1F51A329716}"/>
    <dgm:cxn modelId="{4275865B-20CC-42B5-8066-1C73827BDB7F}" srcId="{AD71AC8C-04C9-416B-8251-CB533B5438D8}" destId="{75FC16FA-4332-4676-A30A-FF0A74665570}" srcOrd="0" destOrd="0" parTransId="{B33FC3B4-0C88-43A2-BC44-881D0F31D23F}" sibTransId="{A209F500-B917-4271-9222-A12ADB31CF54}"/>
    <dgm:cxn modelId="{A33A89BC-D563-4E2F-90D5-A46BE4517A12}" type="presOf" srcId="{AD71AC8C-04C9-416B-8251-CB533B5438D8}" destId="{E5D84E2F-C9E5-41FA-8602-E5F84D3C90D0}" srcOrd="0" destOrd="0" presId="urn:microsoft.com/office/officeart/2018/2/layout/IconLabelList"/>
    <dgm:cxn modelId="{C5262DE4-2013-440F-8206-9C24CA3CBE51}" type="presOf" srcId="{BB073905-4EAD-4682-BC47-2DD1BAF3C0F7}" destId="{F5BFF66A-2F07-47D6-9478-0578E44A6319}" srcOrd="0" destOrd="0" presId="urn:microsoft.com/office/officeart/2018/2/layout/IconLabelList"/>
    <dgm:cxn modelId="{8E32DB2A-FBBE-476D-A293-54657FB37A5D}" type="presParOf" srcId="{E5D84E2F-C9E5-41FA-8602-E5F84D3C90D0}" destId="{6B7DAC7C-6096-474E-A205-889712480029}" srcOrd="0" destOrd="0" presId="urn:microsoft.com/office/officeart/2018/2/layout/IconLabelList"/>
    <dgm:cxn modelId="{E58317D7-6A16-408C-A42A-87431BE62F27}" type="presParOf" srcId="{6B7DAC7C-6096-474E-A205-889712480029}" destId="{931D2D26-F14F-4C80-9D1A-99D967E514C3}" srcOrd="0" destOrd="0" presId="urn:microsoft.com/office/officeart/2018/2/layout/IconLabelList"/>
    <dgm:cxn modelId="{60730D3D-6B52-4EDF-8C04-FC0FB8F62BB5}" type="presParOf" srcId="{6B7DAC7C-6096-474E-A205-889712480029}" destId="{132A50D0-0ADC-4586-B88E-1A01E6046E92}" srcOrd="1" destOrd="0" presId="urn:microsoft.com/office/officeart/2018/2/layout/IconLabelList"/>
    <dgm:cxn modelId="{3A2F3456-D293-44FC-A911-8450C3524D15}" type="presParOf" srcId="{6B7DAC7C-6096-474E-A205-889712480029}" destId="{3B257F30-6F7C-4ED5-9374-714A3E9C691A}" srcOrd="2" destOrd="0" presId="urn:microsoft.com/office/officeart/2018/2/layout/IconLabelList"/>
    <dgm:cxn modelId="{F7FD091C-A3B0-46F2-84C5-2DE107C406F9}" type="presParOf" srcId="{E5D84E2F-C9E5-41FA-8602-E5F84D3C90D0}" destId="{E9520EB1-A7D5-4B75-B6A6-7E12A2BFB079}" srcOrd="1" destOrd="0" presId="urn:microsoft.com/office/officeart/2018/2/layout/IconLabelList"/>
    <dgm:cxn modelId="{25BB43EE-C412-4E14-82F8-0726BF459977}" type="presParOf" srcId="{E5D84E2F-C9E5-41FA-8602-E5F84D3C90D0}" destId="{4A1A0A1A-F48A-4FCA-84B9-E214C0E9A732}" srcOrd="2" destOrd="0" presId="urn:microsoft.com/office/officeart/2018/2/layout/IconLabelList"/>
    <dgm:cxn modelId="{2F407988-E893-4B65-99DF-F9C33CE7B22C}" type="presParOf" srcId="{4A1A0A1A-F48A-4FCA-84B9-E214C0E9A732}" destId="{079B0DEE-1869-4D52-8A55-39767569523B}" srcOrd="0" destOrd="0" presId="urn:microsoft.com/office/officeart/2018/2/layout/IconLabelList"/>
    <dgm:cxn modelId="{71DE2048-5B0F-4024-A77D-7111B1FB7BB3}" type="presParOf" srcId="{4A1A0A1A-F48A-4FCA-84B9-E214C0E9A732}" destId="{05067A88-175A-4C45-969D-657462466522}" srcOrd="1" destOrd="0" presId="urn:microsoft.com/office/officeart/2018/2/layout/IconLabelList"/>
    <dgm:cxn modelId="{1A90EA1B-B91F-4643-B1E0-4B5FA186AB17}" type="presParOf" srcId="{4A1A0A1A-F48A-4FCA-84B9-E214C0E9A732}" destId="{F5BFF66A-2F07-47D6-9478-0578E44A63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18FD8C-95DA-40B2-BFF4-BF67F2E889E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91532B-DC7E-4F79-A382-4D4CB4A1EDF0}">
      <dgm:prSet/>
      <dgm:spPr/>
      <dgm:t>
        <a:bodyPr/>
        <a:lstStyle/>
        <a:p>
          <a:r>
            <a:rPr lang="pl-PL"/>
            <a:t>Rozwój przeglądarek internetowych umożliwia coraz szersze wsparcie dla funkcji PWA.</a:t>
          </a:r>
          <a:endParaRPr lang="en-US"/>
        </a:p>
      </dgm:t>
    </dgm:pt>
    <dgm:pt modelId="{68D7A61B-D421-4761-AC9C-6FE68F8BA07E}" type="parTrans" cxnId="{FC86EE62-6BEB-4037-9B81-01028C66A645}">
      <dgm:prSet/>
      <dgm:spPr/>
      <dgm:t>
        <a:bodyPr/>
        <a:lstStyle/>
        <a:p>
          <a:endParaRPr lang="en-US"/>
        </a:p>
      </dgm:t>
    </dgm:pt>
    <dgm:pt modelId="{67C1506D-19A8-4BA2-970C-A67689BD083B}" type="sibTrans" cxnId="{FC86EE62-6BEB-4037-9B81-01028C66A645}">
      <dgm:prSet/>
      <dgm:spPr/>
      <dgm:t>
        <a:bodyPr/>
        <a:lstStyle/>
        <a:p>
          <a:endParaRPr lang="en-US"/>
        </a:p>
      </dgm:t>
    </dgm:pt>
    <dgm:pt modelId="{B120A82D-773D-42BC-BE79-1F17FD6B90A1}">
      <dgm:prSet/>
      <dgm:spPr/>
      <dgm:t>
        <a:bodyPr/>
        <a:lstStyle/>
        <a:p>
          <a:r>
            <a:rPr lang="pl-PL"/>
            <a:t>Giganci tacy jak Google, Twitter, Starbucks i Uber już wykorzystują tę technologię z ogromnym sukcesem.</a:t>
          </a:r>
          <a:endParaRPr lang="en-US"/>
        </a:p>
      </dgm:t>
    </dgm:pt>
    <dgm:pt modelId="{238A9625-C807-4DDC-8974-BDC059D7772A}" type="parTrans" cxnId="{44DFF1B7-2310-43B5-A10C-DFA1711BE3FA}">
      <dgm:prSet/>
      <dgm:spPr/>
      <dgm:t>
        <a:bodyPr/>
        <a:lstStyle/>
        <a:p>
          <a:endParaRPr lang="en-US"/>
        </a:p>
      </dgm:t>
    </dgm:pt>
    <dgm:pt modelId="{E5F08CF6-895B-412D-967D-D3F935DBB298}" type="sibTrans" cxnId="{44DFF1B7-2310-43B5-A10C-DFA1711BE3FA}">
      <dgm:prSet/>
      <dgm:spPr/>
      <dgm:t>
        <a:bodyPr/>
        <a:lstStyle/>
        <a:p>
          <a:endParaRPr lang="en-US"/>
        </a:p>
      </dgm:t>
    </dgm:pt>
    <dgm:pt modelId="{0A6E942F-6A66-4E4C-B484-2034D01A6236}">
      <dgm:prSet/>
      <dgm:spPr/>
      <dgm:t>
        <a:bodyPr/>
        <a:lstStyle/>
        <a:p>
          <a:r>
            <a:rPr lang="pl-PL"/>
            <a:t>To idealne rozwiązanie dla firm, które chcą szybko i efektywnie dotrzeć do użytkowników na różnych platformach.</a:t>
          </a:r>
          <a:endParaRPr lang="en-US"/>
        </a:p>
      </dgm:t>
    </dgm:pt>
    <dgm:pt modelId="{8EB012B8-7823-481F-B1D3-FC3693682B57}" type="parTrans" cxnId="{480366EA-3F2D-4378-AB7D-14C2264B635C}">
      <dgm:prSet/>
      <dgm:spPr/>
      <dgm:t>
        <a:bodyPr/>
        <a:lstStyle/>
        <a:p>
          <a:endParaRPr lang="en-US"/>
        </a:p>
      </dgm:t>
    </dgm:pt>
    <dgm:pt modelId="{ADB8A67B-4171-4A86-9A72-AE33BFC8EA91}" type="sibTrans" cxnId="{480366EA-3F2D-4378-AB7D-14C2264B635C}">
      <dgm:prSet/>
      <dgm:spPr/>
      <dgm:t>
        <a:bodyPr/>
        <a:lstStyle/>
        <a:p>
          <a:endParaRPr lang="en-US"/>
        </a:p>
      </dgm:t>
    </dgm:pt>
    <dgm:pt modelId="{4BB4E722-FF78-7644-A9D9-B782A3DE3F0F}" type="pres">
      <dgm:prSet presAssocID="{5218FD8C-95DA-40B2-BFF4-BF67F2E889EE}" presName="outerComposite" presStyleCnt="0">
        <dgm:presLayoutVars>
          <dgm:chMax val="5"/>
          <dgm:dir/>
          <dgm:resizeHandles val="exact"/>
        </dgm:presLayoutVars>
      </dgm:prSet>
      <dgm:spPr/>
    </dgm:pt>
    <dgm:pt modelId="{6733801B-A244-964D-9869-58ACE9D7B816}" type="pres">
      <dgm:prSet presAssocID="{5218FD8C-95DA-40B2-BFF4-BF67F2E889EE}" presName="dummyMaxCanvas" presStyleCnt="0">
        <dgm:presLayoutVars/>
      </dgm:prSet>
      <dgm:spPr/>
    </dgm:pt>
    <dgm:pt modelId="{C419BE5A-0D6A-8E45-9437-AD894427FB5C}" type="pres">
      <dgm:prSet presAssocID="{5218FD8C-95DA-40B2-BFF4-BF67F2E889EE}" presName="ThreeNodes_1" presStyleLbl="node1" presStyleIdx="0" presStyleCnt="3">
        <dgm:presLayoutVars>
          <dgm:bulletEnabled val="1"/>
        </dgm:presLayoutVars>
      </dgm:prSet>
      <dgm:spPr/>
    </dgm:pt>
    <dgm:pt modelId="{40848EFF-83F5-324F-8D18-1F4F2681D49E}" type="pres">
      <dgm:prSet presAssocID="{5218FD8C-95DA-40B2-BFF4-BF67F2E889EE}" presName="ThreeNodes_2" presStyleLbl="node1" presStyleIdx="1" presStyleCnt="3">
        <dgm:presLayoutVars>
          <dgm:bulletEnabled val="1"/>
        </dgm:presLayoutVars>
      </dgm:prSet>
      <dgm:spPr/>
    </dgm:pt>
    <dgm:pt modelId="{C57C3151-01D7-0F43-9CD9-0AD81706F348}" type="pres">
      <dgm:prSet presAssocID="{5218FD8C-95DA-40B2-BFF4-BF67F2E889EE}" presName="ThreeNodes_3" presStyleLbl="node1" presStyleIdx="2" presStyleCnt="3">
        <dgm:presLayoutVars>
          <dgm:bulletEnabled val="1"/>
        </dgm:presLayoutVars>
      </dgm:prSet>
      <dgm:spPr/>
    </dgm:pt>
    <dgm:pt modelId="{B842657B-B435-C648-B8EB-310672EB7BCA}" type="pres">
      <dgm:prSet presAssocID="{5218FD8C-95DA-40B2-BFF4-BF67F2E889EE}" presName="ThreeConn_1-2" presStyleLbl="fgAccFollowNode1" presStyleIdx="0" presStyleCnt="2">
        <dgm:presLayoutVars>
          <dgm:bulletEnabled val="1"/>
        </dgm:presLayoutVars>
      </dgm:prSet>
      <dgm:spPr/>
    </dgm:pt>
    <dgm:pt modelId="{36F9C022-3F79-0340-B514-EFF03A919C9A}" type="pres">
      <dgm:prSet presAssocID="{5218FD8C-95DA-40B2-BFF4-BF67F2E889EE}" presName="ThreeConn_2-3" presStyleLbl="fgAccFollowNode1" presStyleIdx="1" presStyleCnt="2">
        <dgm:presLayoutVars>
          <dgm:bulletEnabled val="1"/>
        </dgm:presLayoutVars>
      </dgm:prSet>
      <dgm:spPr/>
    </dgm:pt>
    <dgm:pt modelId="{EC9D3285-DAB7-DE49-AD36-35A9EF44B9BB}" type="pres">
      <dgm:prSet presAssocID="{5218FD8C-95DA-40B2-BFF4-BF67F2E889EE}" presName="ThreeNodes_1_text" presStyleLbl="node1" presStyleIdx="2" presStyleCnt="3">
        <dgm:presLayoutVars>
          <dgm:bulletEnabled val="1"/>
        </dgm:presLayoutVars>
      </dgm:prSet>
      <dgm:spPr/>
    </dgm:pt>
    <dgm:pt modelId="{07E4C3E0-FFE0-FF47-88AD-9637B53FDC42}" type="pres">
      <dgm:prSet presAssocID="{5218FD8C-95DA-40B2-BFF4-BF67F2E889EE}" presName="ThreeNodes_2_text" presStyleLbl="node1" presStyleIdx="2" presStyleCnt="3">
        <dgm:presLayoutVars>
          <dgm:bulletEnabled val="1"/>
        </dgm:presLayoutVars>
      </dgm:prSet>
      <dgm:spPr/>
    </dgm:pt>
    <dgm:pt modelId="{62424CFD-4CF2-6E45-8DC3-A5879283D6E6}" type="pres">
      <dgm:prSet presAssocID="{5218FD8C-95DA-40B2-BFF4-BF67F2E889E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2718A61-C5E2-3243-85B6-3B322935C94E}" type="presOf" srcId="{B120A82D-773D-42BC-BE79-1F17FD6B90A1}" destId="{40848EFF-83F5-324F-8D18-1F4F2681D49E}" srcOrd="0" destOrd="0" presId="urn:microsoft.com/office/officeart/2005/8/layout/vProcess5"/>
    <dgm:cxn modelId="{FC86EE62-6BEB-4037-9B81-01028C66A645}" srcId="{5218FD8C-95DA-40B2-BFF4-BF67F2E889EE}" destId="{E091532B-DC7E-4F79-A382-4D4CB4A1EDF0}" srcOrd="0" destOrd="0" parTransId="{68D7A61B-D421-4761-AC9C-6FE68F8BA07E}" sibTransId="{67C1506D-19A8-4BA2-970C-A67689BD083B}"/>
    <dgm:cxn modelId="{A4F46D6C-53F2-6A47-821A-B53AD86B365F}" type="presOf" srcId="{E091532B-DC7E-4F79-A382-4D4CB4A1EDF0}" destId="{EC9D3285-DAB7-DE49-AD36-35A9EF44B9BB}" srcOrd="1" destOrd="0" presId="urn:microsoft.com/office/officeart/2005/8/layout/vProcess5"/>
    <dgm:cxn modelId="{C1C81499-C476-2842-BA8C-99EB591C1EA4}" type="presOf" srcId="{E5F08CF6-895B-412D-967D-D3F935DBB298}" destId="{36F9C022-3F79-0340-B514-EFF03A919C9A}" srcOrd="0" destOrd="0" presId="urn:microsoft.com/office/officeart/2005/8/layout/vProcess5"/>
    <dgm:cxn modelId="{44DFF1B7-2310-43B5-A10C-DFA1711BE3FA}" srcId="{5218FD8C-95DA-40B2-BFF4-BF67F2E889EE}" destId="{B120A82D-773D-42BC-BE79-1F17FD6B90A1}" srcOrd="1" destOrd="0" parTransId="{238A9625-C807-4DDC-8974-BDC059D7772A}" sibTransId="{E5F08CF6-895B-412D-967D-D3F935DBB298}"/>
    <dgm:cxn modelId="{0595CABA-2F12-3242-BCCA-47D85058A1DF}" type="presOf" srcId="{0A6E942F-6A66-4E4C-B484-2034D01A6236}" destId="{C57C3151-01D7-0F43-9CD9-0AD81706F348}" srcOrd="0" destOrd="0" presId="urn:microsoft.com/office/officeart/2005/8/layout/vProcess5"/>
    <dgm:cxn modelId="{4DCE5CBC-7CC4-AB46-80CD-D614A9D57670}" type="presOf" srcId="{67C1506D-19A8-4BA2-970C-A67689BD083B}" destId="{B842657B-B435-C648-B8EB-310672EB7BCA}" srcOrd="0" destOrd="0" presId="urn:microsoft.com/office/officeart/2005/8/layout/vProcess5"/>
    <dgm:cxn modelId="{F8D6A9C7-25CB-ED40-B792-E1F18F8D1DD2}" type="presOf" srcId="{B120A82D-773D-42BC-BE79-1F17FD6B90A1}" destId="{07E4C3E0-FFE0-FF47-88AD-9637B53FDC42}" srcOrd="1" destOrd="0" presId="urn:microsoft.com/office/officeart/2005/8/layout/vProcess5"/>
    <dgm:cxn modelId="{82D511D0-42CA-174F-B487-38094B8BAC9E}" type="presOf" srcId="{5218FD8C-95DA-40B2-BFF4-BF67F2E889EE}" destId="{4BB4E722-FF78-7644-A9D9-B782A3DE3F0F}" srcOrd="0" destOrd="0" presId="urn:microsoft.com/office/officeart/2005/8/layout/vProcess5"/>
    <dgm:cxn modelId="{B12A4FE9-1714-1946-839D-D7888A58FE41}" type="presOf" srcId="{E091532B-DC7E-4F79-A382-4D4CB4A1EDF0}" destId="{C419BE5A-0D6A-8E45-9437-AD894427FB5C}" srcOrd="0" destOrd="0" presId="urn:microsoft.com/office/officeart/2005/8/layout/vProcess5"/>
    <dgm:cxn modelId="{480366EA-3F2D-4378-AB7D-14C2264B635C}" srcId="{5218FD8C-95DA-40B2-BFF4-BF67F2E889EE}" destId="{0A6E942F-6A66-4E4C-B484-2034D01A6236}" srcOrd="2" destOrd="0" parTransId="{8EB012B8-7823-481F-B1D3-FC3693682B57}" sibTransId="{ADB8A67B-4171-4A86-9A72-AE33BFC8EA91}"/>
    <dgm:cxn modelId="{F62FDBFB-425F-DE46-8CDE-28607E5213FC}" type="presOf" srcId="{0A6E942F-6A66-4E4C-B484-2034D01A6236}" destId="{62424CFD-4CF2-6E45-8DC3-A5879283D6E6}" srcOrd="1" destOrd="0" presId="urn:microsoft.com/office/officeart/2005/8/layout/vProcess5"/>
    <dgm:cxn modelId="{7F53F75B-BCFB-BD47-9709-BC324CE44B81}" type="presParOf" srcId="{4BB4E722-FF78-7644-A9D9-B782A3DE3F0F}" destId="{6733801B-A244-964D-9869-58ACE9D7B816}" srcOrd="0" destOrd="0" presId="urn:microsoft.com/office/officeart/2005/8/layout/vProcess5"/>
    <dgm:cxn modelId="{2EDAC6B8-81C9-E147-951D-24FF191C845E}" type="presParOf" srcId="{4BB4E722-FF78-7644-A9D9-B782A3DE3F0F}" destId="{C419BE5A-0D6A-8E45-9437-AD894427FB5C}" srcOrd="1" destOrd="0" presId="urn:microsoft.com/office/officeart/2005/8/layout/vProcess5"/>
    <dgm:cxn modelId="{3C1EC72B-2B54-6944-9497-CE310752284A}" type="presParOf" srcId="{4BB4E722-FF78-7644-A9D9-B782A3DE3F0F}" destId="{40848EFF-83F5-324F-8D18-1F4F2681D49E}" srcOrd="2" destOrd="0" presId="urn:microsoft.com/office/officeart/2005/8/layout/vProcess5"/>
    <dgm:cxn modelId="{B499888C-EEF1-CF46-BC7F-3AF757A1109D}" type="presParOf" srcId="{4BB4E722-FF78-7644-A9D9-B782A3DE3F0F}" destId="{C57C3151-01D7-0F43-9CD9-0AD81706F348}" srcOrd="3" destOrd="0" presId="urn:microsoft.com/office/officeart/2005/8/layout/vProcess5"/>
    <dgm:cxn modelId="{B5508D36-B302-2147-8BE3-FE6044211B71}" type="presParOf" srcId="{4BB4E722-FF78-7644-A9D9-B782A3DE3F0F}" destId="{B842657B-B435-C648-B8EB-310672EB7BCA}" srcOrd="4" destOrd="0" presId="urn:microsoft.com/office/officeart/2005/8/layout/vProcess5"/>
    <dgm:cxn modelId="{17F756CA-1008-D541-9220-B55697BC73A3}" type="presParOf" srcId="{4BB4E722-FF78-7644-A9D9-B782A3DE3F0F}" destId="{36F9C022-3F79-0340-B514-EFF03A919C9A}" srcOrd="5" destOrd="0" presId="urn:microsoft.com/office/officeart/2005/8/layout/vProcess5"/>
    <dgm:cxn modelId="{B7359E4A-5356-714A-9497-53D4DBBFEDA4}" type="presParOf" srcId="{4BB4E722-FF78-7644-A9D9-B782A3DE3F0F}" destId="{EC9D3285-DAB7-DE49-AD36-35A9EF44B9BB}" srcOrd="6" destOrd="0" presId="urn:microsoft.com/office/officeart/2005/8/layout/vProcess5"/>
    <dgm:cxn modelId="{6C0AF51B-CD86-3F45-8C59-3624CAAE0F51}" type="presParOf" srcId="{4BB4E722-FF78-7644-A9D9-B782A3DE3F0F}" destId="{07E4C3E0-FFE0-FF47-88AD-9637B53FDC42}" srcOrd="7" destOrd="0" presId="urn:microsoft.com/office/officeart/2005/8/layout/vProcess5"/>
    <dgm:cxn modelId="{71115438-9268-064F-B963-8AE9011F2159}" type="presParOf" srcId="{4BB4E722-FF78-7644-A9D9-B782A3DE3F0F}" destId="{62424CFD-4CF2-6E45-8DC3-A5879283D6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2B6DA-2E2D-4AB5-BCB9-90F2D60C2BF6}">
      <dsp:nvSpPr>
        <dsp:cNvPr id="0" name=""/>
        <dsp:cNvSpPr/>
      </dsp:nvSpPr>
      <dsp:spPr>
        <a:xfrm>
          <a:off x="0" y="606"/>
          <a:ext cx="5651500" cy="14193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F246EA-B629-4543-B502-FC7EA72F2D6E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FE37FF-18A0-462C-A76F-7A0191DD371D}">
      <dsp:nvSpPr>
        <dsp:cNvPr id="0" name=""/>
        <dsp:cNvSpPr/>
      </dsp:nvSpPr>
      <dsp:spPr>
        <a:xfrm>
          <a:off x="1639328" y="60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• Aplikacje trzeba publikować w sklepach (Google Play, App Store), co wiąże się z regulaminami i prowizjami.</a:t>
          </a:r>
          <a:endParaRPr lang="en-US" sz="2100" kern="1200"/>
        </a:p>
      </dsp:txBody>
      <dsp:txXfrm>
        <a:off x="1639328" y="606"/>
        <a:ext cx="4012171" cy="1419331"/>
      </dsp:txXfrm>
    </dsp:sp>
    <dsp:sp modelId="{C69F3F91-0EEA-4BE7-B267-53D1F98C62F7}">
      <dsp:nvSpPr>
        <dsp:cNvPr id="0" name=""/>
        <dsp:cNvSpPr/>
      </dsp:nvSpPr>
      <dsp:spPr>
        <a:xfrm>
          <a:off x="0" y="1774771"/>
          <a:ext cx="5651500" cy="141933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E04C90-C931-45A7-ADCF-59585CE66D02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9229E-D45A-4BE9-89F4-CB707BF444C3}">
      <dsp:nvSpPr>
        <dsp:cNvPr id="0" name=""/>
        <dsp:cNvSpPr/>
      </dsp:nvSpPr>
      <dsp:spPr>
        <a:xfrm>
          <a:off x="1639328" y="1774771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• Użytkownik musi ręcznie pobrać i zainstalować aplikację – to bariera wejścia.</a:t>
          </a:r>
          <a:endParaRPr lang="en-US" sz="2100" kern="1200"/>
        </a:p>
      </dsp:txBody>
      <dsp:txXfrm>
        <a:off x="1639328" y="1774771"/>
        <a:ext cx="4012171" cy="1419331"/>
      </dsp:txXfrm>
    </dsp:sp>
    <dsp:sp modelId="{E3AEA6BB-A9B6-45AC-BC0F-3CE7C27F5CB7}">
      <dsp:nvSpPr>
        <dsp:cNvPr id="0" name=""/>
        <dsp:cNvSpPr/>
      </dsp:nvSpPr>
      <dsp:spPr>
        <a:xfrm>
          <a:off x="0" y="3548936"/>
          <a:ext cx="5651500" cy="141933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33583-1592-4E11-B3FA-C75BC104F194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C3DC1B-F677-4AAF-95A7-8726984FF7F1}">
      <dsp:nvSpPr>
        <dsp:cNvPr id="0" name=""/>
        <dsp:cNvSpPr/>
      </dsp:nvSpPr>
      <dsp:spPr>
        <a:xfrm>
          <a:off x="1639328" y="3548936"/>
          <a:ext cx="4012171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• Aktualizacje mogą być blokowane lub opóźniane przez polityki sklepów.</a:t>
          </a:r>
          <a:endParaRPr lang="en-US" sz="2100" kern="1200"/>
        </a:p>
      </dsp:txBody>
      <dsp:txXfrm>
        <a:off x="1639328" y="3548936"/>
        <a:ext cx="4012171" cy="1419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010910-22F6-4D56-88E3-EA0C914776FD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797909-29BD-42CD-817B-61C00A31E23E}">
      <dsp:nvSpPr>
        <dsp:cNvPr id="0" name=""/>
        <dsp:cNvSpPr/>
      </dsp:nvSpPr>
      <dsp:spPr>
        <a:xfrm>
          <a:off x="479710" y="363240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8721C-9A3F-485D-B4D6-9FF38567ADA8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• Działa w przeglądarce – bez przeładowywania strony.</a:t>
          </a:r>
          <a:endParaRPr lang="en-US" sz="2500" kern="1200" dirty="0"/>
        </a:p>
      </dsp:txBody>
      <dsp:txXfrm>
        <a:off x="1740935" y="644"/>
        <a:ext cx="4410627" cy="1507303"/>
      </dsp:txXfrm>
    </dsp:sp>
    <dsp:sp modelId="{987876CC-E3DE-4804-AA2F-92CD01746850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728CB9-4C01-4436-8361-C23EBAB41339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83052-C635-421C-81EB-9091AAE6B352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• Przykłady: </a:t>
          </a:r>
          <a:r>
            <a:rPr lang="pl-PL" sz="2500" kern="1200" dirty="0" err="1"/>
            <a:t>Gmail</a:t>
          </a:r>
          <a:r>
            <a:rPr lang="pl-PL" sz="2500" kern="1200" dirty="0"/>
            <a:t>, </a:t>
          </a:r>
          <a:r>
            <a:rPr lang="pl-PL" sz="2500" kern="1200" dirty="0" err="1"/>
            <a:t>Trello</a:t>
          </a:r>
          <a:r>
            <a:rPr lang="pl-PL" sz="2500" kern="1200" dirty="0"/>
            <a:t>, Facebook (częściowo).</a:t>
          </a:r>
          <a:endParaRPr lang="en-US" sz="2500" kern="1200" dirty="0"/>
        </a:p>
      </dsp:txBody>
      <dsp:txXfrm>
        <a:off x="1740935" y="1884773"/>
        <a:ext cx="4410627" cy="1507303"/>
      </dsp:txXfrm>
    </dsp:sp>
    <dsp:sp modelId="{D6A47A0D-97C9-419B-8E8A-570DD2C0D656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F276D-B9B8-4CDD-8CD8-47302CC6BFF0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30849-68B2-4DFD-8B67-CA5FFE111005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500" kern="1200" dirty="0"/>
            <a:t>• Brak natywnych funkcji jak instalacja czy powiadomienia </a:t>
          </a:r>
          <a:r>
            <a:rPr lang="pl-PL" sz="2500" kern="1200" dirty="0" err="1"/>
            <a:t>push</a:t>
          </a:r>
          <a:r>
            <a:rPr lang="pl-PL" sz="2500" kern="1200" dirty="0"/>
            <a:t>.</a:t>
          </a:r>
          <a:endParaRPr lang="en-US" sz="2500" kern="1200" dirty="0"/>
        </a:p>
      </dsp:txBody>
      <dsp:txXfrm>
        <a:off x="1740935" y="3768902"/>
        <a:ext cx="4410627" cy="1507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2E8992-7D8A-4E56-9E75-D58AF794E990}">
      <dsp:nvSpPr>
        <dsp:cNvPr id="0" name=""/>
        <dsp:cNvSpPr/>
      </dsp:nvSpPr>
      <dsp:spPr>
        <a:xfrm>
          <a:off x="0" y="26854"/>
          <a:ext cx="4816392" cy="660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44ED7A-E088-42A7-8633-92D751B99AD9}">
      <dsp:nvSpPr>
        <dsp:cNvPr id="0" name=""/>
        <dsp:cNvSpPr/>
      </dsp:nvSpPr>
      <dsp:spPr>
        <a:xfrm>
          <a:off x="199765" y="151686"/>
          <a:ext cx="363210" cy="3632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E11F6-E773-4736-858C-8A2B761BAB69}">
      <dsp:nvSpPr>
        <dsp:cNvPr id="0" name=""/>
        <dsp:cNvSpPr/>
      </dsp:nvSpPr>
      <dsp:spPr>
        <a:xfrm>
          <a:off x="762741" y="3100"/>
          <a:ext cx="4053650" cy="6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90" tIns="69890" rIns="69890" bIns="698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SPA nie da się zainstalować na urządzeniu – PWA tak.</a:t>
          </a:r>
          <a:endParaRPr lang="en-US" sz="1700" kern="1200" dirty="0"/>
        </a:p>
      </dsp:txBody>
      <dsp:txXfrm>
        <a:off x="762741" y="3100"/>
        <a:ext cx="4053650" cy="660382"/>
      </dsp:txXfrm>
    </dsp:sp>
    <dsp:sp modelId="{68D6565E-7C39-435F-B73A-4539792839A8}">
      <dsp:nvSpPr>
        <dsp:cNvPr id="0" name=""/>
        <dsp:cNvSpPr/>
      </dsp:nvSpPr>
      <dsp:spPr>
        <a:xfrm>
          <a:off x="0" y="828578"/>
          <a:ext cx="4816392" cy="660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BB79-427E-469E-916F-6B7C435D8D8B}">
      <dsp:nvSpPr>
        <dsp:cNvPr id="0" name=""/>
        <dsp:cNvSpPr/>
      </dsp:nvSpPr>
      <dsp:spPr>
        <a:xfrm>
          <a:off x="199765" y="977164"/>
          <a:ext cx="363210" cy="3632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A8112C-142D-4927-B793-2190F9884A1B}">
      <dsp:nvSpPr>
        <dsp:cNvPr id="0" name=""/>
        <dsp:cNvSpPr/>
      </dsp:nvSpPr>
      <dsp:spPr>
        <a:xfrm>
          <a:off x="762741" y="828578"/>
          <a:ext cx="4053650" cy="6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90" tIns="69890" rIns="69890" bIns="698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SPA nie działa offline – PWA może zapisywać dane i pliki lokalnie.</a:t>
          </a:r>
          <a:endParaRPr lang="en-US" sz="1700" kern="1200" dirty="0"/>
        </a:p>
      </dsp:txBody>
      <dsp:txXfrm>
        <a:off x="762741" y="828578"/>
        <a:ext cx="4053650" cy="660382"/>
      </dsp:txXfrm>
    </dsp:sp>
    <dsp:sp modelId="{91313323-5F93-41CA-A2D6-EF44E4B36B7F}">
      <dsp:nvSpPr>
        <dsp:cNvPr id="0" name=""/>
        <dsp:cNvSpPr/>
      </dsp:nvSpPr>
      <dsp:spPr>
        <a:xfrm>
          <a:off x="0" y="1654056"/>
          <a:ext cx="4816392" cy="660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F9C8B3-E7EF-43DC-8DA4-926B4868F874}">
      <dsp:nvSpPr>
        <dsp:cNvPr id="0" name=""/>
        <dsp:cNvSpPr/>
      </dsp:nvSpPr>
      <dsp:spPr>
        <a:xfrm>
          <a:off x="199765" y="1802642"/>
          <a:ext cx="363210" cy="3632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22235-57BF-47CC-97C6-A91238BF07C2}">
      <dsp:nvSpPr>
        <dsp:cNvPr id="0" name=""/>
        <dsp:cNvSpPr/>
      </dsp:nvSpPr>
      <dsp:spPr>
        <a:xfrm>
          <a:off x="762741" y="1654056"/>
          <a:ext cx="4053650" cy="6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90" tIns="69890" rIns="69890" bIns="698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SPA nie może wysyłać powiadomień </a:t>
          </a:r>
          <a:r>
            <a:rPr lang="pl-PL" sz="1700" kern="1200" dirty="0" err="1"/>
            <a:t>push</a:t>
          </a:r>
          <a:r>
            <a:rPr lang="pl-PL" sz="1700" kern="1200" dirty="0"/>
            <a:t> – PWA może.</a:t>
          </a:r>
          <a:endParaRPr lang="en-US" sz="1700" kern="1200" dirty="0"/>
        </a:p>
      </dsp:txBody>
      <dsp:txXfrm>
        <a:off x="762741" y="1654056"/>
        <a:ext cx="4053650" cy="660382"/>
      </dsp:txXfrm>
    </dsp:sp>
    <dsp:sp modelId="{F90C6A55-4FBC-459B-8378-02B2A0411D9E}">
      <dsp:nvSpPr>
        <dsp:cNvPr id="0" name=""/>
        <dsp:cNvSpPr/>
      </dsp:nvSpPr>
      <dsp:spPr>
        <a:xfrm>
          <a:off x="0" y="2479534"/>
          <a:ext cx="4816392" cy="660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BE1B8-03AE-40F5-8B67-A483A5A84AB8}">
      <dsp:nvSpPr>
        <dsp:cNvPr id="0" name=""/>
        <dsp:cNvSpPr/>
      </dsp:nvSpPr>
      <dsp:spPr>
        <a:xfrm>
          <a:off x="199765" y="2628120"/>
          <a:ext cx="363210" cy="3632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C048F-573E-4FCC-8374-A9E219DC8CC5}">
      <dsp:nvSpPr>
        <dsp:cNvPr id="0" name=""/>
        <dsp:cNvSpPr/>
      </dsp:nvSpPr>
      <dsp:spPr>
        <a:xfrm>
          <a:off x="762741" y="2479534"/>
          <a:ext cx="4053650" cy="6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90" tIns="69890" rIns="69890" bIns="698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PWA może mieć ikonę na ekranie głównym, działa w osobnym oknie jak aplikacja.</a:t>
          </a:r>
          <a:endParaRPr lang="en-US" sz="1700" kern="1200" dirty="0"/>
        </a:p>
      </dsp:txBody>
      <dsp:txXfrm>
        <a:off x="762741" y="2479534"/>
        <a:ext cx="4053650" cy="660382"/>
      </dsp:txXfrm>
    </dsp:sp>
    <dsp:sp modelId="{32D47E04-DD3B-49F6-A88B-EB5703A237BA}">
      <dsp:nvSpPr>
        <dsp:cNvPr id="0" name=""/>
        <dsp:cNvSpPr/>
      </dsp:nvSpPr>
      <dsp:spPr>
        <a:xfrm>
          <a:off x="0" y="3308113"/>
          <a:ext cx="4816392" cy="66038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EA9C9-9B1E-4EA9-BCB9-85B843C0ACC7}">
      <dsp:nvSpPr>
        <dsp:cNvPr id="0" name=""/>
        <dsp:cNvSpPr/>
      </dsp:nvSpPr>
      <dsp:spPr>
        <a:xfrm>
          <a:off x="199765" y="3453599"/>
          <a:ext cx="363210" cy="3632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697CC-A885-4326-8EE9-B74207E73034}">
      <dsp:nvSpPr>
        <dsp:cNvPr id="0" name=""/>
        <dsp:cNvSpPr/>
      </dsp:nvSpPr>
      <dsp:spPr>
        <a:xfrm>
          <a:off x="762741" y="3305013"/>
          <a:ext cx="4053650" cy="6603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90" tIns="69890" rIns="69890" bIns="6989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700" kern="1200" dirty="0"/>
            <a:t>PWA działa szybciej dzięki cache i Service </a:t>
          </a:r>
          <a:r>
            <a:rPr lang="pl-PL" sz="1700" kern="1200" dirty="0" err="1"/>
            <a:t>Workerom</a:t>
          </a:r>
          <a:r>
            <a:rPr lang="pl-PL" sz="1700" kern="1200" dirty="0"/>
            <a:t>.</a:t>
          </a:r>
          <a:endParaRPr lang="en-US" sz="1700" kern="1200" dirty="0"/>
        </a:p>
      </dsp:txBody>
      <dsp:txXfrm>
        <a:off x="762741" y="3305013"/>
        <a:ext cx="4053650" cy="6603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2205F-1B11-8F45-A042-C7098FE368BE}">
      <dsp:nvSpPr>
        <dsp:cNvPr id="0" name=""/>
        <dsp:cNvSpPr/>
      </dsp:nvSpPr>
      <dsp:spPr>
        <a:xfrm>
          <a:off x="0" y="206481"/>
          <a:ext cx="528913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6FE8D-816E-7748-8AAB-8F1A63BD5E18}">
      <dsp:nvSpPr>
        <dsp:cNvPr id="0" name=""/>
        <dsp:cNvSpPr/>
      </dsp:nvSpPr>
      <dsp:spPr>
        <a:xfrm>
          <a:off x="264456" y="14601"/>
          <a:ext cx="370239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42" tIns="0" rIns="1399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Instalowana przez sklep (</a:t>
          </a:r>
          <a:r>
            <a:rPr lang="pl-PL" sz="1300" kern="1200" dirty="0" err="1"/>
            <a:t>App</a:t>
          </a:r>
          <a:r>
            <a:rPr lang="pl-PL" sz="1300" kern="1200" dirty="0"/>
            <a:t> </a:t>
          </a:r>
          <a:r>
            <a:rPr lang="pl-PL" sz="1300" kern="1200" dirty="0" err="1"/>
            <a:t>Store</a:t>
          </a:r>
          <a:r>
            <a:rPr lang="pl-PL" sz="1300" kern="1200" dirty="0"/>
            <a:t>, Google Play).</a:t>
          </a:r>
        </a:p>
      </dsp:txBody>
      <dsp:txXfrm>
        <a:off x="283190" y="33335"/>
        <a:ext cx="3664929" cy="346292"/>
      </dsp:txXfrm>
    </dsp:sp>
    <dsp:sp modelId="{81FEE47E-E525-CF44-9497-88726AEE3268}">
      <dsp:nvSpPr>
        <dsp:cNvPr id="0" name=""/>
        <dsp:cNvSpPr/>
      </dsp:nvSpPr>
      <dsp:spPr>
        <a:xfrm>
          <a:off x="0" y="796162"/>
          <a:ext cx="528913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9FEF8-AF1C-D249-AF1B-D90881578E83}">
      <dsp:nvSpPr>
        <dsp:cNvPr id="0" name=""/>
        <dsp:cNvSpPr/>
      </dsp:nvSpPr>
      <dsp:spPr>
        <a:xfrm>
          <a:off x="264456" y="604282"/>
          <a:ext cx="370239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42" tIns="0" rIns="1399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Pisana osobno na Androida i iOS.</a:t>
          </a:r>
        </a:p>
      </dsp:txBody>
      <dsp:txXfrm>
        <a:off x="283190" y="623016"/>
        <a:ext cx="3664929" cy="346292"/>
      </dsp:txXfrm>
    </dsp:sp>
    <dsp:sp modelId="{64765716-ADDC-074E-AB5D-6D112CEC6F58}">
      <dsp:nvSpPr>
        <dsp:cNvPr id="0" name=""/>
        <dsp:cNvSpPr/>
      </dsp:nvSpPr>
      <dsp:spPr>
        <a:xfrm>
          <a:off x="0" y="1385842"/>
          <a:ext cx="5289139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430E74-2B75-1249-93F5-0A1C2424BD4C}">
      <dsp:nvSpPr>
        <dsp:cNvPr id="0" name=""/>
        <dsp:cNvSpPr/>
      </dsp:nvSpPr>
      <dsp:spPr>
        <a:xfrm>
          <a:off x="264456" y="1193962"/>
          <a:ext cx="370239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942" tIns="0" rIns="139942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 dirty="0"/>
            <a:t>Pełny dostęp do systemu – Bluetooth, aparat, GPS </a:t>
          </a:r>
          <a:r>
            <a:rPr lang="pl-PL" sz="1300" kern="1200" dirty="0" err="1"/>
            <a:t>itd</a:t>
          </a:r>
          <a:endParaRPr lang="pl-PL" sz="1300" kern="1200" dirty="0"/>
        </a:p>
      </dsp:txBody>
      <dsp:txXfrm>
        <a:off x="283190" y="1212696"/>
        <a:ext cx="3664929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C27434-1B07-4C7F-99C1-84A205E9AA97}">
      <dsp:nvSpPr>
        <dsp:cNvPr id="0" name=""/>
        <dsp:cNvSpPr/>
      </dsp:nvSpPr>
      <dsp:spPr>
        <a:xfrm>
          <a:off x="445207" y="772417"/>
          <a:ext cx="726152" cy="7261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5971F-3FC6-4190-92DF-F7DBD197F547}">
      <dsp:nvSpPr>
        <dsp:cNvPr id="0" name=""/>
        <dsp:cNvSpPr/>
      </dsp:nvSpPr>
      <dsp:spPr>
        <a:xfrm>
          <a:off x="1447" y="177918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Niższe koszty</a:t>
          </a:r>
          <a:r>
            <a:rPr lang="pl-PL" sz="1100" kern="1200" dirty="0">
              <a:solidFill>
                <a:schemeClr val="bg1"/>
              </a:solidFill>
            </a:rPr>
            <a:t>: jeden kod działa na wszystkich urządzeniach.</a:t>
          </a:r>
        </a:p>
      </dsp:txBody>
      <dsp:txXfrm>
        <a:off x="1447" y="1779183"/>
        <a:ext cx="1613671" cy="645468"/>
      </dsp:txXfrm>
    </dsp:sp>
    <dsp:sp modelId="{8A9F0FE2-74BB-47BF-9CCA-789884AF430B}">
      <dsp:nvSpPr>
        <dsp:cNvPr id="0" name=""/>
        <dsp:cNvSpPr/>
      </dsp:nvSpPr>
      <dsp:spPr>
        <a:xfrm>
          <a:off x="2341271" y="772417"/>
          <a:ext cx="726152" cy="7261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8D78A-D32E-49E6-83D0-50D906F13FD9}">
      <dsp:nvSpPr>
        <dsp:cNvPr id="0" name=""/>
        <dsp:cNvSpPr/>
      </dsp:nvSpPr>
      <dsp:spPr>
        <a:xfrm>
          <a:off x="1897512" y="177918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Brak potrzeby publikacji w sklepach</a:t>
          </a:r>
          <a:r>
            <a:rPr lang="pl-PL" sz="1100" kern="1200" dirty="0">
              <a:solidFill>
                <a:schemeClr val="bg1"/>
              </a:solidFill>
            </a:rPr>
            <a:t>: wystarczy link do strony.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897512" y="1779183"/>
        <a:ext cx="1613671" cy="645468"/>
      </dsp:txXfrm>
    </dsp:sp>
    <dsp:sp modelId="{A100BE6D-144F-43A1-9904-0A654D98024A}">
      <dsp:nvSpPr>
        <dsp:cNvPr id="0" name=""/>
        <dsp:cNvSpPr/>
      </dsp:nvSpPr>
      <dsp:spPr>
        <a:xfrm>
          <a:off x="4237336" y="772417"/>
          <a:ext cx="726152" cy="7261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DE0EE-C3A2-485C-A01A-1BD54BD7C5E3}">
      <dsp:nvSpPr>
        <dsp:cNvPr id="0" name=""/>
        <dsp:cNvSpPr/>
      </dsp:nvSpPr>
      <dsp:spPr>
        <a:xfrm>
          <a:off x="3793576" y="1779183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Szybszy czas wdrożenia i aktualizacji</a:t>
          </a:r>
          <a:r>
            <a:rPr lang="pl-PL" sz="1100" kern="1200" dirty="0">
              <a:solidFill>
                <a:schemeClr val="bg1"/>
              </a:solidFill>
            </a:rPr>
            <a:t>: zmiany pojawiają się od razu.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3793576" y="1779183"/>
        <a:ext cx="1613671" cy="645468"/>
      </dsp:txXfrm>
    </dsp:sp>
    <dsp:sp modelId="{18239870-0545-4923-9CD6-16850EE7DB3A}">
      <dsp:nvSpPr>
        <dsp:cNvPr id="0" name=""/>
        <dsp:cNvSpPr/>
      </dsp:nvSpPr>
      <dsp:spPr>
        <a:xfrm>
          <a:off x="445207" y="2828069"/>
          <a:ext cx="726152" cy="7261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97A44C-B384-4E40-9B4D-B6CBFC575FB4}">
      <dsp:nvSpPr>
        <dsp:cNvPr id="0" name=""/>
        <dsp:cNvSpPr/>
      </dsp:nvSpPr>
      <dsp:spPr>
        <a:xfrm>
          <a:off x="1447" y="3834835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Mniejszy rozmiar aplikacji</a:t>
          </a:r>
          <a:r>
            <a:rPr lang="pl-PL" sz="1100" kern="1200" dirty="0">
              <a:solidFill>
                <a:schemeClr val="bg1"/>
              </a:solidFill>
            </a:rPr>
            <a:t>: PWA zajmuje kilkaset KB, a nie setki MB.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447" y="3834835"/>
        <a:ext cx="1613671" cy="645468"/>
      </dsp:txXfrm>
    </dsp:sp>
    <dsp:sp modelId="{4404BAA8-A2C5-4CBD-B111-2E745B75D186}">
      <dsp:nvSpPr>
        <dsp:cNvPr id="0" name=""/>
        <dsp:cNvSpPr/>
      </dsp:nvSpPr>
      <dsp:spPr>
        <a:xfrm>
          <a:off x="2341271" y="2828069"/>
          <a:ext cx="726152" cy="72615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AA918-3342-45AB-8FFF-88D223B5F14C}">
      <dsp:nvSpPr>
        <dsp:cNvPr id="0" name=""/>
        <dsp:cNvSpPr/>
      </dsp:nvSpPr>
      <dsp:spPr>
        <a:xfrm>
          <a:off x="1897512" y="3834835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Bezpośredni dostęp</a:t>
          </a:r>
          <a:r>
            <a:rPr lang="pl-PL" sz="1100" kern="1200" dirty="0">
              <a:solidFill>
                <a:schemeClr val="bg1"/>
              </a:solidFill>
            </a:rPr>
            <a:t>: użytkownik nie musi szukać w sklepie ani logować się, żeby pobrać aplikację.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1897512" y="3834835"/>
        <a:ext cx="1613671" cy="645468"/>
      </dsp:txXfrm>
    </dsp:sp>
    <dsp:sp modelId="{1476A989-9AA4-49DB-BD26-FFADB86C671D}">
      <dsp:nvSpPr>
        <dsp:cNvPr id="0" name=""/>
        <dsp:cNvSpPr/>
      </dsp:nvSpPr>
      <dsp:spPr>
        <a:xfrm>
          <a:off x="4237336" y="2828069"/>
          <a:ext cx="726152" cy="72615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82F0D9-04E2-43A0-B593-ACDC5C24ED2E}">
      <dsp:nvSpPr>
        <dsp:cNvPr id="0" name=""/>
        <dsp:cNvSpPr/>
      </dsp:nvSpPr>
      <dsp:spPr>
        <a:xfrm>
          <a:off x="3793576" y="3834835"/>
          <a:ext cx="1613671" cy="645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100" b="1" kern="1200" dirty="0">
              <a:solidFill>
                <a:schemeClr val="bg1"/>
              </a:solidFill>
            </a:rPr>
            <a:t>Bez prowizji dla Google/Apple</a:t>
          </a:r>
          <a:r>
            <a:rPr lang="pl-PL" sz="1100" kern="1200" dirty="0">
              <a:solidFill>
                <a:schemeClr val="bg1"/>
              </a:solidFill>
            </a:rPr>
            <a:t> – brak opłat od transakcji.</a:t>
          </a:r>
          <a:endParaRPr lang="en-US" sz="1100" kern="1200" dirty="0">
            <a:solidFill>
              <a:schemeClr val="bg1"/>
            </a:solidFill>
          </a:endParaRPr>
        </a:p>
      </dsp:txBody>
      <dsp:txXfrm>
        <a:off x="3793576" y="3834835"/>
        <a:ext cx="1613671" cy="64546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2E5EE-94BB-F94B-98A4-8147F0FA5EF3}">
      <dsp:nvSpPr>
        <dsp:cNvPr id="0" name=""/>
        <dsp:cNvSpPr/>
      </dsp:nvSpPr>
      <dsp:spPr>
        <a:xfrm>
          <a:off x="23800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54D0A8-FFAA-EE4F-88EA-6479AE66BE03}">
      <dsp:nvSpPr>
        <dsp:cNvPr id="0" name=""/>
        <dsp:cNvSpPr/>
      </dsp:nvSpPr>
      <dsp:spPr>
        <a:xfrm>
          <a:off x="70398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Progressive Web Apps to aplikacje webowe, które wyglądają i działają jak natywne aplikacje mobilne.</a:t>
          </a:r>
          <a:endParaRPr lang="en-US" sz="3200" kern="1200"/>
        </a:p>
      </dsp:txBody>
      <dsp:txXfrm>
        <a:off x="781980" y="521673"/>
        <a:ext cx="4037829" cy="2507082"/>
      </dsp:txXfrm>
    </dsp:sp>
    <dsp:sp modelId="{80218D8D-481C-D641-9553-528AC7F43C7C}">
      <dsp:nvSpPr>
        <dsp:cNvPr id="0" name=""/>
        <dsp:cNvSpPr/>
      </dsp:nvSpPr>
      <dsp:spPr>
        <a:xfrm>
          <a:off x="5363790" y="992"/>
          <a:ext cx="4193827" cy="2663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BBE628-3482-884E-86B4-1019CD39F973}">
      <dsp:nvSpPr>
        <dsp:cNvPr id="0" name=""/>
        <dsp:cNvSpPr/>
      </dsp:nvSpPr>
      <dsp:spPr>
        <a:xfrm>
          <a:off x="5829771" y="443674"/>
          <a:ext cx="4193827" cy="2663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200" kern="1200"/>
            <a:t>Można je zainstalować, działają offline, wysyłają powiadomienia i są bezpieczne dzięki HTTPS.</a:t>
          </a:r>
          <a:endParaRPr lang="en-US" sz="3200" kern="1200"/>
        </a:p>
      </dsp:txBody>
      <dsp:txXfrm>
        <a:off x="5907770" y="521673"/>
        <a:ext cx="4037829" cy="250708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4885E-30B3-4C18-BE9D-356720028512}">
      <dsp:nvSpPr>
        <dsp:cNvPr id="0" name=""/>
        <dsp:cNvSpPr/>
      </dsp:nvSpPr>
      <dsp:spPr>
        <a:xfrm>
          <a:off x="826012" y="552837"/>
          <a:ext cx="976773" cy="9767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EE894D-A57D-4B65-8134-7DF4929606BC}">
      <dsp:nvSpPr>
        <dsp:cNvPr id="0" name=""/>
        <dsp:cNvSpPr/>
      </dsp:nvSpPr>
      <dsp:spPr>
        <a:xfrm>
          <a:off x="229095" y="1829145"/>
          <a:ext cx="217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Są tańsze i szybsze w tworzeniu niż aplikacje natywne.</a:t>
          </a:r>
          <a:endParaRPr lang="en-US" sz="1300" kern="1200"/>
        </a:p>
      </dsp:txBody>
      <dsp:txXfrm>
        <a:off x="229095" y="1829145"/>
        <a:ext cx="2170608" cy="720000"/>
      </dsp:txXfrm>
    </dsp:sp>
    <dsp:sp modelId="{E5E7B961-D384-4891-9C49-220284B5CBD7}">
      <dsp:nvSpPr>
        <dsp:cNvPr id="0" name=""/>
        <dsp:cNvSpPr/>
      </dsp:nvSpPr>
      <dsp:spPr>
        <a:xfrm>
          <a:off x="3376477" y="552837"/>
          <a:ext cx="976773" cy="9767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FFDC6-2BB8-448D-B602-D8B9BF120DE2}">
      <dsp:nvSpPr>
        <dsp:cNvPr id="0" name=""/>
        <dsp:cNvSpPr/>
      </dsp:nvSpPr>
      <dsp:spPr>
        <a:xfrm>
          <a:off x="2779559" y="1829145"/>
          <a:ext cx="217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Wystarczy jedna wersja aplikacji dla wszystkich urządzeń i systemów operacyjnych.</a:t>
          </a:r>
          <a:endParaRPr lang="en-US" sz="1300" kern="1200"/>
        </a:p>
      </dsp:txBody>
      <dsp:txXfrm>
        <a:off x="2779559" y="1829145"/>
        <a:ext cx="2170608" cy="720000"/>
      </dsp:txXfrm>
    </dsp:sp>
    <dsp:sp modelId="{47B3E577-07F3-447B-B136-0B4A27372DD6}">
      <dsp:nvSpPr>
        <dsp:cNvPr id="0" name=""/>
        <dsp:cNvSpPr/>
      </dsp:nvSpPr>
      <dsp:spPr>
        <a:xfrm>
          <a:off x="5926941" y="552837"/>
          <a:ext cx="976773" cy="9767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267917-08D6-4F80-BAAC-7D5381AE12EE}">
      <dsp:nvSpPr>
        <dsp:cNvPr id="0" name=""/>
        <dsp:cNvSpPr/>
      </dsp:nvSpPr>
      <dsp:spPr>
        <a:xfrm>
          <a:off x="5330024" y="1829145"/>
          <a:ext cx="21706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300" kern="1200"/>
            <a:t>Aktualizacje są automatyczne – bez konieczności zatwierdzania ich w sklepach.</a:t>
          </a:r>
          <a:endParaRPr lang="en-US" sz="1300" kern="1200"/>
        </a:p>
      </dsp:txBody>
      <dsp:txXfrm>
        <a:off x="5330024" y="1829145"/>
        <a:ext cx="2170608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D2D26-F14F-4C80-9D1A-99D967E514C3}">
      <dsp:nvSpPr>
        <dsp:cNvPr id="0" name=""/>
        <dsp:cNvSpPr/>
      </dsp:nvSpPr>
      <dsp:spPr>
        <a:xfrm>
          <a:off x="1684784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57F30-6F7C-4ED5-9374-714A3E9C691A}">
      <dsp:nvSpPr>
        <dsp:cNvPr id="0" name=""/>
        <dsp:cNvSpPr/>
      </dsp:nvSpPr>
      <dsp:spPr>
        <a:xfrm>
          <a:off x="518440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 porównaniu do SPA – PWA mają więcej funkcji natywnych (instalacja, offline, push).</a:t>
          </a:r>
          <a:endParaRPr lang="en-US" sz="1800" kern="1200"/>
        </a:p>
      </dsp:txBody>
      <dsp:txXfrm>
        <a:off x="518440" y="2380143"/>
        <a:ext cx="4241250" cy="720000"/>
      </dsp:txXfrm>
    </dsp:sp>
    <dsp:sp modelId="{079B0DEE-1869-4D52-8A55-39767569523B}">
      <dsp:nvSpPr>
        <dsp:cNvPr id="0" name=""/>
        <dsp:cNvSpPr/>
      </dsp:nvSpPr>
      <dsp:spPr>
        <a:xfrm>
          <a:off x="6668253" y="7604"/>
          <a:ext cx="1908562" cy="190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FF66A-2F07-47D6-9478-0578E44A6319}">
      <dsp:nvSpPr>
        <dsp:cNvPr id="0" name=""/>
        <dsp:cNvSpPr/>
      </dsp:nvSpPr>
      <dsp:spPr>
        <a:xfrm>
          <a:off x="5501909" y="2380143"/>
          <a:ext cx="424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/>
            <a:t>W porównaniu do aplikacji natywnych – PWA są prostsze w dystrybucji, tańsze i bardziej dostępne.</a:t>
          </a:r>
          <a:endParaRPr lang="en-US" sz="1800" kern="1200"/>
        </a:p>
      </dsp:txBody>
      <dsp:txXfrm>
        <a:off x="5501909" y="2380143"/>
        <a:ext cx="4241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19BE5A-0D6A-8E45-9437-AD894427FB5C}">
      <dsp:nvSpPr>
        <dsp:cNvPr id="0" name=""/>
        <dsp:cNvSpPr/>
      </dsp:nvSpPr>
      <dsp:spPr>
        <a:xfrm>
          <a:off x="0" y="0"/>
          <a:ext cx="5228828" cy="158305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Rozwój przeglądarek internetowych umożliwia coraz szersze wsparcie dla funkcji PWA.</a:t>
          </a:r>
          <a:endParaRPr lang="en-US" sz="2100" kern="1200"/>
        </a:p>
      </dsp:txBody>
      <dsp:txXfrm>
        <a:off x="46366" y="46366"/>
        <a:ext cx="3520588" cy="1490323"/>
      </dsp:txXfrm>
    </dsp:sp>
    <dsp:sp modelId="{40848EFF-83F5-324F-8D18-1F4F2681D49E}">
      <dsp:nvSpPr>
        <dsp:cNvPr id="0" name=""/>
        <dsp:cNvSpPr/>
      </dsp:nvSpPr>
      <dsp:spPr>
        <a:xfrm>
          <a:off x="461367" y="1846897"/>
          <a:ext cx="5228828" cy="158305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Giganci tacy jak Google, Twitter, Starbucks i Uber już wykorzystują tę technologię z ogromnym sukcesem.</a:t>
          </a:r>
          <a:endParaRPr lang="en-US" sz="2100" kern="1200"/>
        </a:p>
      </dsp:txBody>
      <dsp:txXfrm>
        <a:off x="507733" y="1893263"/>
        <a:ext cx="3645743" cy="1490322"/>
      </dsp:txXfrm>
    </dsp:sp>
    <dsp:sp modelId="{C57C3151-01D7-0F43-9CD9-0AD81706F348}">
      <dsp:nvSpPr>
        <dsp:cNvPr id="0" name=""/>
        <dsp:cNvSpPr/>
      </dsp:nvSpPr>
      <dsp:spPr>
        <a:xfrm>
          <a:off x="922734" y="3693795"/>
          <a:ext cx="5228828" cy="158305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/>
            <a:t>To idealne rozwiązanie dla firm, które chcą szybko i efektywnie dotrzeć do użytkowników na różnych platformach.</a:t>
          </a:r>
          <a:endParaRPr lang="en-US" sz="2100" kern="1200"/>
        </a:p>
      </dsp:txBody>
      <dsp:txXfrm>
        <a:off x="969100" y="3740161"/>
        <a:ext cx="3645743" cy="1490322"/>
      </dsp:txXfrm>
    </dsp:sp>
    <dsp:sp modelId="{B842657B-B435-C648-B8EB-310672EB7BCA}">
      <dsp:nvSpPr>
        <dsp:cNvPr id="0" name=""/>
        <dsp:cNvSpPr/>
      </dsp:nvSpPr>
      <dsp:spPr>
        <a:xfrm>
          <a:off x="4199842" y="1200483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31364" y="1200483"/>
        <a:ext cx="565941" cy="774311"/>
      </dsp:txXfrm>
    </dsp:sp>
    <dsp:sp modelId="{36F9C022-3F79-0340-B514-EFF03A919C9A}">
      <dsp:nvSpPr>
        <dsp:cNvPr id="0" name=""/>
        <dsp:cNvSpPr/>
      </dsp:nvSpPr>
      <dsp:spPr>
        <a:xfrm>
          <a:off x="4661210" y="3036827"/>
          <a:ext cx="1028985" cy="1028985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892732" y="3036827"/>
        <a:ext cx="565941" cy="7743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F9537-1B7C-334F-863A-1D37DA428A4D}" type="datetimeFigureOut">
              <a:rPr lang="pl-PL" smtClean="0"/>
              <a:t>27.03.2025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C97F2-905C-F644-B5D8-09F3BFA6B7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2285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C97F2-905C-F644-B5D8-09F3BFA6B7D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1103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C97F2-905C-F644-B5D8-09F3BFA6B7D3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4700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3/27/2025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3/27/2025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3/27/2025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single-page-applicatio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dobetech/going-serverless-for-event-driven-applications-insights-from-adobe-i-os-sandeep-paliwal-eb51118ce225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11/what-is-a-pwa-and-why-you-should-use-it/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ejgajdos.com/freelance-react-developer-checklist/responsive_design_breakpoint_values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genest.com/en/pwa-vs-electron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learncube.com/app/pwa-apple-apps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ocrawl.com/pwa/" TargetMode="Externa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reecodecamp.org/news/what-are-progressive-web-apps-pwa-guide/" TargetMode="Externa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unomok.com/what-is-a-push-notification-system-and-how-does-it-work/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ruppysuppy/supercharge-your-website-using-pwa-background-sync-1m23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ship.io/lessons/pwa-performance-optimization-angular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genest.com/en/pwa-vs-spa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hyperlink" Target="https://www.flexsin.com/blog/power-of-the-native-app-development-landscape/" TargetMode="External"/><Relationship Id="rId7" Type="http://schemas.openxmlformats.org/officeDocument/2006/relationships/diagramColors" Target="../diagrams/colors4.xml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le.support-vision.fr/articles/une-progressive-web-app-c-est-quoi-pourquoi-ce-nouveau-concept-57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.coedo.com.vn/money-aesthetic-wallpaper-cge5etya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sa/3.0/" TargetMode="External"/><Relationship Id="rId2" Type="http://schemas.openxmlformats.org/officeDocument/2006/relationships/hyperlink" Target="https://blog.tomayac.com/2018/07/09/progressive-web-apps-in-the-http-archive-143748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bindustry.net/blog/top-7-biggest-hidden-costs-of-mobile-app-development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BDFA8D5-0ACA-CBDA-27EB-E9ED0A160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418891"/>
            <a:ext cx="8991600" cy="1645920"/>
          </a:xfrm>
        </p:spPr>
        <p:txBody>
          <a:bodyPr>
            <a:normAutofit/>
          </a:bodyPr>
          <a:lstStyle/>
          <a:p>
            <a:r>
              <a:rPr lang="pl-PL" sz="2900" dirty="0"/>
              <a:t>Progressive Web </a:t>
            </a:r>
            <a:r>
              <a:rPr lang="pl-PL" sz="2900" dirty="0" err="1"/>
              <a:t>Apps</a:t>
            </a:r>
            <a:r>
              <a:rPr lang="pl-PL" sz="2900" dirty="0"/>
              <a:t> (PWA) – jak tworzyć aplikacje webowe z funkcjami natywnymi?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3C0670-4D2A-0AE9-3458-5CEAF62E9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5384691"/>
            <a:ext cx="6801612" cy="73697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1700" err="1">
                <a:solidFill>
                  <a:srgbClr val="FFFFFF"/>
                </a:solidFill>
              </a:rPr>
              <a:t>Vasyl</a:t>
            </a:r>
            <a:r>
              <a:rPr lang="pl-PL" sz="1700">
                <a:solidFill>
                  <a:srgbClr val="FFFFFF"/>
                </a:solidFill>
              </a:rPr>
              <a:t> </a:t>
            </a:r>
            <a:r>
              <a:rPr lang="pl-PL" sz="1700" err="1">
                <a:solidFill>
                  <a:srgbClr val="FFFFFF"/>
                </a:solidFill>
              </a:rPr>
              <a:t>Hrytsyshyn</a:t>
            </a:r>
            <a:r>
              <a:rPr lang="pl-PL" sz="1700">
                <a:solidFill>
                  <a:srgbClr val="FFFFFF"/>
                </a:solidFill>
              </a:rPr>
              <a:t>(62931)</a:t>
            </a:r>
          </a:p>
          <a:p>
            <a:pPr>
              <a:lnSpc>
                <a:spcPct val="90000"/>
              </a:lnSpc>
            </a:pPr>
            <a:r>
              <a:rPr lang="pl-PL" sz="1700" err="1">
                <a:solidFill>
                  <a:srgbClr val="FFFFFF"/>
                </a:solidFill>
              </a:rPr>
              <a:t>Vladyslav</a:t>
            </a:r>
            <a:r>
              <a:rPr lang="pl-PL" sz="1700">
                <a:solidFill>
                  <a:srgbClr val="FFFFFF"/>
                </a:solidFill>
              </a:rPr>
              <a:t> Gorchakov(61908)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6EF4585F-C21F-5632-2699-E2131E9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021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6FF2DA6-F2E7-C860-A378-AF1E14FC7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Dlaczego PWA zyskują na popularności?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3C7B8CF-D8EC-F8FB-1097-F409DD4BA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822" y="4352544"/>
            <a:ext cx="24106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Jakie korzyści daje PWA w porównaniu do natywnych aplikacji? </a:t>
            </a:r>
          </a:p>
        </p:txBody>
      </p:sp>
      <p:pic>
        <p:nvPicPr>
          <p:cNvPr id="7" name="Obraz 6" descr="Obraz zawierający tekst, diagram, zrzut ekranu, lin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34CECA43-F2CF-07ED-462E-35E08D8435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4376" y="1894987"/>
            <a:ext cx="6257544" cy="2753319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77F511B-DD96-998E-A302-E0A792897C1E}"/>
              </a:ext>
            </a:extLst>
          </p:cNvPr>
          <p:cNvSpPr txBox="1"/>
          <p:nvPr/>
        </p:nvSpPr>
        <p:spPr>
          <a:xfrm>
            <a:off x="9393958" y="4448251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3" tooltip="https://devopedia.org/single-page-applica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17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80BB7A1-BCE5-05F6-5BFB-485411E5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/>
              <a:t>Dlaczego PWA zyskują na popularności?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7FF9E6-4E34-A99A-8F68-51CD34409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321228"/>
            <a:ext cx="304495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PWA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rozwój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przeglądarek</a:t>
            </a:r>
            <a:r>
              <a:rPr lang="en-US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internetowych</a:t>
            </a:r>
            <a:endParaRPr lang="en-US" kern="1200" dirty="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Obraz 4" descr="Obraz zawierający sztuka, krąg, Turkus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4F0DD6A-AEC7-33C3-D61E-2306F61D8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4376" y="1183192"/>
            <a:ext cx="6257544" cy="417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19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1898FF-2085-DF62-E2D3-76D0F019C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5487" y="550068"/>
            <a:ext cx="7729728" cy="1188720"/>
          </a:xfrm>
        </p:spPr>
        <p:txBody>
          <a:bodyPr/>
          <a:lstStyle/>
          <a:p>
            <a:r>
              <a:rPr lang="pl-PL" b="1" dirty="0"/>
              <a:t> Cechy PWA</a:t>
            </a:r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57A9867-1F45-08BA-4519-43AFD6BFCED3}"/>
              </a:ext>
            </a:extLst>
          </p:cNvPr>
          <p:cNvSpPr txBox="1"/>
          <p:nvPr/>
        </p:nvSpPr>
        <p:spPr>
          <a:xfrm>
            <a:off x="74613" y="2750831"/>
            <a:ext cx="4387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1. </a:t>
            </a:r>
            <a:r>
              <a:rPr lang="pl-PL" b="1" dirty="0" err="1"/>
              <a:t>Responsywność</a:t>
            </a:r>
            <a:r>
              <a:rPr lang="pl-PL" b="1" dirty="0"/>
              <a:t> (</a:t>
            </a:r>
            <a:r>
              <a:rPr lang="pl-PL" b="1" dirty="0" err="1"/>
              <a:t>Responsive</a:t>
            </a:r>
            <a:r>
              <a:rPr lang="pl-PL" b="1" dirty="0"/>
              <a:t> Design)</a:t>
            </a:r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EF43F38-269B-5359-2879-276726E28260}"/>
              </a:ext>
            </a:extLst>
          </p:cNvPr>
          <p:cNvSpPr txBox="1"/>
          <p:nvPr/>
        </p:nvSpPr>
        <p:spPr>
          <a:xfrm>
            <a:off x="74613" y="3199340"/>
            <a:ext cx="3889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/>
              <a:t>2. Działanie offline (Offline </a:t>
            </a:r>
            <a:r>
              <a:rPr lang="pl-PL" b="1" err="1"/>
              <a:t>Mode</a:t>
            </a:r>
            <a:r>
              <a:rPr lang="pl-PL" b="1"/>
              <a:t>)</a:t>
            </a:r>
            <a:endParaRPr lang="pl-PL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2A075C-DE73-E6F3-7C48-4574DD9C8E1F}"/>
              </a:ext>
            </a:extLst>
          </p:cNvPr>
          <p:cNvSpPr txBox="1"/>
          <p:nvPr/>
        </p:nvSpPr>
        <p:spPr>
          <a:xfrm>
            <a:off x="63500" y="3590566"/>
            <a:ext cx="452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3. Instalowalność (</a:t>
            </a:r>
            <a:r>
              <a:rPr lang="pl-PL" b="1" dirty="0" err="1"/>
              <a:t>Add</a:t>
            </a:r>
            <a:r>
              <a:rPr lang="pl-PL" b="1" dirty="0"/>
              <a:t> to Home </a:t>
            </a:r>
            <a:r>
              <a:rPr lang="pl-PL" b="1" dirty="0" err="1"/>
              <a:t>Screen</a:t>
            </a:r>
            <a:r>
              <a:rPr lang="pl-PL" b="1" dirty="0"/>
              <a:t>)</a:t>
            </a:r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8224AD7D-7FFD-9D2F-A947-B845683A3D11}"/>
              </a:ext>
            </a:extLst>
          </p:cNvPr>
          <p:cNvSpPr txBox="1"/>
          <p:nvPr/>
        </p:nvSpPr>
        <p:spPr>
          <a:xfrm>
            <a:off x="63500" y="4039075"/>
            <a:ext cx="386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/>
              <a:t>4. Bezpieczeństwo (HTTPS </a:t>
            </a:r>
            <a:r>
              <a:rPr lang="pl-PL" b="1" err="1"/>
              <a:t>Only</a:t>
            </a:r>
            <a:r>
              <a:rPr lang="pl-PL" b="1"/>
              <a:t>)</a:t>
            </a:r>
            <a:endParaRPr lang="pl-PL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6CF0EB2-BD84-CE6E-E265-8A61CFC18D66}"/>
              </a:ext>
            </a:extLst>
          </p:cNvPr>
          <p:cNvSpPr txBox="1"/>
          <p:nvPr/>
        </p:nvSpPr>
        <p:spPr>
          <a:xfrm>
            <a:off x="63500" y="4487584"/>
            <a:ext cx="4603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/>
              <a:t>5. Powiadomienia (</a:t>
            </a:r>
            <a:r>
              <a:rPr lang="pl-PL" b="1" err="1"/>
              <a:t>Push</a:t>
            </a:r>
            <a:r>
              <a:rPr lang="pl-PL" b="1"/>
              <a:t> </a:t>
            </a:r>
            <a:r>
              <a:rPr lang="pl-PL" b="1" err="1"/>
              <a:t>Notifications</a:t>
            </a:r>
            <a:r>
              <a:rPr lang="pl-PL" b="1"/>
              <a:t>)</a:t>
            </a:r>
            <a:endParaRPr lang="pl-PL"/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CA930C37-6936-F3B0-E7CA-CC9A5444184A}"/>
              </a:ext>
            </a:extLst>
          </p:cNvPr>
          <p:cNvSpPr txBox="1"/>
          <p:nvPr/>
        </p:nvSpPr>
        <p:spPr>
          <a:xfrm>
            <a:off x="63500" y="4915912"/>
            <a:ext cx="4822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/>
              <a:t>6. Aktualizacje w tle (</a:t>
            </a:r>
            <a:r>
              <a:rPr lang="pl-PL" b="1" err="1"/>
              <a:t>Background</a:t>
            </a:r>
            <a:r>
              <a:rPr lang="pl-PL" b="1"/>
              <a:t> </a:t>
            </a:r>
            <a:r>
              <a:rPr lang="pl-PL" b="1" err="1"/>
              <a:t>Updates</a:t>
            </a:r>
            <a:r>
              <a:rPr lang="pl-PL" b="1"/>
              <a:t>)</a:t>
            </a:r>
            <a:endParaRPr lang="pl-PL"/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B8C1AB4A-F6B1-D6BA-F664-C58F29384C22}"/>
              </a:ext>
            </a:extLst>
          </p:cNvPr>
          <p:cNvSpPr txBox="1"/>
          <p:nvPr/>
        </p:nvSpPr>
        <p:spPr>
          <a:xfrm>
            <a:off x="63500" y="5344240"/>
            <a:ext cx="4060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/>
              <a:t>7. Szybkość działania (Performance)</a:t>
            </a:r>
            <a:endParaRPr lang="pl-PL"/>
          </a:p>
        </p:txBody>
      </p:sp>
      <p:pic>
        <p:nvPicPr>
          <p:cNvPr id="27" name="Symbol zastępczy zawartości 26" descr="Obraz zawierający tekst, Telefon komórkowy, zrzut ekranu, Urządzenie przenośn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D78C5FC-A03A-3043-8A78-13DC5A31A1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31937" y="2337868"/>
            <a:ext cx="6366775" cy="3594145"/>
          </a:xfrm>
        </p:spPr>
      </p:pic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76A9C92-9A7D-4532-928D-71D0F4762CDF}"/>
              </a:ext>
            </a:extLst>
          </p:cNvPr>
          <p:cNvSpPr txBox="1"/>
          <p:nvPr/>
        </p:nvSpPr>
        <p:spPr>
          <a:xfrm>
            <a:off x="5331937" y="5816597"/>
            <a:ext cx="53990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3" tooltip="https://technofaq.org/posts/2020/11/what-is-a-pwa-and-why-you-should-use-it/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4" tooltip="https://creativecommons.org/licenses/by-nc-sa/3.0/"/>
              </a:rPr>
              <a:t>CC BY-SA-NC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11669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5A0880-0046-5415-DD34-B708A66A4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4476806" cy="1188720"/>
          </a:xfrm>
        </p:spPr>
        <p:txBody>
          <a:bodyPr>
            <a:normAutofit/>
          </a:bodyPr>
          <a:lstStyle/>
          <a:p>
            <a:r>
              <a:rPr lang="pl-PL" sz="2400" b="1"/>
              <a:t> Responsywność (Responsive Design)</a:t>
            </a:r>
            <a:endParaRPr lang="pl-PL" sz="24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526DB3-BFC7-89F2-21C2-B4CAF3945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4" y="2638044"/>
            <a:ext cx="4492932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Przede wszystkim, PWA są w pełni responsywne. Co to oznacza?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Dostosowują się automatycznie do każdego rodzaju ekranu: od małych smartfonów, przez tablety, aż po duże monitory komputerów.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Dzięki temu użytkownik nie musi martwić się o to, czy aplikacja będzie działała na jego urządzeniu — bo będzie działała wszędzie.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 err="1"/>
              <a:t>Responsywność</a:t>
            </a:r>
            <a:r>
              <a:rPr lang="pl-PL" sz="1500" dirty="0"/>
              <a:t> w PWA to nie tylko zmiana układu, ale też dostosowanie funkcjonalności do ekranu — np. ukrywanie niepotrzebnych elementów na mniejszych ekranach lub zmiana przycisków na większe, łatwe do kliknięcia palcem.</a:t>
            </a:r>
          </a:p>
          <a:p>
            <a:pPr>
              <a:lnSpc>
                <a:spcPct val="90000"/>
              </a:lnSpc>
            </a:pPr>
            <a:endParaRPr lang="pl-PL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33F40-045E-4E3D-9243-864CD4E586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3605" y="964692"/>
            <a:ext cx="5440680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02EC6-D845-41B3-BEBE-CB34D9BFE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10699" y="1128683"/>
            <a:ext cx="5106493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zrzut ekranu, Prostokąt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7F80CDE-03EA-04C9-A2BE-33576EA99C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72789" y="2380862"/>
            <a:ext cx="4782312" cy="2104217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260AAFE-C63A-E3C3-746F-767EA3B21A42}"/>
              </a:ext>
            </a:extLst>
          </p:cNvPr>
          <p:cNvSpPr txBox="1"/>
          <p:nvPr/>
        </p:nvSpPr>
        <p:spPr>
          <a:xfrm>
            <a:off x="8863475" y="4285024"/>
            <a:ext cx="219162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3" tooltip="https://andrejgajdos.com/freelance-react-developer-checklist/responsive_design_breakpoint_valu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lang="pl-PL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91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D997A65-C30F-24AB-FF21-4E8E2DC41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pl-PL" sz="2000" b="1"/>
              <a:t> Działanie offline (Offline </a:t>
            </a:r>
            <a:r>
              <a:rPr lang="pl-PL" sz="2000" b="1" err="1"/>
              <a:t>Mode</a:t>
            </a:r>
            <a:r>
              <a:rPr lang="pl-PL" sz="2000" b="1"/>
              <a:t>)</a:t>
            </a:r>
            <a:br>
              <a:rPr lang="pl-PL" sz="2000"/>
            </a:br>
            <a:endParaRPr lang="pl-PL" sz="200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25181C-DB5C-89B7-8D64-FF314D0D2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Jedną z najważniejszych i najbardziej rewolucyjnych cech PWA jest możliwość działania offline.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Dzięki </a:t>
            </a:r>
            <a:r>
              <a:rPr lang="pl-PL" sz="1500" b="1" dirty="0"/>
              <a:t>Service </a:t>
            </a:r>
            <a:r>
              <a:rPr lang="pl-PL" sz="1500" b="1" dirty="0" err="1"/>
              <a:t>Workerom</a:t>
            </a:r>
            <a:r>
              <a:rPr lang="pl-PL" sz="1500" dirty="0"/>
              <a:t>, czyli specjalnym skryptom działającym w tle, PWA mogą zapisywać dane na urządzeniu użytkownika.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Co to daje?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Jeżeli użytkownik straci dostęp do Internetu, np. będąc w metrze, w lesie, czy w samolocie, nadal będzie mógł korzystać z aplikacji!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Przykład: aplikacja sklepu pozwoli przeglądać wcześniej załadowane produkty, a aplikacja do notatek pozwoli tworzyć nowe notatki offline, które później się zsynchronizują.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To ogromny krok naprzód w stosunku do tradycyjnych stron internetowych, które bez Internetu po prostu nie działają.</a:t>
            </a:r>
          </a:p>
          <a:p>
            <a:pPr>
              <a:lnSpc>
                <a:spcPct val="90000"/>
              </a:lnSpc>
            </a:pPr>
            <a:endParaRPr lang="pl-PL" sz="15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zrzut ekranu, logo, krąg, Mar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9D9B16C8-3669-7AFA-6138-027C1B8C2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15890" y="2600867"/>
            <a:ext cx="3328416" cy="166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5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CD9BDF-94EB-C884-E390-F88FA734C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pl-PL" sz="2000" b="1"/>
              <a:t>Instalowalność (</a:t>
            </a:r>
            <a:r>
              <a:rPr lang="pl-PL" sz="2000" b="1" err="1"/>
              <a:t>Add</a:t>
            </a:r>
            <a:r>
              <a:rPr lang="pl-PL" sz="2000" b="1"/>
              <a:t> to Home </a:t>
            </a:r>
            <a:r>
              <a:rPr lang="pl-PL" sz="2000" b="1" err="1"/>
              <a:t>Screen</a:t>
            </a:r>
            <a:r>
              <a:rPr lang="pl-PL" sz="2000" b="1"/>
              <a:t>)</a:t>
            </a:r>
            <a:br>
              <a:rPr lang="pl-PL" sz="2000"/>
            </a:br>
            <a:endParaRPr lang="pl-PL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 descr="Obraz zawierający zrzut ekranu, gadżet, tekst, multimedi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2D583653-B47E-DFF9-BF45-8AFFF7C76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499" y="1730456"/>
            <a:ext cx="3328416" cy="3405029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577FBB-5072-ACED-DF0A-25195C2E1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PWA można zainstalować na ekranie głównym telefonu, dokładnie tak samo jak aplikację ze sklepu.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Co ważne, </a:t>
            </a:r>
            <a:r>
              <a:rPr lang="pl-PL" sz="1500" b="1" dirty="0"/>
              <a:t>użytkownik nie musi wchodzić do </a:t>
            </a:r>
            <a:r>
              <a:rPr lang="pl-PL" sz="1500" b="1" dirty="0" err="1"/>
              <a:t>App</a:t>
            </a:r>
            <a:r>
              <a:rPr lang="pl-PL" sz="1500" b="1" dirty="0"/>
              <a:t> </a:t>
            </a:r>
            <a:r>
              <a:rPr lang="pl-PL" sz="1500" b="1" dirty="0" err="1"/>
              <a:t>Store</a:t>
            </a:r>
            <a:r>
              <a:rPr lang="pl-PL" sz="1500" b="1" dirty="0"/>
              <a:t> czy Google Play</a:t>
            </a:r>
            <a:r>
              <a:rPr lang="pl-PL" sz="1500" dirty="0"/>
              <a:t>. Wystarczy wejść na stronę, np. sklepu internetowego, i kliknąć “Dodaj do ekranu głównego”.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Po instalacji aplikacja działa w osobnym oknie, bez paska adresu, wygląda jak natywna aplikacja.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To sprawia, że użytkownicy chętniej korzystają z aplikacji, bo nie muszą przechodzić przez proces rejestracji w sklepie czy pobierania dużych plików instalacyjnych.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Co więcej, aktualizacje PWA są automatyczne — użytkownik zawsze ma najnowszą wersję, bez konieczności pobierania jej ręcznie.</a:t>
            </a:r>
          </a:p>
          <a:p>
            <a:pPr>
              <a:lnSpc>
                <a:spcPct val="90000"/>
              </a:lnSpc>
            </a:pP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174984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2D3005-8570-CF81-6853-22717727B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71042"/>
            <a:ext cx="5928637" cy="1188720"/>
          </a:xfrm>
        </p:spPr>
        <p:txBody>
          <a:bodyPr>
            <a:normAutofit/>
          </a:bodyPr>
          <a:lstStyle/>
          <a:p>
            <a:r>
              <a:rPr lang="pl-PL" b="1"/>
              <a:t>Bezpieczeństwo (HTTPS </a:t>
            </a:r>
            <a:r>
              <a:rPr lang="pl-PL" b="1" err="1"/>
              <a:t>Only</a:t>
            </a:r>
            <a:r>
              <a:rPr lang="pl-PL" b="1"/>
              <a:t>)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A4A51C2-817E-6410-7179-361191D30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dirty="0"/>
              <a:t>PWA </a:t>
            </a:r>
            <a:r>
              <a:rPr lang="pl-PL" b="1" dirty="0"/>
              <a:t>muszą działać przez HTTPS</a:t>
            </a:r>
            <a:r>
              <a:rPr lang="pl-PL" dirty="0"/>
              <a:t>, czyli szyfrowane połączenie.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dirty="0"/>
              <a:t>Dzięki temu wszystkie dane użytkownika są bezpieczne.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dirty="0"/>
              <a:t>To też jest wymaganie przeglądarek, które nie pozwolą uruchomić Service </a:t>
            </a:r>
            <a:r>
              <a:rPr lang="pl-PL" dirty="0" err="1"/>
              <a:t>Workera</a:t>
            </a:r>
            <a:r>
              <a:rPr lang="pl-PL" dirty="0"/>
              <a:t>, jeśli strona nie jest zabezpieczona.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dirty="0"/>
              <a:t>Szyfrowanie to nie tylko ochrona haseł, ale też wszystkich danych wysyłanych i odbieranych przez aplikację — co ma ogromne znaczenie np. w aplikacjach bankowych, e-commerce, czy medycznych.</a:t>
            </a:r>
          </a:p>
          <a:p>
            <a:pPr>
              <a:lnSpc>
                <a:spcPct val="90000"/>
              </a:lnSpc>
            </a:pPr>
            <a:endParaRPr lang="pl-PL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az 8" descr="Obraz zawierający zrzut ekranu, Czcionka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03103871-6B81-F9D9-6E84-EB64564EE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32" r="13863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7" name="Obraz 6" descr="Obraz zawierający tekst, zrzut ekranu, diagram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C0D8A76C-E121-623A-C8D6-7DD4687A1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0520" r="12143" b="3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70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1406B-DB11-D175-03B2-18BEF11D4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pl-PL" sz="1900" b="1"/>
              <a:t>Powiadomienia</a:t>
            </a:r>
            <a:r>
              <a:rPr lang="uk-UA" sz="1900" b="1"/>
              <a:t> </a:t>
            </a:r>
            <a:r>
              <a:rPr lang="pl-PL" sz="1900" b="1"/>
              <a:t>(Push Notifications)</a:t>
            </a:r>
            <a:br>
              <a:rPr lang="pl-PL" sz="1900"/>
            </a:br>
            <a:endParaRPr lang="pl-PL" sz="1900"/>
          </a:p>
        </p:txBody>
      </p:sp>
      <p:pic>
        <p:nvPicPr>
          <p:cNvPr id="7" name="Obraz 6" descr="Obraz zawierający tekst, Telefon komórkowy, zrzut ekranu, gadżet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119032E-BF5A-7789-197C-3CD0F9FE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959" r="26108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5AD493F-D7E7-4B17-6638-A2260287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Kolejna cecha, która zbliża PWA do natywnych aplikacji.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PWA mogą wysyłać powiadomienia </a:t>
            </a:r>
            <a:r>
              <a:rPr lang="pl-PL" sz="1500" dirty="0" err="1"/>
              <a:t>push</a:t>
            </a:r>
            <a:r>
              <a:rPr lang="pl-PL" sz="1500" dirty="0"/>
              <a:t>, nawet jeśli aplikacja jest zamknięta.</a:t>
            </a:r>
            <a:r>
              <a:rPr lang="uk-UA" sz="1500" dirty="0"/>
              <a:t> </a:t>
            </a:r>
            <a:r>
              <a:rPr lang="pl-PL" sz="1500" dirty="0"/>
              <a:t>To daje ogromne możliwości w marketingu i obsłudze klienta.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Przykłady: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•Informacja o nowej wiadomości.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•Powiadomienie o promocji w sklepie.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•Status zamówienia: “Twoja paczka została wysłana”.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Dzięki temu aplikacja utrzymuje kontakt z użytkownikiem i zwiększa jego zaangażowanie.</a:t>
            </a:r>
          </a:p>
          <a:p>
            <a:pPr>
              <a:lnSpc>
                <a:spcPct val="90000"/>
              </a:lnSpc>
            </a:pP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1203417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66EB1BE-C2C1-D80B-D967-7869BEAE2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807" y="964692"/>
            <a:ext cx="5894832" cy="1188720"/>
          </a:xfrm>
        </p:spPr>
        <p:txBody>
          <a:bodyPr>
            <a:normAutofit/>
          </a:bodyPr>
          <a:lstStyle/>
          <a:p>
            <a:r>
              <a:rPr lang="pl-PL" sz="2000" b="1"/>
              <a:t>Aktualizacje w tle (</a:t>
            </a:r>
            <a:r>
              <a:rPr lang="pl-PL" sz="2000" b="1" err="1"/>
              <a:t>Background</a:t>
            </a:r>
            <a:r>
              <a:rPr lang="pl-PL" sz="2000" b="1"/>
              <a:t> </a:t>
            </a:r>
            <a:r>
              <a:rPr lang="pl-PL" sz="2000" b="1" err="1"/>
              <a:t>Updates</a:t>
            </a:r>
            <a:r>
              <a:rPr lang="pl-PL" sz="2000" b="1"/>
              <a:t>)</a:t>
            </a:r>
            <a:br>
              <a:rPr lang="pl-PL" sz="2000"/>
            </a:br>
            <a:endParaRPr lang="pl-PL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EC7370-FF9F-4131-8812-2123F5D9D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315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77563-4FF6-4DD0-B84A-CFBB8D7831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907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 descr="Obraz zawierający zrzut ekranu, Grafika, krąg, logo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852701B2-F141-1A97-AF0F-F2C4B27F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499" y="2734004"/>
            <a:ext cx="3328416" cy="1397934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13BFD1-1E60-A28D-4BFF-FB6D7E3F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0378" y="2638044"/>
            <a:ext cx="5963317" cy="3263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/>
              <a:t>PWA same aktualizują się w tle, bez konieczności pytania użytkownika o zgodę.</a:t>
            </a:r>
          </a:p>
          <a:p>
            <a:pPr marL="0" indent="0">
              <a:buNone/>
            </a:pPr>
            <a:r>
              <a:rPr lang="pl-PL" dirty="0"/>
              <a:t>To ważne z punktu widzenia deweloperów, bo pozwala szybko naprawić błędy czy dodać nowe funkcje, a użytkownik od razu ma dostęp do najnowszej wersji.</a:t>
            </a:r>
          </a:p>
          <a:p>
            <a:pPr marL="0" indent="0">
              <a:buNone/>
            </a:pPr>
            <a:r>
              <a:rPr lang="pl-PL" dirty="0"/>
              <a:t>Dzięki temu </a:t>
            </a:r>
            <a:r>
              <a:rPr lang="pl-PL" b="1" dirty="0"/>
              <a:t>PWA są zawsze świeże i nowoczesne</a:t>
            </a:r>
            <a:r>
              <a:rPr lang="pl-PL" dirty="0"/>
              <a:t>, w przeciwieństwie do tradycyjnych aplikacji, które muszą czekać na zatwierdzenie aktualizacji w sklepie.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07440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DC0760-6C1F-7ACA-A31C-F5BFA8EAE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pl-PL" sz="2000" b="1"/>
              <a:t>Szybkość działania (Performance)</a:t>
            </a:r>
            <a:endParaRPr lang="pl-PL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logo, Czcionka, zrzut ekranu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425EA147-F49D-6867-DA84-D1DD838E73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43979" y="1681609"/>
            <a:ext cx="6227064" cy="3502723"/>
          </a:xfrm>
          <a:prstGeom prst="rect">
            <a:avLst/>
          </a:prstGeom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068173-F4A6-0DCD-7874-CCE0F9EED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PWA działają błyskawicznie dzięki temu, że korzystają z lokalnego cache i Service </a:t>
            </a:r>
            <a:r>
              <a:rPr lang="pl-PL" sz="1500" dirty="0" err="1"/>
              <a:t>Workera</a:t>
            </a:r>
            <a:r>
              <a:rPr lang="pl-PL" sz="1500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Pierwsze załadowanie może być trochę dłuższe, ale kolejne wizyty na stronie są już natychmiastowe.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sz="1500" dirty="0"/>
              <a:t>Dzięki temu użytkownicy nie muszą długo czekać na otwarcie aplikacji, co zwiększa komfort korzystania i zmniejsza ryzyko, że użytkownik zrezygnuje.</a:t>
            </a:r>
          </a:p>
          <a:p>
            <a:pPr marL="0" indent="0">
              <a:lnSpc>
                <a:spcPct val="90000"/>
              </a:lnSpc>
              <a:buNone/>
            </a:pP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1439050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40F8B97-A6BB-CFD0-A1D0-6E951CB0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5" y="321455"/>
            <a:ext cx="7729728" cy="1188720"/>
          </a:xfrm>
        </p:spPr>
        <p:txBody>
          <a:bodyPr/>
          <a:lstStyle/>
          <a:p>
            <a:r>
              <a:rPr lang="pl-PL" b="1"/>
              <a:t>Wprowadzenie do PWA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E95981-85D6-60B7-0166-3451374C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4990" y="2174037"/>
            <a:ext cx="4016347" cy="1653539"/>
          </a:xfrm>
        </p:spPr>
        <p:txBody>
          <a:bodyPr/>
          <a:lstStyle/>
          <a:p>
            <a:pPr algn="ctr"/>
            <a:r>
              <a:rPr lang="pl-PL" dirty="0"/>
              <a:t> Twitter Lite</a:t>
            </a:r>
          </a:p>
          <a:p>
            <a:pPr algn="ctr"/>
            <a:r>
              <a:rPr lang="pl-PL" dirty="0"/>
              <a:t> </a:t>
            </a:r>
            <a:r>
              <a:rPr lang="pl-PL" dirty="0" err="1"/>
              <a:t>Starbucks</a:t>
            </a:r>
            <a:endParaRPr lang="pl-PL" dirty="0"/>
          </a:p>
          <a:p>
            <a:pPr algn="ctr"/>
            <a:r>
              <a:rPr lang="pl-PL" dirty="0"/>
              <a:t> Pinterest</a:t>
            </a:r>
          </a:p>
          <a:p>
            <a:pPr algn="ctr"/>
            <a:r>
              <a:rPr lang="pl-PL" dirty="0"/>
              <a:t> Uber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C6414B58-A1A4-65DE-0785-E40B72DE5C83}"/>
              </a:ext>
            </a:extLst>
          </p:cNvPr>
          <p:cNvSpPr txBox="1"/>
          <p:nvPr/>
        </p:nvSpPr>
        <p:spPr>
          <a:xfrm>
            <a:off x="804349" y="1719652"/>
            <a:ext cx="1971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Co to jest PWA?</a:t>
            </a:r>
            <a:endParaRPr lang="pl-PL" dirty="0"/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AB99154-C1BE-5396-8822-4EC3FD88B19B}"/>
              </a:ext>
            </a:extLst>
          </p:cNvPr>
          <p:cNvSpPr txBox="1"/>
          <p:nvPr/>
        </p:nvSpPr>
        <p:spPr>
          <a:xfrm>
            <a:off x="8173795" y="1719652"/>
            <a:ext cx="33387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b="1" dirty="0"/>
              <a:t>Przykłady popularnych PWA:</a:t>
            </a:r>
            <a:endParaRPr lang="pl-PL" dirty="0"/>
          </a:p>
          <a:p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AB1A6E7-0A3D-632A-86D1-FEB93D78FA66}"/>
              </a:ext>
            </a:extLst>
          </p:cNvPr>
          <p:cNvSpPr txBox="1"/>
          <p:nvPr/>
        </p:nvSpPr>
        <p:spPr>
          <a:xfrm>
            <a:off x="245188" y="2174037"/>
            <a:ext cx="4182763" cy="1531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• Definicja: Aplikacja webowa, która działa jak natywna aplikacja na telefonie/komputerze.</a:t>
            </a:r>
          </a:p>
          <a:p>
            <a:endParaRPr lang="pl-PL" dirty="0"/>
          </a:p>
          <a:p>
            <a:r>
              <a:rPr lang="pl-PL" dirty="0"/>
              <a:t>• Łączy świat </a:t>
            </a:r>
            <a:r>
              <a:rPr lang="pl-PL" dirty="0" err="1"/>
              <a:t>webu</a:t>
            </a:r>
            <a:r>
              <a:rPr lang="pl-PL" dirty="0"/>
              <a:t> i aplikacji mobilnych.</a:t>
            </a: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F060E24-ADFA-84AD-07D7-A1D6F554447F}"/>
              </a:ext>
            </a:extLst>
          </p:cNvPr>
          <p:cNvSpPr txBox="1"/>
          <p:nvPr/>
        </p:nvSpPr>
        <p:spPr>
          <a:xfrm>
            <a:off x="7275274" y="5352470"/>
            <a:ext cx="42030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 Problemy tradycyjnych aplikacji mobilnych        (koszty, czas, skomplikowanie dystrybucji).</a:t>
            </a: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FE802F3F-20B3-7F73-1153-2D4EA8B7BA4C}"/>
              </a:ext>
            </a:extLst>
          </p:cNvPr>
          <p:cNvSpPr txBox="1"/>
          <p:nvPr/>
        </p:nvSpPr>
        <p:spPr>
          <a:xfrm>
            <a:off x="245189" y="5490970"/>
            <a:ext cx="40856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/>
              <a:t>Dlaczego PWA zyskują na popularności?</a:t>
            </a:r>
          </a:p>
        </p:txBody>
      </p:sp>
      <p:cxnSp>
        <p:nvCxnSpPr>
          <p:cNvPr id="21" name="Łącznik prosty 20">
            <a:extLst>
              <a:ext uri="{FF2B5EF4-FFF2-40B4-BE49-F238E27FC236}">
                <a16:creationId xmlns:a16="http://schemas.microsoft.com/office/drawing/2014/main" id="{F7B77FB4-D968-8662-12C2-C837CC959522}"/>
              </a:ext>
            </a:extLst>
          </p:cNvPr>
          <p:cNvCxnSpPr/>
          <p:nvPr/>
        </p:nvCxnSpPr>
        <p:spPr>
          <a:xfrm>
            <a:off x="0" y="5142992"/>
            <a:ext cx="12192000" cy="0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o to jest PWA (Progressive Web App) i jak działa? - Blog Aurora Creation">
            <a:extLst>
              <a:ext uri="{FF2B5EF4-FFF2-40B4-BE49-F238E27FC236}">
                <a16:creationId xmlns:a16="http://schemas.microsoft.com/office/drawing/2014/main" id="{C676D2F1-DF5D-614F-F5F7-D294036D11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93" y="3595850"/>
            <a:ext cx="3363198" cy="148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564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1717C0B-FA99-17F6-E1D0-665B72D6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1800" b="1" dirty="0"/>
              <a:t> PWA vs </a:t>
            </a:r>
            <a:r>
              <a:rPr lang="en-US" sz="1800" b="1" dirty="0" err="1"/>
              <a:t>Aplikacje</a:t>
            </a:r>
            <a:r>
              <a:rPr lang="en-US" sz="1800" b="1" dirty="0"/>
              <a:t> </a:t>
            </a:r>
            <a:r>
              <a:rPr lang="en-US" sz="1800" b="1" dirty="0" err="1"/>
              <a:t>natywne</a:t>
            </a:r>
            <a:r>
              <a:rPr lang="en-US" sz="1800" b="1" dirty="0"/>
              <a:t> vs SPA</a:t>
            </a:r>
            <a:endParaRPr lang="en-US" sz="1800" dirty="0"/>
          </a:p>
        </p:txBody>
      </p:sp>
      <p:pic>
        <p:nvPicPr>
          <p:cNvPr id="5" name="Symbol zastępczy zawartości 4" descr="Obraz zawierający tekst, komputer, computer, Urządzenie wyjściowe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F854CDF1-70F1-5F90-5F9F-EA369C1A8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294376" y="1511713"/>
            <a:ext cx="6257544" cy="351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283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B3A4A57-AE20-4F21-7DDE-E918641CD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43" y="2402036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 b="1" dirty="0"/>
              <a:t> PWA vs </a:t>
            </a:r>
            <a:r>
              <a:rPr lang="en-US" sz="2000" b="1" dirty="0" err="1"/>
              <a:t>Aplikacje</a:t>
            </a:r>
            <a:r>
              <a:rPr lang="en-US" sz="2000" b="1" dirty="0"/>
              <a:t> </a:t>
            </a:r>
            <a:r>
              <a:rPr lang="en-US" sz="2000" b="1" dirty="0" err="1"/>
              <a:t>natywne</a:t>
            </a:r>
            <a:r>
              <a:rPr lang="en-US" sz="2000" b="1" dirty="0"/>
              <a:t> vs SPA</a:t>
            </a:r>
            <a:endParaRPr lang="pl-PL" sz="2000" dirty="0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pole tekstowe 4">
            <a:extLst>
              <a:ext uri="{FF2B5EF4-FFF2-40B4-BE49-F238E27FC236}">
                <a16:creationId xmlns:a16="http://schemas.microsoft.com/office/drawing/2014/main" id="{21272DFD-ADC0-7A5B-5A5B-B534ED515F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710239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pole tekstowe 7">
            <a:extLst>
              <a:ext uri="{FF2B5EF4-FFF2-40B4-BE49-F238E27FC236}">
                <a16:creationId xmlns:a16="http://schemas.microsoft.com/office/drawing/2014/main" id="{34AFEFAE-50D8-291A-8CFE-B0B0AD1D4B66}"/>
              </a:ext>
            </a:extLst>
          </p:cNvPr>
          <p:cNvSpPr txBox="1"/>
          <p:nvPr/>
        </p:nvSpPr>
        <p:spPr>
          <a:xfrm>
            <a:off x="729391" y="4046763"/>
            <a:ext cx="3701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/>
                </a:solidFill>
              </a:rPr>
              <a:t>SPA – Single </a:t>
            </a:r>
            <a:r>
              <a:rPr lang="pl-PL" b="1" dirty="0" err="1">
                <a:solidFill>
                  <a:schemeClr val="bg1"/>
                </a:solidFill>
              </a:rPr>
              <a:t>Page</a:t>
            </a:r>
            <a:r>
              <a:rPr lang="pl-PL" b="1" dirty="0">
                <a:solidFill>
                  <a:schemeClr val="bg1"/>
                </a:solidFill>
              </a:rPr>
              <a:t> Application</a:t>
            </a: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34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C65D5D-86AE-7A6F-BBAB-C6A252176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772" y="1155917"/>
            <a:ext cx="437943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 PWA vs </a:t>
            </a:r>
            <a:r>
              <a:rPr lang="en-US" sz="3200" b="1" dirty="0" err="1">
                <a:solidFill>
                  <a:srgbClr val="FFFFFF"/>
                </a:solidFill>
              </a:rPr>
              <a:t>Aplikacje</a:t>
            </a:r>
            <a:r>
              <a:rPr lang="en-US" sz="3200" b="1" dirty="0">
                <a:solidFill>
                  <a:srgbClr val="FFFFFF"/>
                </a:solidFill>
              </a:rPr>
              <a:t> </a:t>
            </a:r>
            <a:r>
              <a:rPr lang="en-US" sz="3200" b="1" dirty="0" err="1">
                <a:solidFill>
                  <a:srgbClr val="FFFFFF"/>
                </a:solidFill>
              </a:rPr>
              <a:t>natywne</a:t>
            </a:r>
            <a:r>
              <a:rPr lang="en-US" sz="3200" b="1" dirty="0">
                <a:solidFill>
                  <a:srgbClr val="FFFFFF"/>
                </a:solidFill>
              </a:rPr>
              <a:t> vs SPA</a:t>
            </a:r>
            <a:endParaRPr lang="pl-PL" sz="3200" dirty="0">
              <a:solidFill>
                <a:srgbClr val="FFFFFF"/>
              </a:solidFill>
            </a:endParaRPr>
          </a:p>
        </p:txBody>
      </p:sp>
      <p:graphicFrame>
        <p:nvGraphicFramePr>
          <p:cNvPr id="9" name="Symbol zastępczy zawartości 2">
            <a:extLst>
              <a:ext uri="{FF2B5EF4-FFF2-40B4-BE49-F238E27FC236}">
                <a16:creationId xmlns:a16="http://schemas.microsoft.com/office/drawing/2014/main" id="{5E123E41-08F1-3717-DE5D-ACAFAACAF3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045053"/>
              </p:ext>
            </p:extLst>
          </p:nvPr>
        </p:nvGraphicFramePr>
        <p:xfrm>
          <a:off x="6315692" y="1133130"/>
          <a:ext cx="4816392" cy="3968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B761893C-E5E7-5C87-BEF3-A79356956BE6}"/>
              </a:ext>
            </a:extLst>
          </p:cNvPr>
          <p:cNvSpPr txBox="1"/>
          <p:nvPr/>
        </p:nvSpPr>
        <p:spPr>
          <a:xfrm>
            <a:off x="1230580" y="4263242"/>
            <a:ext cx="4038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Dlaczego PWA lepsze od SPA?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805430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369AB22-88E1-84D0-1258-FA5FC688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240" y="2201708"/>
            <a:ext cx="3125495" cy="1377238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 PWA vs </a:t>
            </a:r>
            <a:r>
              <a:rPr lang="en-US" sz="2000" b="1" dirty="0" err="1">
                <a:solidFill>
                  <a:schemeClr val="bg1"/>
                </a:solidFill>
              </a:rPr>
              <a:t>Aplikacje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  <a:r>
              <a:rPr lang="en-US" sz="2000" b="1" dirty="0" err="1">
                <a:solidFill>
                  <a:schemeClr val="bg1"/>
                </a:solidFill>
              </a:rPr>
              <a:t>natywne</a:t>
            </a:r>
            <a:r>
              <a:rPr lang="en-US" sz="2000" b="1" dirty="0">
                <a:solidFill>
                  <a:schemeClr val="bg1"/>
                </a:solidFill>
              </a:rPr>
              <a:t> vs SPA</a:t>
            </a:r>
            <a:endParaRPr lang="pl-PL" sz="2000" dirty="0">
              <a:solidFill>
                <a:schemeClr val="bg1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C52FCE5-04A9-51BB-7412-548212970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712" y="3763673"/>
            <a:ext cx="2212549" cy="5503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b="1" dirty="0">
                <a:solidFill>
                  <a:schemeClr val="bg1"/>
                </a:solidFill>
              </a:rPr>
              <a:t>Aplikacja natywna</a:t>
            </a:r>
            <a:endParaRPr lang="pl-PL" dirty="0">
              <a:solidFill>
                <a:schemeClr val="bg1"/>
              </a:solidFill>
            </a:endParaRPr>
          </a:p>
        </p:txBody>
      </p:sp>
      <p:pic>
        <p:nvPicPr>
          <p:cNvPr id="15" name="Obraz 14" descr="Obraz zawierający tekst, Jaskrawoniebieski, zrzut ekranu, wod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8FE4B54-EFE2-128B-A730-31F5BD9C28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343895" y="503821"/>
            <a:ext cx="5933443" cy="3337562"/>
          </a:xfrm>
          <a:prstGeom prst="rect">
            <a:avLst/>
          </a:prstGeom>
        </p:spPr>
      </p:pic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4C67B68E-E5A2-F75C-5A3D-FA890811A3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428311"/>
              </p:ext>
            </p:extLst>
          </p:nvPr>
        </p:nvGraphicFramePr>
        <p:xfrm>
          <a:off x="5790539" y="4469894"/>
          <a:ext cx="5289139" cy="1728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7552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E7D484-AC6D-E014-54B3-CF3C097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 PWA vs </a:t>
            </a:r>
            <a:r>
              <a:rPr lang="en-US" sz="2400" b="1" dirty="0" err="1">
                <a:solidFill>
                  <a:schemeClr val="tx1"/>
                </a:solidFill>
              </a:rPr>
              <a:t>Aplikacje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 err="1">
                <a:solidFill>
                  <a:schemeClr val="tx1"/>
                </a:solidFill>
              </a:rPr>
              <a:t>natywne</a:t>
            </a:r>
            <a:r>
              <a:rPr lang="en-US" sz="2400" b="1" dirty="0">
                <a:solidFill>
                  <a:schemeClr val="tx1"/>
                </a:solidFill>
              </a:rPr>
              <a:t> vs SPA</a:t>
            </a:r>
            <a:endParaRPr lang="pl-PL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Symbol zastępczy zawartości 2">
            <a:extLst>
              <a:ext uri="{FF2B5EF4-FFF2-40B4-BE49-F238E27FC236}">
                <a16:creationId xmlns:a16="http://schemas.microsoft.com/office/drawing/2014/main" id="{D52E0920-3F09-9577-4410-31F8FE1CD4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731692"/>
              </p:ext>
            </p:extLst>
          </p:nvPr>
        </p:nvGraphicFramePr>
        <p:xfrm>
          <a:off x="6049182" y="802638"/>
          <a:ext cx="5408696" cy="5252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9CC27457-9010-3C6B-89BF-220A164913DE}"/>
              </a:ext>
            </a:extLst>
          </p:cNvPr>
          <p:cNvSpPr txBox="1"/>
          <p:nvPr/>
        </p:nvSpPr>
        <p:spPr>
          <a:xfrm>
            <a:off x="221178" y="4365852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>
                <a:solidFill>
                  <a:schemeClr val="bg1">
                    <a:lumMod val="75000"/>
                    <a:lumOff val="25000"/>
                  </a:schemeClr>
                </a:solidFill>
              </a:rPr>
              <a:t>Dlaczego PWA lepsze od aplikacji natywnych?</a:t>
            </a:r>
            <a:endParaRPr lang="pl-PL" dirty="0">
              <a:solidFill>
                <a:schemeClr val="bg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76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516B3-0B44-DBC7-4226-CD874768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dirty="0" err="1"/>
              <a:t>Dodatkowe</a:t>
            </a:r>
            <a:r>
              <a:rPr lang="en-US" dirty="0"/>
              <a:t> </a:t>
            </a:r>
            <a:r>
              <a:rPr lang="en-US" dirty="0" err="1"/>
              <a:t>aspekty</a:t>
            </a:r>
            <a:r>
              <a:rPr lang="en-US" dirty="0"/>
              <a:t> PWA  </a:t>
            </a:r>
          </a:p>
        </p:txBody>
      </p:sp>
      <p:pic>
        <p:nvPicPr>
          <p:cNvPr id="15" name="Content Placeholder 14" descr="Progressive Web App (PWA) - Evertop">
            <a:extLst>
              <a:ext uri="{FF2B5EF4-FFF2-40B4-BE49-F238E27FC236}">
                <a16:creationId xmlns:a16="http://schemas.microsoft.com/office/drawing/2014/main" id="{84CA9F1A-0BBE-DAB2-8E06-A1FD55D9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4376" y="1316164"/>
            <a:ext cx="6257544" cy="391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946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997BEB-802A-CA33-5EDD-69230B170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893" y="165520"/>
            <a:ext cx="5322924" cy="1188720"/>
          </a:xfrm>
        </p:spPr>
        <p:txBody>
          <a:bodyPr/>
          <a:lstStyle/>
          <a:p>
            <a:r>
              <a:rPr lang="pl-PL" dirty="0">
                <a:ea typeface="+mj-lt"/>
                <a:cs typeface="+mj-lt"/>
              </a:rPr>
              <a:t>Jak działa Service </a:t>
            </a:r>
            <a:r>
              <a:rPr lang="pl-PL" dirty="0" err="1">
                <a:ea typeface="+mj-lt"/>
                <a:cs typeface="+mj-lt"/>
              </a:rPr>
              <a:t>Worker</a:t>
            </a:r>
            <a:r>
              <a:rPr lang="pl-PL" dirty="0">
                <a:ea typeface="+mj-lt"/>
                <a:cs typeface="+mj-lt"/>
              </a:rPr>
              <a:t>?</a:t>
            </a:r>
            <a:endParaRPr lang="en-US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C9246A-F568-74B8-5BA6-80051ACA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575" y="1457873"/>
            <a:ext cx="10972875" cy="3185616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l-PL" b="1" dirty="0">
                <a:ea typeface="+mn-lt"/>
                <a:cs typeface="+mn-lt"/>
              </a:rPr>
              <a:t>Definicja i rola Service </a:t>
            </a:r>
            <a:r>
              <a:rPr lang="pl-PL" b="1" dirty="0" err="1">
                <a:ea typeface="+mn-lt"/>
                <a:cs typeface="+mn-lt"/>
              </a:rPr>
              <a:t>Workera</a:t>
            </a:r>
            <a:br>
              <a:rPr lang="pl-PL" b="1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Service </a:t>
            </a:r>
            <a:r>
              <a:rPr lang="pl-PL" dirty="0" err="1">
                <a:ea typeface="+mn-lt"/>
                <a:cs typeface="+mn-lt"/>
              </a:rPr>
              <a:t>Worker</a:t>
            </a:r>
            <a:r>
              <a:rPr lang="pl-PL" dirty="0">
                <a:ea typeface="+mn-lt"/>
                <a:cs typeface="+mn-lt"/>
              </a:rPr>
              <a:t> to specjalny skrypt JavaScript działający w tle, który pośredniczy między aplikacją a siecią. Jest on kluczowym elementem PWA, umożliwiającym działanie offline, </a:t>
            </a:r>
            <a:r>
              <a:rPr lang="pl-PL" dirty="0" err="1">
                <a:ea typeface="+mn-lt"/>
                <a:cs typeface="+mn-lt"/>
              </a:rPr>
              <a:t>caching</a:t>
            </a:r>
            <a:r>
              <a:rPr lang="pl-PL" dirty="0">
                <a:ea typeface="+mn-lt"/>
                <a:cs typeface="+mn-lt"/>
              </a:rPr>
              <a:t> zasobów oraz obsługę powiadomień </a:t>
            </a:r>
            <a:r>
              <a:rPr lang="pl-PL" dirty="0" err="1">
                <a:ea typeface="+mn-lt"/>
                <a:cs typeface="+mn-lt"/>
              </a:rPr>
              <a:t>push</a:t>
            </a:r>
            <a:r>
              <a:rPr lang="pl-PL" dirty="0">
                <a:ea typeface="+mn-lt"/>
                <a:cs typeface="+mn-lt"/>
              </a:rPr>
              <a:t>. Service </a:t>
            </a:r>
            <a:r>
              <a:rPr lang="pl-PL" dirty="0" err="1">
                <a:ea typeface="+mn-lt"/>
                <a:cs typeface="+mn-lt"/>
              </a:rPr>
              <a:t>Worker</a:t>
            </a:r>
            <a:r>
              <a:rPr lang="pl-PL" dirty="0">
                <a:ea typeface="+mn-lt"/>
                <a:cs typeface="+mn-lt"/>
              </a:rPr>
              <a:t> działa niezależnie od głównego wątku aplikacji, co oznacza, że nie wpływa na jej wydajność.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Przechwytywanie żądań sieciowych i buforowanie treści</a:t>
            </a:r>
            <a:br>
              <a:rPr lang="pl-PL" b="1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Service </a:t>
            </a:r>
            <a:r>
              <a:rPr lang="pl-PL" dirty="0" err="1">
                <a:ea typeface="+mn-lt"/>
                <a:cs typeface="+mn-lt"/>
              </a:rPr>
              <a:t>Worker</a:t>
            </a:r>
            <a:r>
              <a:rPr lang="pl-PL" dirty="0">
                <a:ea typeface="+mn-lt"/>
                <a:cs typeface="+mn-lt"/>
              </a:rPr>
              <a:t> może przechwytywać żądania sieciowe i decydować, czy pobrać je z Internetu, czy wykorzystać zapisane wcześniej zasoby z pamięci podręcznej. Mechanizm ten pozwala na szybkie wczytywanie aplikacji nawet przy wolnym połączeniu.</a:t>
            </a:r>
            <a:endParaRPr lang="pl-PL" dirty="0"/>
          </a:p>
          <a:p>
            <a:r>
              <a:rPr lang="pl-PL" b="1" dirty="0">
                <a:ea typeface="+mn-lt"/>
                <a:cs typeface="+mn-lt"/>
              </a:rPr>
              <a:t>Umożliwienie działania aplikacji offline</a:t>
            </a:r>
            <a:br>
              <a:rPr lang="pl-PL" b="1" dirty="0">
                <a:ea typeface="+mn-lt"/>
                <a:cs typeface="+mn-lt"/>
              </a:rPr>
            </a:br>
            <a:r>
              <a:rPr lang="pl-PL" dirty="0">
                <a:ea typeface="+mn-lt"/>
                <a:cs typeface="+mn-lt"/>
              </a:rPr>
              <a:t>Dzięki Service </a:t>
            </a:r>
            <a:r>
              <a:rPr lang="pl-PL" dirty="0" err="1">
                <a:ea typeface="+mn-lt"/>
                <a:cs typeface="+mn-lt"/>
              </a:rPr>
              <a:t>Workerowi</a:t>
            </a:r>
            <a:r>
              <a:rPr lang="pl-PL" dirty="0">
                <a:ea typeface="+mn-lt"/>
                <a:cs typeface="+mn-lt"/>
              </a:rPr>
              <a:t> użytkownicy mogą korzystać z aplikacji nawet bez dostępu do Internetu. Treści, które zostały wcześniej zapisane, będą dostępne offline, a nowe dane zsynchronizują się po ponownym połączeniu z siecią.</a:t>
            </a:r>
            <a:endParaRPr lang="pl-PL" dirty="0"/>
          </a:p>
          <a:p>
            <a:endParaRPr lang="pl-PL" dirty="0"/>
          </a:p>
        </p:txBody>
      </p:sp>
      <p:pic>
        <p:nvPicPr>
          <p:cNvPr id="4" name="Picture 3" descr="A blue and yellow gear with arrows&#10;&#10;AI-generated content may be incorrect.">
            <a:extLst>
              <a:ext uri="{FF2B5EF4-FFF2-40B4-BE49-F238E27FC236}">
                <a16:creationId xmlns:a16="http://schemas.microsoft.com/office/drawing/2014/main" id="{8A05371A-1B2E-2CD3-E5B4-187F0BFD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863" y="4541757"/>
            <a:ext cx="8114368" cy="220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7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8FB8-E0B8-152E-F962-D551A7DA4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233" y="527936"/>
            <a:ext cx="11279532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Web App Manifest – </a:t>
            </a:r>
            <a:r>
              <a:rPr lang="en-US" dirty="0" err="1">
                <a:ea typeface="+mj-lt"/>
                <a:cs typeface="+mj-lt"/>
              </a:rPr>
              <a:t>serce</a:t>
            </a:r>
            <a:r>
              <a:rPr lang="en-US" dirty="0">
                <a:ea typeface="+mj-lt"/>
                <a:cs typeface="+mj-lt"/>
              </a:rPr>
              <a:t> PWA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62F07-6328-B192-0C2B-C7DCD22C8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258" y="2071191"/>
            <a:ext cx="5229997" cy="39569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Co to jest </a:t>
            </a:r>
            <a:r>
              <a:rPr lang="en-US" b="1" dirty="0" err="1">
                <a:ea typeface="+mn-lt"/>
                <a:cs typeface="+mn-lt"/>
              </a:rPr>
              <a:t>plik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manifest.json</a:t>
            </a:r>
            <a:r>
              <a:rPr lang="en-US" b="1" dirty="0">
                <a:ea typeface="+mn-lt"/>
                <a:cs typeface="+mn-lt"/>
              </a:rPr>
              <a:t>?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Web App Manifest to </a:t>
            </a:r>
            <a:r>
              <a:rPr lang="en-US" dirty="0" err="1">
                <a:ea typeface="+mn-lt"/>
                <a:cs typeface="+mn-lt"/>
              </a:rPr>
              <a:t>plik</a:t>
            </a:r>
            <a:r>
              <a:rPr lang="en-US" dirty="0">
                <a:ea typeface="+mn-lt"/>
                <a:cs typeface="+mn-lt"/>
              </a:rPr>
              <a:t> JSON, </a:t>
            </a:r>
            <a:r>
              <a:rPr lang="en-US" dirty="0" err="1">
                <a:ea typeface="+mn-lt"/>
                <a:cs typeface="+mn-lt"/>
              </a:rPr>
              <a:t>który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zawiera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metadane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dotyczące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 PWA. </a:t>
            </a:r>
            <a:r>
              <a:rPr lang="en-US" dirty="0" err="1">
                <a:ea typeface="+mn-lt"/>
                <a:cs typeface="+mn-lt"/>
              </a:rPr>
              <a:t>Określa</a:t>
            </a:r>
            <a:r>
              <a:rPr lang="en-US" dirty="0">
                <a:ea typeface="+mn-lt"/>
                <a:cs typeface="+mn-lt"/>
              </a:rPr>
              <a:t> on m.in. </a:t>
            </a:r>
            <a:r>
              <a:rPr lang="en-US" dirty="0" err="1">
                <a:ea typeface="+mn-lt"/>
                <a:cs typeface="+mn-lt"/>
              </a:rPr>
              <a:t>nazwę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ikony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kolory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interfejsu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sposób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uruchamiania</a:t>
            </a:r>
            <a:r>
              <a:rPr lang="en-US" dirty="0">
                <a:ea typeface="+mn-lt"/>
                <a:cs typeface="+mn-lt"/>
              </a:rPr>
              <a:t>. Jest to </a:t>
            </a:r>
            <a:r>
              <a:rPr lang="en-US" dirty="0" err="1">
                <a:ea typeface="+mn-lt"/>
                <a:cs typeface="+mn-lt"/>
              </a:rPr>
              <a:t>kluczowy</a:t>
            </a:r>
            <a:r>
              <a:rPr lang="en-US" dirty="0">
                <a:ea typeface="+mn-lt"/>
                <a:cs typeface="+mn-lt"/>
              </a:rPr>
              <a:t> element </a:t>
            </a:r>
            <a:r>
              <a:rPr lang="en-US" dirty="0" err="1">
                <a:ea typeface="+mn-lt"/>
                <a:cs typeface="+mn-lt"/>
              </a:rPr>
              <a:t>umożliwiający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instalację</a:t>
            </a:r>
            <a:r>
              <a:rPr lang="en-US" dirty="0">
                <a:ea typeface="+mn-lt"/>
                <a:cs typeface="+mn-lt"/>
              </a:rPr>
              <a:t> PWA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urządzeniu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Jak manifest </a:t>
            </a:r>
            <a:r>
              <a:rPr lang="en-US" b="1" dirty="0" err="1">
                <a:ea typeface="+mn-lt"/>
                <a:cs typeface="+mn-lt"/>
              </a:rPr>
              <a:t>pozwala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instalację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aplikacji</a:t>
            </a:r>
            <a:r>
              <a:rPr lang="en-US" b="1" dirty="0">
                <a:ea typeface="+mn-lt"/>
                <a:cs typeface="+mn-lt"/>
              </a:rPr>
              <a:t>?</a:t>
            </a:r>
            <a:br>
              <a:rPr lang="en-US" b="1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Dzięki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manifestowi</a:t>
            </a:r>
            <a:r>
              <a:rPr lang="en-US" dirty="0">
                <a:ea typeface="+mn-lt"/>
                <a:cs typeface="+mn-lt"/>
              </a:rPr>
              <a:t> PWA </a:t>
            </a:r>
            <a:r>
              <a:rPr lang="en-US" dirty="0" err="1">
                <a:ea typeface="+mn-lt"/>
                <a:cs typeface="+mn-lt"/>
              </a:rPr>
              <a:t>może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zostać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zainstalowana</a:t>
            </a:r>
            <a:r>
              <a:rPr lang="en-US" dirty="0">
                <a:ea typeface="+mn-lt"/>
                <a:cs typeface="+mn-lt"/>
              </a:rPr>
              <a:t> jak </a:t>
            </a:r>
            <a:r>
              <a:rPr lang="en-US" dirty="0" err="1">
                <a:ea typeface="+mn-lt"/>
                <a:cs typeface="+mn-lt"/>
              </a:rPr>
              <a:t>natywna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Przeglądarka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wyświetla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użytkownikowi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sugestię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dodania</a:t>
            </a:r>
            <a:r>
              <a:rPr lang="en-US" dirty="0">
                <a:ea typeface="+mn-lt"/>
                <a:cs typeface="+mn-lt"/>
              </a:rPr>
              <a:t> PWA do </a:t>
            </a:r>
            <a:r>
              <a:rPr lang="en-US" dirty="0" err="1">
                <a:ea typeface="+mn-lt"/>
                <a:cs typeface="+mn-lt"/>
              </a:rPr>
              <a:t>ekranu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głównego</a:t>
            </a:r>
            <a:r>
              <a:rPr lang="en-US" dirty="0">
                <a:ea typeface="+mn-lt"/>
                <a:cs typeface="+mn-lt"/>
              </a:rPr>
              <a:t>, co </a:t>
            </a:r>
            <a:r>
              <a:rPr lang="en-US" dirty="0" err="1">
                <a:ea typeface="+mn-lt"/>
                <a:cs typeface="+mn-lt"/>
              </a:rPr>
              <a:t>poprawia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doświadczenie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zwiększa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zaangażowanie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 descr="Web App Manifest: Totally Tooling Tips (S3, E4)">
            <a:extLst>
              <a:ext uri="{FF2B5EF4-FFF2-40B4-BE49-F238E27FC236}">
                <a16:creationId xmlns:a16="http://schemas.microsoft.com/office/drawing/2014/main" id="{7C358A6D-0528-CEA6-1F59-66AD39665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4375" y="2341523"/>
            <a:ext cx="6358053" cy="35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53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7BAD9-F2BE-DC3B-DB1A-0522B40F6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1500" dirty="0" err="1">
                <a:ea typeface="+mj-lt"/>
                <a:cs typeface="+mj-lt"/>
              </a:rPr>
              <a:t>Konfiguracja</a:t>
            </a:r>
            <a:r>
              <a:rPr lang="en-US" sz="1500" dirty="0">
                <a:ea typeface="+mj-lt"/>
                <a:cs typeface="+mj-lt"/>
              </a:rPr>
              <a:t> </a:t>
            </a:r>
            <a:r>
              <a:rPr lang="en-US" sz="1500" dirty="0" err="1">
                <a:ea typeface="+mj-lt"/>
                <a:cs typeface="+mj-lt"/>
              </a:rPr>
              <a:t>nazwy</a:t>
            </a:r>
            <a:r>
              <a:rPr lang="en-US" sz="1500" dirty="0">
                <a:ea typeface="+mj-lt"/>
                <a:cs typeface="+mj-lt"/>
              </a:rPr>
              <a:t> </a:t>
            </a:r>
            <a:r>
              <a:rPr lang="en-US" sz="1500" dirty="0" err="1">
                <a:ea typeface="+mj-lt"/>
                <a:cs typeface="+mj-lt"/>
              </a:rPr>
              <a:t>aplikacji</a:t>
            </a:r>
            <a:r>
              <a:rPr lang="en-US" sz="1500" dirty="0">
                <a:ea typeface="+mj-lt"/>
                <a:cs typeface="+mj-lt"/>
              </a:rPr>
              <a:t>, </a:t>
            </a:r>
            <a:r>
              <a:rPr lang="en-US" sz="1500" dirty="0" err="1">
                <a:ea typeface="+mj-lt"/>
                <a:cs typeface="+mj-lt"/>
              </a:rPr>
              <a:t>ikony</a:t>
            </a:r>
            <a:r>
              <a:rPr lang="en-US" sz="1500" dirty="0">
                <a:ea typeface="+mj-lt"/>
                <a:cs typeface="+mj-lt"/>
              </a:rPr>
              <a:t> </a:t>
            </a:r>
            <a:r>
              <a:rPr lang="en-US" sz="1500" dirty="0" err="1">
                <a:ea typeface="+mj-lt"/>
                <a:cs typeface="+mj-lt"/>
              </a:rPr>
              <a:t>i</a:t>
            </a:r>
            <a:r>
              <a:rPr lang="en-US" sz="1500" dirty="0">
                <a:ea typeface="+mj-lt"/>
                <a:cs typeface="+mj-lt"/>
              </a:rPr>
              <a:t> </a:t>
            </a:r>
            <a:r>
              <a:rPr lang="en-US" sz="1500" dirty="0" err="1">
                <a:ea typeface="+mj-lt"/>
                <a:cs typeface="+mj-lt"/>
              </a:rPr>
              <a:t>wyglądu</a:t>
            </a:r>
            <a:r>
              <a:rPr lang="en-US" sz="1500" dirty="0">
                <a:ea typeface="+mj-lt"/>
                <a:cs typeface="+mj-lt"/>
              </a:rPr>
              <a:t> </a:t>
            </a:r>
            <a:r>
              <a:rPr lang="en-US" sz="1500" dirty="0" err="1">
                <a:ea typeface="+mj-lt"/>
                <a:cs typeface="+mj-lt"/>
              </a:rPr>
              <a:t>startowego</a:t>
            </a:r>
            <a:endParaRPr lang="en-US" sz="15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ow to add a Web App Manifest and mobile-proof your site | by Sam Thorogood  | Dev Channel | Medium">
            <a:extLst>
              <a:ext uri="{FF2B5EF4-FFF2-40B4-BE49-F238E27FC236}">
                <a16:creationId xmlns:a16="http://schemas.microsoft.com/office/drawing/2014/main" id="{0CC435AB-8059-1CD8-3AB9-22EFA2030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28" y="1293275"/>
            <a:ext cx="5802565" cy="4279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E759E-F823-1AD3-6D8E-7C132640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/>
              <a:t>Manifest </a:t>
            </a:r>
            <a:r>
              <a:rPr lang="en-US" sz="1500" dirty="0" err="1"/>
              <a:t>pozwala</a:t>
            </a:r>
            <a:r>
              <a:rPr lang="en-US" sz="1500" dirty="0"/>
              <a:t> </a:t>
            </a:r>
            <a:r>
              <a:rPr lang="en-US" sz="1500" dirty="0" err="1"/>
              <a:t>deweloperowi</a:t>
            </a:r>
            <a:r>
              <a:rPr lang="en-US" sz="1500" dirty="0"/>
              <a:t> </a:t>
            </a:r>
            <a:r>
              <a:rPr lang="en-US" sz="1500" dirty="0" err="1"/>
              <a:t>dostosować</a:t>
            </a:r>
            <a:r>
              <a:rPr lang="en-US" sz="1500" dirty="0"/>
              <a:t> </a:t>
            </a:r>
            <a:r>
              <a:rPr lang="en-US" sz="1500" dirty="0" err="1"/>
              <a:t>wygląd</a:t>
            </a:r>
            <a:r>
              <a:rPr lang="en-US" sz="1500" dirty="0"/>
              <a:t> </a:t>
            </a:r>
            <a:r>
              <a:rPr lang="en-US" sz="1500" dirty="0" err="1"/>
              <a:t>aplikacji</a:t>
            </a:r>
            <a:r>
              <a:rPr lang="en-US" sz="1500" dirty="0"/>
              <a:t> po </a:t>
            </a:r>
            <a:r>
              <a:rPr lang="en-US" sz="1500" dirty="0" err="1"/>
              <a:t>jej</a:t>
            </a:r>
            <a:r>
              <a:rPr lang="en-US" sz="1500" dirty="0"/>
              <a:t> </a:t>
            </a:r>
            <a:r>
              <a:rPr lang="en-US" sz="1500" dirty="0" err="1"/>
              <a:t>zainstalowaniu</a:t>
            </a:r>
            <a:r>
              <a:rPr lang="en-US" sz="1500" dirty="0"/>
              <a:t>. </a:t>
            </a:r>
            <a:r>
              <a:rPr lang="en-US" sz="1500" dirty="0" err="1"/>
              <a:t>Można</a:t>
            </a:r>
            <a:r>
              <a:rPr lang="en-US" sz="1500" dirty="0"/>
              <a:t> </a:t>
            </a:r>
            <a:r>
              <a:rPr lang="en-US" sz="1500" dirty="0" err="1"/>
              <a:t>określić</a:t>
            </a:r>
            <a:r>
              <a:rPr lang="en-US" sz="1500" dirty="0"/>
              <a:t>: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nazwę</a:t>
            </a:r>
            <a:r>
              <a:rPr lang="en-US" sz="1500" dirty="0"/>
              <a:t> </a:t>
            </a:r>
            <a:r>
              <a:rPr lang="en-US" sz="1500" dirty="0" err="1"/>
              <a:t>aplikacji</a:t>
            </a:r>
            <a:r>
              <a:rPr lang="en-US" sz="1500" dirty="0"/>
              <a:t> (np. „</a:t>
            </a:r>
            <a:r>
              <a:rPr lang="en-US" sz="1500" dirty="0" err="1"/>
              <a:t>Mój</a:t>
            </a:r>
            <a:r>
              <a:rPr lang="en-US" sz="1500" dirty="0"/>
              <a:t> </a:t>
            </a:r>
            <a:r>
              <a:rPr lang="en-US" sz="1500" dirty="0" err="1"/>
              <a:t>Sklep</a:t>
            </a:r>
            <a:r>
              <a:rPr lang="en-US" sz="1500" dirty="0"/>
              <a:t>” </a:t>
            </a:r>
            <a:r>
              <a:rPr lang="en-US" sz="1500" dirty="0" err="1"/>
              <a:t>zamiast</a:t>
            </a:r>
            <a:r>
              <a:rPr lang="en-US" sz="1500" dirty="0"/>
              <a:t> </a:t>
            </a:r>
            <a:r>
              <a:rPr lang="en-US" sz="1500" dirty="0" err="1"/>
              <a:t>adresu</a:t>
            </a:r>
            <a:r>
              <a:rPr lang="en-US" sz="1500" dirty="0"/>
              <a:t> URL),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ikony</a:t>
            </a:r>
            <a:r>
              <a:rPr lang="en-US" sz="1500" dirty="0"/>
              <a:t> w </a:t>
            </a:r>
            <a:r>
              <a:rPr lang="en-US" sz="1500" dirty="0" err="1"/>
              <a:t>różnych</a:t>
            </a:r>
            <a:r>
              <a:rPr lang="en-US" sz="1500" dirty="0"/>
              <a:t> </a:t>
            </a:r>
            <a:r>
              <a:rPr lang="en-US" sz="1500" dirty="0" err="1"/>
              <a:t>rozmiarach</a:t>
            </a:r>
            <a:r>
              <a:rPr lang="en-US" sz="1500" dirty="0"/>
              <a:t>,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kolor</a:t>
            </a:r>
            <a:r>
              <a:rPr lang="en-US" sz="1500" dirty="0"/>
              <a:t> </a:t>
            </a:r>
            <a:r>
              <a:rPr lang="en-US" sz="1500" dirty="0" err="1"/>
              <a:t>tła</a:t>
            </a:r>
            <a:r>
              <a:rPr lang="en-US" sz="1500" dirty="0"/>
              <a:t> </a:t>
            </a:r>
            <a:r>
              <a:rPr lang="en-US" sz="1500" dirty="0" err="1"/>
              <a:t>i</a:t>
            </a:r>
            <a:r>
              <a:rPr lang="en-US" sz="1500" dirty="0"/>
              <a:t> </a:t>
            </a:r>
            <a:r>
              <a:rPr lang="en-US" sz="1500" dirty="0" err="1"/>
              <a:t>styl</a:t>
            </a:r>
            <a:r>
              <a:rPr lang="en-US" sz="1500" dirty="0"/>
              <a:t> </a:t>
            </a:r>
            <a:r>
              <a:rPr lang="en-US" sz="1500" dirty="0" err="1"/>
              <a:t>paska</a:t>
            </a:r>
            <a:r>
              <a:rPr lang="en-US" sz="1500" dirty="0"/>
              <a:t> </a:t>
            </a:r>
            <a:r>
              <a:rPr lang="en-US" sz="1500" dirty="0" err="1"/>
              <a:t>nawigacji</a:t>
            </a:r>
            <a:r>
              <a:rPr lang="en-US" sz="1500" dirty="0"/>
              <a:t>,</a:t>
            </a:r>
          </a:p>
          <a:p>
            <a:pPr>
              <a:lnSpc>
                <a:spcPct val="90000"/>
              </a:lnSpc>
            </a:pPr>
            <a:r>
              <a:rPr lang="en-US" sz="1500" dirty="0" err="1"/>
              <a:t>tryb</a:t>
            </a:r>
            <a:r>
              <a:rPr lang="en-US" sz="1500" dirty="0"/>
              <a:t> </a:t>
            </a:r>
            <a:r>
              <a:rPr lang="en-US" sz="1500" dirty="0" err="1"/>
              <a:t>uruchamiania</a:t>
            </a:r>
            <a:r>
              <a:rPr lang="en-US" sz="1500" dirty="0"/>
              <a:t> (</a:t>
            </a:r>
            <a:r>
              <a:rPr lang="en-US" sz="1500" dirty="0" err="1"/>
              <a:t>pełnoekranowy</a:t>
            </a:r>
            <a:r>
              <a:rPr lang="en-US" sz="1500" dirty="0"/>
              <a:t>, standalone, minimal-</a:t>
            </a:r>
            <a:r>
              <a:rPr lang="en-US" sz="1500" dirty="0" err="1"/>
              <a:t>ui</a:t>
            </a:r>
            <a:r>
              <a:rPr lang="en-US" sz="1500" dirty="0"/>
              <a:t>).</a:t>
            </a:r>
          </a:p>
          <a:p>
            <a:pPr>
              <a:lnSpc>
                <a:spcPct val="90000"/>
              </a:lnSpc>
            </a:pP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59920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0817-7F53-A189-25BB-474064A38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Jak Google </a:t>
            </a:r>
            <a:r>
              <a:rPr lang="en-US" dirty="0" err="1">
                <a:ea typeface="+mj-lt"/>
                <a:cs typeface="+mj-lt"/>
              </a:rPr>
              <a:t>wspiera</a:t>
            </a:r>
            <a:r>
              <a:rPr lang="en-US" dirty="0">
                <a:ea typeface="+mj-lt"/>
                <a:cs typeface="+mj-lt"/>
              </a:rPr>
              <a:t> PWA?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2FEE-ED05-C2BB-F300-EE9F4B694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 dirty="0">
                <a:ea typeface="+mn-lt"/>
                <a:cs typeface="+mn-lt"/>
              </a:rPr>
              <a:t>Lighthouse – </a:t>
            </a:r>
            <a:r>
              <a:rPr lang="en-US" sz="1300" b="1" dirty="0" err="1">
                <a:ea typeface="+mn-lt"/>
                <a:cs typeface="+mn-lt"/>
              </a:rPr>
              <a:t>narzędzie</a:t>
            </a:r>
            <a:r>
              <a:rPr lang="en-US" sz="1300" b="1" dirty="0">
                <a:ea typeface="+mn-lt"/>
                <a:cs typeface="+mn-lt"/>
              </a:rPr>
              <a:t> do </a:t>
            </a:r>
            <a:r>
              <a:rPr lang="en-US" sz="1300" b="1" dirty="0" err="1">
                <a:ea typeface="+mn-lt"/>
                <a:cs typeface="+mn-lt"/>
              </a:rPr>
              <a:t>analizy</a:t>
            </a:r>
            <a:r>
              <a:rPr lang="en-US" sz="1300" b="1" dirty="0">
                <a:ea typeface="+mn-lt"/>
                <a:cs typeface="+mn-lt"/>
              </a:rPr>
              <a:t> PWA</a:t>
            </a:r>
            <a:br>
              <a:rPr lang="en-US" sz="1300" b="1" dirty="0">
                <a:ea typeface="+mn-lt"/>
                <a:cs typeface="+mn-lt"/>
              </a:rPr>
            </a:br>
            <a:r>
              <a:rPr lang="en-US" sz="1300" dirty="0">
                <a:ea typeface="+mn-lt"/>
                <a:cs typeface="+mn-lt"/>
              </a:rPr>
              <a:t>Lighthouse to </a:t>
            </a:r>
            <a:r>
              <a:rPr lang="en-US" sz="1300" dirty="0" err="1">
                <a:ea typeface="+mn-lt"/>
                <a:cs typeface="+mn-lt"/>
              </a:rPr>
              <a:t>narzędzie</a:t>
            </a:r>
            <a:r>
              <a:rPr lang="en-US" sz="1300" dirty="0">
                <a:ea typeface="+mn-lt"/>
                <a:cs typeface="+mn-lt"/>
              </a:rPr>
              <a:t> Google, </a:t>
            </a:r>
            <a:r>
              <a:rPr lang="en-US" sz="1300" dirty="0" err="1">
                <a:ea typeface="+mn-lt"/>
                <a:cs typeface="+mn-lt"/>
              </a:rPr>
              <a:t>które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umożliwia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analizę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jakości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aplikacji</a:t>
            </a:r>
            <a:r>
              <a:rPr lang="en-US" sz="1300" dirty="0">
                <a:ea typeface="+mn-lt"/>
                <a:cs typeface="+mn-lt"/>
              </a:rPr>
              <a:t> PWA. </a:t>
            </a:r>
            <a:r>
              <a:rPr lang="en-US" sz="1300" dirty="0" err="1">
                <a:ea typeface="+mn-lt"/>
                <a:cs typeface="+mn-lt"/>
              </a:rPr>
              <a:t>Sprawdza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takie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aspekty</a:t>
            </a:r>
            <a:r>
              <a:rPr lang="en-US" sz="1300" dirty="0">
                <a:ea typeface="+mn-lt"/>
                <a:cs typeface="+mn-lt"/>
              </a:rPr>
              <a:t> jak </a:t>
            </a:r>
            <a:r>
              <a:rPr lang="en-US" sz="1300" dirty="0" err="1">
                <a:ea typeface="+mn-lt"/>
                <a:cs typeface="+mn-lt"/>
              </a:rPr>
              <a:t>wydajność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dostępność</a:t>
            </a:r>
            <a:r>
              <a:rPr lang="en-US" sz="1300" dirty="0">
                <a:ea typeface="+mn-lt"/>
                <a:cs typeface="+mn-lt"/>
              </a:rPr>
              <a:t>, SEO </a:t>
            </a:r>
            <a:r>
              <a:rPr lang="en-US" sz="1300" dirty="0" err="1">
                <a:ea typeface="+mn-lt"/>
                <a:cs typeface="+mn-lt"/>
              </a:rPr>
              <a:t>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obsługę</a:t>
            </a:r>
            <a:r>
              <a:rPr lang="en-US" sz="1300" dirty="0">
                <a:ea typeface="+mn-lt"/>
                <a:cs typeface="+mn-lt"/>
              </a:rPr>
              <a:t> PWA. Deweloperzy </a:t>
            </a:r>
            <a:r>
              <a:rPr lang="en-US" sz="1300" dirty="0" err="1">
                <a:ea typeface="+mn-lt"/>
                <a:cs typeface="+mn-lt"/>
              </a:rPr>
              <a:t>mogą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dzięki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niemu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optymalizować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swoje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aplikacje</a:t>
            </a:r>
            <a:r>
              <a:rPr lang="en-US" sz="1300" dirty="0">
                <a:ea typeface="+mn-lt"/>
                <a:cs typeface="+mn-lt"/>
              </a:rPr>
              <a:t>, aby </a:t>
            </a:r>
            <a:r>
              <a:rPr lang="en-US" sz="1300" dirty="0" err="1">
                <a:ea typeface="+mn-lt"/>
                <a:cs typeface="+mn-lt"/>
              </a:rPr>
              <a:t>spełniały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standardy</a:t>
            </a:r>
            <a:r>
              <a:rPr lang="en-US" sz="1300" dirty="0">
                <a:ea typeface="+mn-lt"/>
                <a:cs typeface="+mn-lt"/>
              </a:rPr>
              <a:t> PWA.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b="1" dirty="0" err="1">
                <a:ea typeface="+mn-lt"/>
                <a:cs typeface="+mn-lt"/>
              </a:rPr>
              <a:t>Algorytmy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wyszukiwania</a:t>
            </a:r>
            <a:r>
              <a:rPr lang="en-US" sz="1300" b="1" dirty="0">
                <a:ea typeface="+mn-lt"/>
                <a:cs typeface="+mn-lt"/>
              </a:rPr>
              <a:t> Google </a:t>
            </a:r>
            <a:r>
              <a:rPr lang="en-US" sz="1300" b="1" dirty="0" err="1">
                <a:ea typeface="+mn-lt"/>
                <a:cs typeface="+mn-lt"/>
              </a:rPr>
              <a:t>i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lepsze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wyniki</a:t>
            </a:r>
            <a:r>
              <a:rPr lang="en-US" sz="1300" b="1" dirty="0">
                <a:ea typeface="+mn-lt"/>
                <a:cs typeface="+mn-lt"/>
              </a:rPr>
              <a:t> SEO </a:t>
            </a:r>
            <a:r>
              <a:rPr lang="en-US" sz="1300" b="1" dirty="0" err="1">
                <a:ea typeface="+mn-lt"/>
                <a:cs typeface="+mn-lt"/>
              </a:rPr>
              <a:t>dla</a:t>
            </a:r>
            <a:r>
              <a:rPr lang="en-US" sz="1300" b="1" dirty="0">
                <a:ea typeface="+mn-lt"/>
                <a:cs typeface="+mn-lt"/>
              </a:rPr>
              <a:t> PWA</a:t>
            </a:r>
            <a:br>
              <a:rPr lang="en-US" sz="1300" b="1" dirty="0">
                <a:ea typeface="+mn-lt"/>
                <a:cs typeface="+mn-lt"/>
              </a:rPr>
            </a:br>
            <a:r>
              <a:rPr lang="en-US" sz="1300" dirty="0">
                <a:ea typeface="+mn-lt"/>
                <a:cs typeface="+mn-lt"/>
              </a:rPr>
              <a:t>Google </a:t>
            </a:r>
            <a:r>
              <a:rPr lang="en-US" sz="1300" dirty="0" err="1">
                <a:ea typeface="+mn-lt"/>
                <a:cs typeface="+mn-lt"/>
              </a:rPr>
              <a:t>premiuje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szybkie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zoptymalizowane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strony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internetowe</a:t>
            </a:r>
            <a:r>
              <a:rPr lang="en-US" sz="1300" dirty="0">
                <a:ea typeface="+mn-lt"/>
                <a:cs typeface="+mn-lt"/>
              </a:rPr>
              <a:t>. PWA, </a:t>
            </a:r>
            <a:r>
              <a:rPr lang="en-US" sz="1300" dirty="0" err="1">
                <a:ea typeface="+mn-lt"/>
                <a:cs typeface="+mn-lt"/>
              </a:rPr>
              <a:t>dzięki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lepszej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wydajności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responsywności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często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osiągają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wyższe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pozycje</a:t>
            </a:r>
            <a:r>
              <a:rPr lang="en-US" sz="1300" dirty="0">
                <a:ea typeface="+mn-lt"/>
                <a:cs typeface="+mn-lt"/>
              </a:rPr>
              <a:t> w </a:t>
            </a:r>
            <a:r>
              <a:rPr lang="en-US" sz="1300" dirty="0" err="1">
                <a:ea typeface="+mn-lt"/>
                <a:cs typeface="+mn-lt"/>
              </a:rPr>
              <a:t>wynikach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wyszukiwania</a:t>
            </a:r>
            <a:r>
              <a:rPr lang="en-US" sz="1300" dirty="0">
                <a:ea typeface="+mn-lt"/>
                <a:cs typeface="+mn-lt"/>
              </a:rPr>
              <a:t>. To </a:t>
            </a:r>
            <a:r>
              <a:rPr lang="en-US" sz="1300" dirty="0" err="1">
                <a:ea typeface="+mn-lt"/>
                <a:cs typeface="+mn-lt"/>
              </a:rPr>
              <a:t>sprawia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że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firmy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wdrażające</a:t>
            </a:r>
            <a:r>
              <a:rPr lang="en-US" sz="1300" dirty="0">
                <a:ea typeface="+mn-lt"/>
                <a:cs typeface="+mn-lt"/>
              </a:rPr>
              <a:t> PWA </a:t>
            </a:r>
            <a:r>
              <a:rPr lang="en-US" sz="1300" dirty="0" err="1">
                <a:ea typeface="+mn-lt"/>
                <a:cs typeface="+mn-lt"/>
              </a:rPr>
              <a:t>mogą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zyskać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większą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liczbę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użytkowników</a:t>
            </a:r>
            <a:r>
              <a:rPr lang="en-US" sz="1300" dirty="0">
                <a:ea typeface="+mn-lt"/>
                <a:cs typeface="+mn-lt"/>
              </a:rPr>
              <a:t>.</a:t>
            </a:r>
            <a:endParaRPr lang="en-US" sz="1300" dirty="0"/>
          </a:p>
          <a:p>
            <a:pPr>
              <a:lnSpc>
                <a:spcPct val="90000"/>
              </a:lnSpc>
            </a:pPr>
            <a:r>
              <a:rPr lang="en-US" sz="1300" b="1" dirty="0" err="1">
                <a:ea typeface="+mn-lt"/>
                <a:cs typeface="+mn-lt"/>
              </a:rPr>
              <a:t>Indeksowanie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aplikacji</a:t>
            </a:r>
            <a:r>
              <a:rPr lang="en-US" sz="1300" b="1" dirty="0">
                <a:ea typeface="+mn-lt"/>
                <a:cs typeface="+mn-lt"/>
              </a:rPr>
              <a:t> PWA w </a:t>
            </a:r>
            <a:r>
              <a:rPr lang="en-US" sz="1300" b="1" dirty="0" err="1">
                <a:ea typeface="+mn-lt"/>
                <a:cs typeface="+mn-lt"/>
              </a:rPr>
              <a:t>wynikach</a:t>
            </a:r>
            <a:r>
              <a:rPr lang="en-US" sz="1300" b="1" dirty="0">
                <a:ea typeface="+mn-lt"/>
                <a:cs typeface="+mn-lt"/>
              </a:rPr>
              <a:t> </a:t>
            </a:r>
            <a:r>
              <a:rPr lang="en-US" sz="1300" b="1" dirty="0" err="1">
                <a:ea typeface="+mn-lt"/>
                <a:cs typeface="+mn-lt"/>
              </a:rPr>
              <a:t>wyszukiwania</a:t>
            </a:r>
            <a:br>
              <a:rPr lang="en-US" sz="1300" b="1" dirty="0">
                <a:ea typeface="+mn-lt"/>
                <a:cs typeface="+mn-lt"/>
              </a:rPr>
            </a:br>
            <a:r>
              <a:rPr lang="en-US" sz="1300" dirty="0">
                <a:ea typeface="+mn-lt"/>
                <a:cs typeface="+mn-lt"/>
              </a:rPr>
              <a:t>PWA </a:t>
            </a:r>
            <a:r>
              <a:rPr lang="en-US" sz="1300" dirty="0" err="1">
                <a:ea typeface="+mn-lt"/>
                <a:cs typeface="+mn-lt"/>
              </a:rPr>
              <a:t>są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indeksowane</a:t>
            </a:r>
            <a:r>
              <a:rPr lang="en-US" sz="1300" dirty="0">
                <a:ea typeface="+mn-lt"/>
                <a:cs typeface="+mn-lt"/>
              </a:rPr>
              <a:t> jak </a:t>
            </a:r>
            <a:r>
              <a:rPr lang="en-US" sz="1300" dirty="0" err="1">
                <a:ea typeface="+mn-lt"/>
                <a:cs typeface="+mn-lt"/>
              </a:rPr>
              <a:t>zwykłe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strony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internetowe</a:t>
            </a:r>
            <a:r>
              <a:rPr lang="en-US" sz="1300" dirty="0">
                <a:ea typeface="+mn-lt"/>
                <a:cs typeface="+mn-lt"/>
              </a:rPr>
              <a:t>, co </a:t>
            </a:r>
            <a:r>
              <a:rPr lang="en-US" sz="1300" dirty="0" err="1">
                <a:ea typeface="+mn-lt"/>
                <a:cs typeface="+mn-lt"/>
              </a:rPr>
              <a:t>oznacza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że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użytkownicy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mogą</a:t>
            </a:r>
            <a:r>
              <a:rPr lang="en-US" sz="1300" dirty="0">
                <a:ea typeface="+mn-lt"/>
                <a:cs typeface="+mn-lt"/>
              </a:rPr>
              <a:t> je </a:t>
            </a:r>
            <a:r>
              <a:rPr lang="en-US" sz="1300" dirty="0" err="1">
                <a:ea typeface="+mn-lt"/>
                <a:cs typeface="+mn-lt"/>
              </a:rPr>
              <a:t>znaleźć</a:t>
            </a:r>
            <a:r>
              <a:rPr lang="en-US" sz="1300" dirty="0">
                <a:ea typeface="+mn-lt"/>
                <a:cs typeface="+mn-lt"/>
              </a:rPr>
              <a:t> w Google bez </a:t>
            </a:r>
            <a:r>
              <a:rPr lang="en-US" sz="1300" dirty="0" err="1">
                <a:ea typeface="+mn-lt"/>
                <a:cs typeface="+mn-lt"/>
              </a:rPr>
              <a:t>konieczności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pobierania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aplikacji</a:t>
            </a:r>
            <a:r>
              <a:rPr lang="en-US" sz="1300" dirty="0">
                <a:ea typeface="+mn-lt"/>
                <a:cs typeface="+mn-lt"/>
              </a:rPr>
              <a:t> ze </a:t>
            </a:r>
            <a:r>
              <a:rPr lang="en-US" sz="1300" dirty="0" err="1">
                <a:ea typeface="+mn-lt"/>
                <a:cs typeface="+mn-lt"/>
              </a:rPr>
              <a:t>sklepu</a:t>
            </a:r>
            <a:r>
              <a:rPr lang="en-US" sz="1300" dirty="0">
                <a:ea typeface="+mn-lt"/>
                <a:cs typeface="+mn-lt"/>
              </a:rPr>
              <a:t>. To </a:t>
            </a:r>
            <a:r>
              <a:rPr lang="en-US" sz="1300" dirty="0" err="1">
                <a:ea typeface="+mn-lt"/>
                <a:cs typeface="+mn-lt"/>
              </a:rPr>
              <a:t>ogromna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przewaga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nad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aplikacjami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natywnymi</a:t>
            </a:r>
            <a:r>
              <a:rPr lang="en-US" sz="1300" dirty="0">
                <a:ea typeface="+mn-lt"/>
                <a:cs typeface="+mn-lt"/>
              </a:rPr>
              <a:t>, </a:t>
            </a:r>
            <a:r>
              <a:rPr lang="en-US" sz="1300" dirty="0" err="1">
                <a:ea typeface="+mn-lt"/>
                <a:cs typeface="+mn-lt"/>
              </a:rPr>
              <a:t>które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wymagają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osobnego</a:t>
            </a:r>
            <a:r>
              <a:rPr lang="en-US" sz="1300" dirty="0">
                <a:ea typeface="+mn-lt"/>
                <a:cs typeface="+mn-lt"/>
              </a:rPr>
              <a:t> </a:t>
            </a:r>
            <a:r>
              <a:rPr lang="en-US" sz="1300" dirty="0" err="1">
                <a:ea typeface="+mn-lt"/>
                <a:cs typeface="+mn-lt"/>
              </a:rPr>
              <a:t>marketingu</a:t>
            </a:r>
            <a:r>
              <a:rPr lang="en-US" sz="1300" dirty="0">
                <a:ea typeface="+mn-lt"/>
                <a:cs typeface="+mn-lt"/>
              </a:rPr>
              <a:t> w </a:t>
            </a:r>
            <a:r>
              <a:rPr lang="en-US" sz="1300" dirty="0" err="1">
                <a:ea typeface="+mn-lt"/>
                <a:cs typeface="+mn-lt"/>
              </a:rPr>
              <a:t>sklepach</a:t>
            </a:r>
            <a:r>
              <a:rPr lang="en-US" sz="1300" dirty="0">
                <a:ea typeface="+mn-lt"/>
                <a:cs typeface="+mn-lt"/>
              </a:rPr>
              <a:t> App Store </a:t>
            </a:r>
            <a:r>
              <a:rPr lang="en-US" sz="1300" dirty="0" err="1">
                <a:ea typeface="+mn-lt"/>
                <a:cs typeface="+mn-lt"/>
              </a:rPr>
              <a:t>i</a:t>
            </a:r>
            <a:r>
              <a:rPr lang="en-US" sz="1300" dirty="0">
                <a:ea typeface="+mn-lt"/>
                <a:cs typeface="+mn-lt"/>
              </a:rPr>
              <a:t> Google Play.</a:t>
            </a:r>
            <a:endParaRPr lang="en-US" sz="1300" dirty="0"/>
          </a:p>
          <a:p>
            <a:pPr>
              <a:lnSpc>
                <a:spcPct val="90000"/>
              </a:lnSpc>
            </a:pP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re Progressive Web Apps the Better Websites for SEO? - AppYourself">
            <a:extLst>
              <a:ext uri="{FF2B5EF4-FFF2-40B4-BE49-F238E27FC236}">
                <a16:creationId xmlns:a16="http://schemas.microsoft.com/office/drawing/2014/main" id="{0237DE7B-9D4D-A1B0-77FB-1456CC639F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13" b="-14"/>
          <a:stretch/>
        </p:blipFill>
        <p:spPr>
          <a:xfrm>
            <a:off x="8340435" y="822036"/>
            <a:ext cx="3026664" cy="2348100"/>
          </a:xfrm>
          <a:prstGeom prst="rect">
            <a:avLst/>
          </a:prstGeom>
        </p:spPr>
      </p:pic>
      <p:pic>
        <p:nvPicPr>
          <p:cNvPr id="4" name="Picture 3" descr="PWA auditing with Lighthouse | AdoraHack">
            <a:extLst>
              <a:ext uri="{FF2B5EF4-FFF2-40B4-BE49-F238E27FC236}">
                <a16:creationId xmlns:a16="http://schemas.microsoft.com/office/drawing/2014/main" id="{C87729E9-EA3F-EA9C-C809-E27AD556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0" r="6626" b="5"/>
          <a:stretch/>
        </p:blipFill>
        <p:spPr>
          <a:xfrm>
            <a:off x="8340435" y="3255097"/>
            <a:ext cx="3026664" cy="23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75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5C214B8-2FD6-AE01-E807-A8A8F643C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pl-PL">
                <a:solidFill>
                  <a:schemeClr val="bg1"/>
                </a:solidFill>
              </a:rPr>
              <a:t>historia PWa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95F289-D7A3-597F-B431-592024D6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Początki PWA – kiedy i dlaczego powstały? </a:t>
            </a:r>
          </a:p>
          <a:p>
            <a:r>
              <a:rPr lang="en-US">
                <a:solidFill>
                  <a:schemeClr val="bg1"/>
                </a:solidFill>
              </a:rPr>
              <a:t>Jakie firmy zaczęły wdrażać PWA jako pierwsze? </a:t>
            </a:r>
          </a:p>
          <a:p>
            <a:r>
              <a:rPr lang="en-US">
                <a:solidFill>
                  <a:schemeClr val="bg1"/>
                </a:solidFill>
              </a:rPr>
              <a:t>Jak ewoluowały technologie związane z PWA? </a:t>
            </a:r>
          </a:p>
        </p:txBody>
      </p:sp>
      <p:pic>
        <p:nvPicPr>
          <p:cNvPr id="8" name="Symbol zastępczy zawartości 7" descr="Obraz zawierający tekst, zrzut ekranu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B1DC501-B95E-4A10-4A1D-3EB94D6C9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246745"/>
            <a:ext cx="6250769" cy="4203642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5121CD6A-6708-478D-4EF9-AF916EE8F959}"/>
              </a:ext>
            </a:extLst>
          </p:cNvPr>
          <p:cNvSpPr txBox="1"/>
          <p:nvPr/>
        </p:nvSpPr>
        <p:spPr>
          <a:xfrm>
            <a:off x="9227063" y="5250332"/>
            <a:ext cx="2321469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 dirty="0">
                <a:solidFill>
                  <a:srgbClr val="FFFFFF"/>
                </a:solidFill>
                <a:hlinkClick r:id="rId3" tooltip="https://supple.support-vision.fr/articles/une-progressive-web-app-c-est-quoi-pourquoi-ce-nouveau-concept-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 dirty="0">
                <a:solidFill>
                  <a:srgbClr val="FFFFFF"/>
                </a:solidFill>
              </a:rPr>
              <a:t>, autor: Nieznany autor, licencja: </a:t>
            </a:r>
            <a:r>
              <a:rPr lang="pl-PL" sz="700" dirty="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pl-PL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622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E7B-1924-3616-E8FD-FD77CCD63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0570"/>
            <a:ext cx="7729728" cy="118872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Przykłady</a:t>
            </a:r>
            <a:r>
              <a:rPr lang="en-US" dirty="0">
                <a:ea typeface="+mj-lt"/>
                <a:cs typeface="+mj-lt"/>
              </a:rPr>
              <a:t> firm, </a:t>
            </a:r>
            <a:r>
              <a:rPr lang="en-US" dirty="0" err="1">
                <a:ea typeface="+mj-lt"/>
                <a:cs typeface="+mj-lt"/>
              </a:rPr>
              <a:t>które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wdrożyły</a:t>
            </a:r>
            <a:r>
              <a:rPr lang="en-US" dirty="0">
                <a:ea typeface="+mj-lt"/>
                <a:cs typeface="+mj-lt"/>
              </a:rPr>
              <a:t> PWA </a:t>
            </a:r>
            <a:r>
              <a:rPr lang="en-US" dirty="0" err="1">
                <a:ea typeface="+mj-lt"/>
                <a:cs typeface="+mj-lt"/>
              </a:rPr>
              <a:t>i</a:t>
            </a:r>
            <a:r>
              <a:rPr lang="en-US" dirty="0">
                <a:ea typeface="+mj-lt"/>
                <a:cs typeface="+mj-lt"/>
              </a:rPr>
              <a:t> ich </a:t>
            </a:r>
            <a:r>
              <a:rPr lang="en-US" dirty="0" err="1">
                <a:ea typeface="+mj-lt"/>
                <a:cs typeface="+mj-lt"/>
              </a:rPr>
              <a:t>wyniki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5C54-9FC1-4958-6E91-33B5A29A1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0708" y="1654635"/>
            <a:ext cx="2488656" cy="296259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Pinterest: 60% </a:t>
            </a:r>
            <a:r>
              <a:rPr lang="en-US" b="1" dirty="0" err="1">
                <a:ea typeface="+mn-lt"/>
                <a:cs typeface="+mn-lt"/>
              </a:rPr>
              <a:t>wzrost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zaangażowania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użytkowników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Po </a:t>
            </a:r>
            <a:r>
              <a:rPr lang="en-US" dirty="0" err="1">
                <a:ea typeface="+mn-lt"/>
                <a:cs typeface="+mn-lt"/>
              </a:rPr>
              <a:t>wdrożeniu</a:t>
            </a:r>
            <a:r>
              <a:rPr lang="en-US" dirty="0">
                <a:ea typeface="+mn-lt"/>
                <a:cs typeface="+mn-lt"/>
              </a:rPr>
              <a:t> PWA Pinterest </a:t>
            </a:r>
            <a:r>
              <a:rPr lang="en-US" dirty="0" err="1">
                <a:ea typeface="+mn-lt"/>
                <a:cs typeface="+mn-lt"/>
              </a:rPr>
              <a:t>odnotował</a:t>
            </a:r>
            <a:r>
              <a:rPr lang="en-US" dirty="0">
                <a:ea typeface="+mn-lt"/>
                <a:cs typeface="+mn-lt"/>
              </a:rPr>
              <a:t> 60% </a:t>
            </a:r>
            <a:r>
              <a:rPr lang="en-US" dirty="0" err="1">
                <a:ea typeface="+mn-lt"/>
                <a:cs typeface="+mn-lt"/>
              </a:rPr>
              <a:t>wzrost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zaangażowania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użytkowników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oraz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wzrost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liczby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konwersji</a:t>
            </a:r>
            <a:r>
              <a:rPr lang="en-US" dirty="0">
                <a:ea typeface="+mn-lt"/>
                <a:cs typeface="+mn-lt"/>
              </a:rPr>
              <a:t> o 44%. </a:t>
            </a:r>
            <a:r>
              <a:rPr lang="en-US" dirty="0" err="1">
                <a:ea typeface="+mn-lt"/>
                <a:cs typeface="+mn-lt"/>
              </a:rPr>
              <a:t>Aplikacja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stała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lżejsza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szybsza</a:t>
            </a:r>
            <a:r>
              <a:rPr lang="en-US" dirty="0">
                <a:ea typeface="+mn-lt"/>
                <a:cs typeface="+mn-lt"/>
              </a:rPr>
              <a:t>, co </a:t>
            </a:r>
            <a:r>
              <a:rPr lang="en-US" dirty="0" err="1">
                <a:ea typeface="+mn-lt"/>
                <a:cs typeface="+mn-lt"/>
              </a:rPr>
              <a:t>poprawiło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doświadczenie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użytkowników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6FC1F6-4507-D0F9-DB32-6AC7DAE94053}"/>
              </a:ext>
            </a:extLst>
          </p:cNvPr>
          <p:cNvSpPr txBox="1">
            <a:spLocks/>
          </p:cNvSpPr>
          <p:nvPr/>
        </p:nvSpPr>
        <p:spPr>
          <a:xfrm>
            <a:off x="6473326" y="1658354"/>
            <a:ext cx="2479364" cy="353873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Uber: </a:t>
            </a:r>
            <a:r>
              <a:rPr lang="en-US" b="1" dirty="0" err="1">
                <a:ea typeface="+mn-lt"/>
                <a:cs typeface="+mn-lt"/>
              </a:rPr>
              <a:t>aplikacja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działa</a:t>
            </a:r>
            <a:r>
              <a:rPr lang="en-US" b="1" dirty="0">
                <a:ea typeface="+mn-lt"/>
                <a:cs typeface="+mn-lt"/>
              </a:rPr>
              <a:t> w </a:t>
            </a:r>
            <a:r>
              <a:rPr lang="en-US" b="1" dirty="0" err="1">
                <a:ea typeface="+mn-lt"/>
                <a:cs typeface="+mn-lt"/>
              </a:rPr>
              <a:t>mniej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niż</a:t>
            </a:r>
            <a:r>
              <a:rPr lang="en-US" b="1" dirty="0">
                <a:ea typeface="+mn-lt"/>
                <a:cs typeface="+mn-lt"/>
              </a:rPr>
              <a:t> 2 </a:t>
            </a:r>
            <a:r>
              <a:rPr lang="en-US" b="1" dirty="0" err="1">
                <a:ea typeface="+mn-lt"/>
                <a:cs typeface="+mn-lt"/>
              </a:rPr>
              <a:t>sekundy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Uber </a:t>
            </a:r>
            <a:r>
              <a:rPr lang="en-US" dirty="0" err="1">
                <a:ea typeface="+mn-lt"/>
                <a:cs typeface="+mn-lt"/>
              </a:rPr>
              <a:t>stworzył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ultralekką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wersję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swojej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jako</a:t>
            </a:r>
            <a:r>
              <a:rPr lang="en-US" dirty="0">
                <a:ea typeface="+mn-lt"/>
                <a:cs typeface="+mn-lt"/>
              </a:rPr>
              <a:t> PWA. </a:t>
            </a:r>
            <a:r>
              <a:rPr lang="en-US" dirty="0" err="1">
                <a:ea typeface="+mn-lt"/>
                <a:cs typeface="+mn-lt"/>
              </a:rPr>
              <a:t>Dzięki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wykorzystaniu</a:t>
            </a:r>
            <a:r>
              <a:rPr lang="en-US" dirty="0">
                <a:ea typeface="+mn-lt"/>
                <a:cs typeface="+mn-lt"/>
              </a:rPr>
              <a:t> Service </a:t>
            </a:r>
            <a:r>
              <a:rPr lang="en-US" dirty="0" err="1">
                <a:ea typeface="+mn-lt"/>
                <a:cs typeface="+mn-lt"/>
              </a:rPr>
              <a:t>Workera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zoptymalizowanej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architekturze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aplikacja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może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uruchomić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się</a:t>
            </a:r>
            <a:r>
              <a:rPr lang="en-US" dirty="0">
                <a:ea typeface="+mn-lt"/>
                <a:cs typeface="+mn-lt"/>
              </a:rPr>
              <a:t> w </a:t>
            </a:r>
            <a:r>
              <a:rPr lang="en-US" dirty="0" err="1">
                <a:ea typeface="+mn-lt"/>
                <a:cs typeface="+mn-lt"/>
              </a:rPr>
              <a:t>mniej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niż</a:t>
            </a:r>
            <a:r>
              <a:rPr lang="en-US" dirty="0">
                <a:ea typeface="+mn-lt"/>
                <a:cs typeface="+mn-lt"/>
              </a:rPr>
              <a:t> 2 </a:t>
            </a:r>
            <a:r>
              <a:rPr lang="en-US" dirty="0" err="1">
                <a:ea typeface="+mn-lt"/>
                <a:cs typeface="+mn-lt"/>
              </a:rPr>
              <a:t>sekundy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nawet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słabych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urządzeniach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0F46F0-742A-4EB8-7FC5-7C7B633B939C}"/>
              </a:ext>
            </a:extLst>
          </p:cNvPr>
          <p:cNvSpPr txBox="1">
            <a:spLocks/>
          </p:cNvSpPr>
          <p:nvPr/>
        </p:nvSpPr>
        <p:spPr>
          <a:xfrm>
            <a:off x="9307596" y="1658353"/>
            <a:ext cx="2674510" cy="377105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Starbucks: </a:t>
            </a:r>
            <a:r>
              <a:rPr lang="en-US" b="1" dirty="0" err="1">
                <a:ea typeface="+mn-lt"/>
                <a:cs typeface="+mn-lt"/>
              </a:rPr>
              <a:t>działa</a:t>
            </a:r>
            <a:r>
              <a:rPr lang="en-US" b="1" dirty="0">
                <a:ea typeface="+mn-lt"/>
                <a:cs typeface="+mn-lt"/>
              </a:rPr>
              <a:t> offline, </a:t>
            </a:r>
            <a:r>
              <a:rPr lang="en-US" b="1" dirty="0" err="1">
                <a:ea typeface="+mn-lt"/>
                <a:cs typeface="+mn-lt"/>
              </a:rPr>
              <a:t>zużywa</a:t>
            </a:r>
            <a:r>
              <a:rPr lang="en-US" b="1" dirty="0">
                <a:ea typeface="+mn-lt"/>
                <a:cs typeface="+mn-lt"/>
              </a:rPr>
              <a:t> 99,84% </a:t>
            </a:r>
            <a:r>
              <a:rPr lang="en-US" b="1" dirty="0" err="1">
                <a:ea typeface="+mn-lt"/>
                <a:cs typeface="+mn-lt"/>
              </a:rPr>
              <a:t>mniej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miejsca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niż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natywna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aplikacja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PWA Starbucks </a:t>
            </a:r>
            <a:r>
              <a:rPr lang="en-US" dirty="0" err="1">
                <a:ea typeface="+mn-lt"/>
                <a:cs typeface="+mn-lt"/>
              </a:rPr>
              <a:t>pozwala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przeglądanie</a:t>
            </a:r>
            <a:r>
              <a:rPr lang="en-US" dirty="0">
                <a:ea typeface="+mn-lt"/>
                <a:cs typeface="+mn-lt"/>
              </a:rPr>
              <a:t> menu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składanie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zamówień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nawet</a:t>
            </a:r>
            <a:r>
              <a:rPr lang="en-US" dirty="0">
                <a:ea typeface="+mn-lt"/>
                <a:cs typeface="+mn-lt"/>
              </a:rPr>
              <a:t> w </a:t>
            </a:r>
            <a:r>
              <a:rPr lang="en-US" dirty="0" err="1">
                <a:ea typeface="+mn-lt"/>
                <a:cs typeface="+mn-lt"/>
              </a:rPr>
              <a:t>trybie</a:t>
            </a:r>
            <a:r>
              <a:rPr lang="en-US" dirty="0">
                <a:ea typeface="+mn-lt"/>
                <a:cs typeface="+mn-lt"/>
              </a:rPr>
              <a:t> offline. </a:t>
            </a:r>
            <a:r>
              <a:rPr lang="en-US" dirty="0" err="1">
                <a:ea typeface="+mn-lt"/>
                <a:cs typeface="+mn-lt"/>
              </a:rPr>
              <a:t>Dzięki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temu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zużywa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niemal</a:t>
            </a:r>
            <a:r>
              <a:rPr lang="en-US" dirty="0">
                <a:ea typeface="+mn-lt"/>
                <a:cs typeface="+mn-lt"/>
              </a:rPr>
              <a:t> 100 </a:t>
            </a:r>
            <a:r>
              <a:rPr lang="en-US" dirty="0" err="1">
                <a:ea typeface="+mn-lt"/>
                <a:cs typeface="+mn-lt"/>
              </a:rPr>
              <a:t>razy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mniej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miejsca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niż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natywna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wersja</a:t>
            </a:r>
            <a:r>
              <a:rPr lang="en-US" dirty="0">
                <a:ea typeface="+mn-lt"/>
                <a:cs typeface="+mn-lt"/>
              </a:rPr>
              <a:t>, co jest </a:t>
            </a:r>
            <a:r>
              <a:rPr lang="en-US" dirty="0" err="1">
                <a:ea typeface="+mn-lt"/>
                <a:cs typeface="+mn-lt"/>
              </a:rPr>
              <a:t>istotne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użytkowników</a:t>
            </a:r>
            <a:r>
              <a:rPr lang="en-US" dirty="0">
                <a:ea typeface="+mn-lt"/>
                <a:cs typeface="+mn-lt"/>
              </a:rPr>
              <a:t> z </a:t>
            </a:r>
            <a:r>
              <a:rPr lang="en-US" dirty="0" err="1">
                <a:ea typeface="+mn-lt"/>
                <a:cs typeface="+mn-lt"/>
              </a:rPr>
              <a:t>ograniczoną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pamięcią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urządzenia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E93FF1-8728-8283-696B-426A99143B17}"/>
              </a:ext>
            </a:extLst>
          </p:cNvPr>
          <p:cNvSpPr txBox="1">
            <a:spLocks/>
          </p:cNvSpPr>
          <p:nvPr/>
        </p:nvSpPr>
        <p:spPr>
          <a:xfrm>
            <a:off x="182180" y="1658352"/>
            <a:ext cx="2460778" cy="32042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Twitter Lite: o 70% </a:t>
            </a:r>
            <a:r>
              <a:rPr lang="en-US" b="1" dirty="0" err="1">
                <a:ea typeface="+mn-lt"/>
                <a:cs typeface="+mn-lt"/>
              </a:rPr>
              <a:t>mniejsze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zużycie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danych</a:t>
            </a:r>
            <a:endParaRPr lang="en-US" dirty="0" err="1">
              <a:ea typeface="+mn-lt"/>
              <a:cs typeface="+mn-lt"/>
            </a:endParaRPr>
          </a:p>
          <a:p>
            <a:pPr marL="0" indent="0">
              <a:buNone/>
            </a:pPr>
            <a:br>
              <a:rPr lang="en-US" b="1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Twitter Lite to </a:t>
            </a:r>
            <a:r>
              <a:rPr lang="en-US" dirty="0" err="1">
                <a:ea typeface="+mn-lt"/>
                <a:cs typeface="+mn-lt"/>
              </a:rPr>
              <a:t>wersja</a:t>
            </a:r>
            <a:r>
              <a:rPr lang="en-US" dirty="0">
                <a:ea typeface="+mn-lt"/>
                <a:cs typeface="+mn-lt"/>
              </a:rPr>
              <a:t> PWA, </a:t>
            </a:r>
            <a:r>
              <a:rPr lang="en-US" dirty="0" err="1">
                <a:ea typeface="+mn-lt"/>
                <a:cs typeface="+mn-lt"/>
              </a:rPr>
              <a:t>która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zużywa</a:t>
            </a:r>
            <a:r>
              <a:rPr lang="en-US" dirty="0">
                <a:ea typeface="+mn-lt"/>
                <a:cs typeface="+mn-lt"/>
              </a:rPr>
              <a:t> o 70% </a:t>
            </a:r>
            <a:r>
              <a:rPr lang="en-US" dirty="0" err="1">
                <a:ea typeface="+mn-lt"/>
                <a:cs typeface="+mn-lt"/>
              </a:rPr>
              <a:t>mniej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danych</a:t>
            </a:r>
            <a:r>
              <a:rPr lang="en-US" dirty="0">
                <a:ea typeface="+mn-lt"/>
                <a:cs typeface="+mn-lt"/>
              </a:rPr>
              <a:t> w </a:t>
            </a:r>
            <a:r>
              <a:rPr lang="en-US" dirty="0" err="1">
                <a:ea typeface="+mn-lt"/>
                <a:cs typeface="+mn-lt"/>
              </a:rPr>
              <a:t>porównaniu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natywnej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Umożliwia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szybkie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ładowanie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treści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jest </a:t>
            </a:r>
            <a:r>
              <a:rPr lang="en-US" dirty="0" err="1">
                <a:ea typeface="+mn-lt"/>
                <a:cs typeface="+mn-lt"/>
              </a:rPr>
              <a:t>zoptymalizowana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wolnych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połączeń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internetowych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 descr="A white bird with wings on a blue background&#10;&#10;AI-generated content may be incorrect.">
            <a:extLst>
              <a:ext uri="{FF2B5EF4-FFF2-40B4-BE49-F238E27FC236}">
                <a16:creationId xmlns:a16="http://schemas.microsoft.com/office/drawing/2014/main" id="{2C041CE1-924C-773F-D0B4-0B2B7ACB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13" y="5248971"/>
            <a:ext cx="1438742" cy="138739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 descr="Pinterest – Aplikacje w Google Play">
            <a:extLst>
              <a:ext uri="{FF2B5EF4-FFF2-40B4-BE49-F238E27FC236}">
                <a16:creationId xmlns:a16="http://schemas.microsoft.com/office/drawing/2014/main" id="{B348F42A-BC6A-30D3-D7BA-D18C4411F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179" y="5244789"/>
            <a:ext cx="1497982" cy="14422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 descr="Download Uber logo in vector (.EPS + .SVG + .CDR) for free">
            <a:extLst>
              <a:ext uri="{FF2B5EF4-FFF2-40B4-BE49-F238E27FC236}">
                <a16:creationId xmlns:a16="http://schemas.microsoft.com/office/drawing/2014/main" id="{381A388F-DF5F-B8DB-C651-BE1C75A96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281" y="5251053"/>
            <a:ext cx="1497982" cy="14379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 descr="Starbucks - Wikipedia">
            <a:extLst>
              <a:ext uri="{FF2B5EF4-FFF2-40B4-BE49-F238E27FC236}">
                <a16:creationId xmlns:a16="http://schemas.microsoft.com/office/drawing/2014/main" id="{71E4BAFE-98EF-0A30-6724-F341A97B9B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7795" y="5251079"/>
            <a:ext cx="1497577" cy="14324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181114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180-D155-7554-63CB-AEE7C213C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28351"/>
            <a:ext cx="7729728" cy="1188720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Jak </a:t>
            </a:r>
            <a:r>
              <a:rPr lang="en-US" dirty="0" err="1">
                <a:ea typeface="+mj-lt"/>
                <a:cs typeface="+mj-lt"/>
              </a:rPr>
              <a:t>stworzyć</a:t>
            </a:r>
            <a:r>
              <a:rPr lang="en-US" dirty="0">
                <a:ea typeface="+mj-lt"/>
                <a:cs typeface="+mj-lt"/>
              </a:rPr>
              <a:t> </a:t>
            </a:r>
            <a:r>
              <a:rPr lang="en-US" dirty="0" err="1">
                <a:ea typeface="+mj-lt"/>
                <a:cs typeface="+mj-lt"/>
              </a:rPr>
              <a:t>własne</a:t>
            </a:r>
            <a:r>
              <a:rPr lang="en-US" dirty="0">
                <a:ea typeface="+mj-lt"/>
                <a:cs typeface="+mj-lt"/>
              </a:rPr>
              <a:t> PWA?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3DDC-2B26-C699-03D8-CCBD71755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965" y="1634435"/>
            <a:ext cx="6280070" cy="5025567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marL="0" indent="0">
              <a:buNone/>
            </a:pPr>
            <a:r>
              <a:rPr lang="en-US" sz="2200" b="1" dirty="0" err="1">
                <a:ea typeface="+mn-lt"/>
                <a:cs typeface="+mn-lt"/>
              </a:rPr>
              <a:t>Wybór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frameworka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i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narzędzi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Tworzenie</a:t>
            </a:r>
            <a:r>
              <a:rPr lang="en-US" dirty="0">
                <a:ea typeface="+mn-lt"/>
                <a:cs typeface="+mn-lt"/>
              </a:rPr>
              <a:t> PWA </a:t>
            </a:r>
            <a:r>
              <a:rPr lang="en-US" dirty="0" err="1">
                <a:ea typeface="+mn-lt"/>
                <a:cs typeface="+mn-lt"/>
              </a:rPr>
              <a:t>można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rozpocząć</a:t>
            </a:r>
            <a:r>
              <a:rPr lang="en-US" dirty="0">
                <a:ea typeface="+mn-lt"/>
                <a:cs typeface="+mn-lt"/>
              </a:rPr>
              <a:t> od </a:t>
            </a:r>
            <a:r>
              <a:rPr lang="en-US" dirty="0" err="1">
                <a:ea typeface="+mn-lt"/>
                <a:cs typeface="+mn-lt"/>
              </a:rPr>
              <a:t>wyboru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odpowiedniego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frameworka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 err="1">
                <a:ea typeface="+mn-lt"/>
                <a:cs typeface="+mn-lt"/>
              </a:rPr>
              <a:t>Najpopularniejsze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technologie</a:t>
            </a:r>
            <a:r>
              <a:rPr lang="en-US" dirty="0">
                <a:ea typeface="+mn-lt"/>
                <a:cs typeface="+mn-lt"/>
              </a:rPr>
              <a:t> do </a:t>
            </a:r>
            <a:r>
              <a:rPr lang="en-US" dirty="0" err="1">
                <a:ea typeface="+mn-lt"/>
                <a:cs typeface="+mn-lt"/>
              </a:rPr>
              <a:t>budowy</a:t>
            </a:r>
            <a:r>
              <a:rPr lang="en-US" dirty="0">
                <a:ea typeface="+mn-lt"/>
                <a:cs typeface="+mn-lt"/>
              </a:rPr>
              <a:t> PWA to: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React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duża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społeczność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wsparcie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dla</a:t>
            </a:r>
            <a:r>
              <a:rPr lang="en-US" dirty="0">
                <a:ea typeface="+mn-lt"/>
                <a:cs typeface="+mn-lt"/>
              </a:rPr>
              <a:t> PWA,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Vue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łatwa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konfiguracja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prostota</a:t>
            </a:r>
            <a:r>
              <a:rPr lang="en-US" dirty="0">
                <a:ea typeface="+mn-lt"/>
                <a:cs typeface="+mn-lt"/>
              </a:rPr>
              <a:t> w </a:t>
            </a:r>
            <a:r>
              <a:rPr lang="en-US" dirty="0" err="1">
                <a:ea typeface="+mn-lt"/>
                <a:cs typeface="+mn-lt"/>
              </a:rPr>
              <a:t>implementacji</a:t>
            </a:r>
            <a:r>
              <a:rPr lang="en-US" dirty="0">
                <a:ea typeface="+mn-lt"/>
                <a:cs typeface="+mn-lt"/>
              </a:rPr>
              <a:t>,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Angular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wbudowane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mechanizmy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wspierające</a:t>
            </a:r>
            <a:r>
              <a:rPr lang="en-US" dirty="0">
                <a:ea typeface="+mn-lt"/>
                <a:cs typeface="+mn-lt"/>
              </a:rPr>
              <a:t> PWA,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Vanilla JS</a:t>
            </a:r>
            <a:r>
              <a:rPr lang="en-US" dirty="0">
                <a:ea typeface="+mn-lt"/>
                <a:cs typeface="+mn-lt"/>
              </a:rPr>
              <a:t> – </a:t>
            </a:r>
            <a:r>
              <a:rPr lang="en-US" dirty="0" err="1">
                <a:ea typeface="+mn-lt"/>
                <a:cs typeface="+mn-lt"/>
              </a:rPr>
              <a:t>brak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dodatkowych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zależności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pełna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kontrola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kodem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 err="1">
                <a:ea typeface="+mn-lt"/>
                <a:cs typeface="+mn-lt"/>
              </a:rPr>
              <a:t>Tworzenie</a:t>
            </a:r>
            <a:r>
              <a:rPr lang="en-US" sz="2200" b="1" dirty="0">
                <a:ea typeface="+mn-lt"/>
                <a:cs typeface="+mn-lt"/>
              </a:rPr>
              <a:t> Service </a:t>
            </a:r>
            <a:r>
              <a:rPr lang="en-US" sz="2200" b="1" dirty="0" err="1">
                <a:ea typeface="+mn-lt"/>
                <a:cs typeface="+mn-lt"/>
              </a:rPr>
              <a:t>Workera</a:t>
            </a: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Aby </a:t>
            </a:r>
            <a:r>
              <a:rPr lang="en-US" dirty="0" err="1">
                <a:ea typeface="+mn-lt"/>
                <a:cs typeface="+mn-lt"/>
              </a:rPr>
              <a:t>aplikacja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mogła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działać</a:t>
            </a:r>
            <a:r>
              <a:rPr lang="en-US" dirty="0">
                <a:ea typeface="+mn-lt"/>
                <a:cs typeface="+mn-lt"/>
              </a:rPr>
              <a:t> offline, </a:t>
            </a:r>
            <a:r>
              <a:rPr lang="en-US" dirty="0" err="1">
                <a:ea typeface="+mn-lt"/>
                <a:cs typeface="+mn-lt"/>
              </a:rPr>
              <a:t>należy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stworzyć</a:t>
            </a:r>
            <a:r>
              <a:rPr lang="en-US" dirty="0">
                <a:ea typeface="+mn-lt"/>
                <a:cs typeface="+mn-lt"/>
              </a:rPr>
              <a:t> Service </a:t>
            </a:r>
            <a:r>
              <a:rPr lang="en-US" dirty="0" err="1">
                <a:ea typeface="+mn-lt"/>
                <a:cs typeface="+mn-lt"/>
              </a:rPr>
              <a:t>Workera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który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będzie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obsługiwał</a:t>
            </a:r>
            <a:r>
              <a:rPr lang="en-US" dirty="0">
                <a:ea typeface="+mn-lt"/>
                <a:cs typeface="+mn-lt"/>
              </a:rPr>
              <a:t> cache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przechwytywał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żądania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sieciowe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 err="1">
                <a:ea typeface="+mn-lt"/>
                <a:cs typeface="+mn-lt"/>
              </a:rPr>
              <a:t>Konfiguracja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manifestu</a:t>
            </a:r>
            <a:endParaRPr lang="en-US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dirty="0" err="1">
                <a:ea typeface="+mn-lt"/>
                <a:cs typeface="+mn-lt"/>
              </a:rPr>
              <a:t>Następnie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należy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dodać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plik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i="1" dirty="0" err="1">
                <a:ea typeface="+mn-lt"/>
                <a:cs typeface="+mn-lt"/>
              </a:rPr>
              <a:t>manifest.json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 err="1">
                <a:ea typeface="+mn-lt"/>
                <a:cs typeface="+mn-lt"/>
              </a:rPr>
              <a:t>który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określi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nazwę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ikony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wygląd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aplikacji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b="1" dirty="0"/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 err="1">
                <a:ea typeface="+mn-lt"/>
                <a:cs typeface="+mn-lt"/>
              </a:rPr>
              <a:t>Testowanie</a:t>
            </a: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b="1" dirty="0" err="1">
                <a:ea typeface="+mn-lt"/>
                <a:cs typeface="+mn-lt"/>
              </a:rPr>
              <a:t>aplikacji</a:t>
            </a:r>
            <a:r>
              <a:rPr lang="en-US" sz="2200" b="1" dirty="0">
                <a:ea typeface="+mn-lt"/>
                <a:cs typeface="+mn-lt"/>
              </a:rPr>
              <a:t> PWA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Po </a:t>
            </a:r>
            <a:r>
              <a:rPr lang="en-US" dirty="0" err="1">
                <a:ea typeface="+mn-lt"/>
                <a:cs typeface="+mn-lt"/>
              </a:rPr>
              <a:t>skonfigurowaniu</a:t>
            </a:r>
            <a:r>
              <a:rPr lang="en-US" dirty="0">
                <a:ea typeface="+mn-lt"/>
                <a:cs typeface="+mn-lt"/>
              </a:rPr>
              <a:t> Service </a:t>
            </a:r>
            <a:r>
              <a:rPr lang="en-US" dirty="0" err="1">
                <a:ea typeface="+mn-lt"/>
                <a:cs typeface="+mn-lt"/>
              </a:rPr>
              <a:t>Workera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manifestu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należy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przetestować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aplikację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/>
              <a:t>Można</a:t>
            </a:r>
            <a:r>
              <a:rPr lang="en-US" dirty="0"/>
              <a:t> to </a:t>
            </a:r>
            <a:r>
              <a:rPr lang="en-US" dirty="0" err="1"/>
              <a:t>zrobić</a:t>
            </a:r>
            <a:r>
              <a:rPr lang="en-US"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narzędzia</a:t>
            </a:r>
            <a:r>
              <a:rPr lang="en-US" dirty="0"/>
              <a:t> Lighthouse. Po </a:t>
            </a:r>
            <a:r>
              <a:rPr lang="en-US" dirty="0" err="1"/>
              <a:t>pozytywnym</a:t>
            </a:r>
            <a:r>
              <a:rPr lang="en-US" dirty="0"/>
              <a:t> </a:t>
            </a:r>
            <a:r>
              <a:rPr lang="en-US" dirty="0" err="1"/>
              <a:t>wyniku</a:t>
            </a:r>
            <a:r>
              <a:rPr lang="en-US" dirty="0"/>
              <a:t> </a:t>
            </a:r>
            <a:r>
              <a:rPr lang="en-US" dirty="0" err="1"/>
              <a:t>testu</a:t>
            </a:r>
            <a:r>
              <a:rPr lang="en-US" dirty="0"/>
              <a:t> </a:t>
            </a:r>
            <a:r>
              <a:rPr lang="en-US" dirty="0" err="1"/>
              <a:t>aplikacja</a:t>
            </a:r>
            <a:r>
              <a:rPr lang="en-US" dirty="0"/>
              <a:t> jest </a:t>
            </a:r>
            <a:r>
              <a:rPr lang="en-US" dirty="0" err="1"/>
              <a:t>gotowa</a:t>
            </a:r>
            <a:r>
              <a:rPr lang="en-US" dirty="0"/>
              <a:t> do </a:t>
            </a:r>
            <a:r>
              <a:rPr lang="en-US" dirty="0" err="1"/>
              <a:t>wdrożenia</a:t>
            </a:r>
            <a:r>
              <a:rPr lang="en-US" dirty="0"/>
              <a:t>!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Best 5 Progressive Web App Frameworks to Consider in 2025">
            <a:extLst>
              <a:ext uri="{FF2B5EF4-FFF2-40B4-BE49-F238E27FC236}">
                <a16:creationId xmlns:a16="http://schemas.microsoft.com/office/drawing/2014/main" id="{2D826CC4-DE16-F60B-4A1E-6FC59D51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725" b="-370"/>
          <a:stretch/>
        </p:blipFill>
        <p:spPr>
          <a:xfrm>
            <a:off x="375424" y="1710136"/>
            <a:ext cx="3466975" cy="430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25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76FBE11-55BE-8888-D245-72A30328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 err="1"/>
              <a:t>podsumowanie</a:t>
            </a:r>
            <a:endParaRPr lang="en-US" sz="3800" dirty="0"/>
          </a:p>
        </p:txBody>
      </p:sp>
      <p:pic>
        <p:nvPicPr>
          <p:cNvPr id="7" name="Graphic 6" descr="Znacznik wyboru">
            <a:extLst>
              <a:ext uri="{FF2B5EF4-FFF2-40B4-BE49-F238E27FC236}">
                <a16:creationId xmlns:a16="http://schemas.microsoft.com/office/drawing/2014/main" id="{AAF1EAD0-C930-ABAC-A919-99DB42598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0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3E7A40B-5BE3-77BE-4BCC-5600E7248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l-PL" b="1" dirty="0"/>
              <a:t>Czym jest PWA?</a:t>
            </a:r>
            <a:endParaRPr lang="pl-PL" dirty="0"/>
          </a:p>
        </p:txBody>
      </p:sp>
      <p:graphicFrame>
        <p:nvGraphicFramePr>
          <p:cNvPr id="6" name="Symbol zastępczy zawartości 2">
            <a:extLst>
              <a:ext uri="{FF2B5EF4-FFF2-40B4-BE49-F238E27FC236}">
                <a16:creationId xmlns:a16="http://schemas.microsoft.com/office/drawing/2014/main" id="{A9402415-C3B7-4F56-A4D2-58A32998B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7773747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7118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A32599-C869-334A-FC5D-6F132BB13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Dlaczego warto tworzyć PWA?</a:t>
            </a:r>
            <a:endParaRPr lang="pl-PL" dirty="0"/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464EA064-68FB-AE93-8FB8-12B97143C36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7380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15EB22A-3C58-D83E-3F33-F057B057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pl-PL" b="1" dirty="0"/>
              <a:t>PWA vs inne rozwiązania</a:t>
            </a:r>
            <a:endParaRPr lang="pl-PL" dirty="0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9C2ECD54-19AF-C825-573B-DB43EDED4D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7419191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60188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3448D04-58A8-0A9D-FB5B-0B5AC248B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pl-PL" sz="2600" b="1"/>
              <a:t>Dlaczego PWA to przyszłość?</a:t>
            </a:r>
            <a:endParaRPr lang="pl-PL" sz="260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F244AEAB-063D-5F87-2026-8ED8E519E5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98156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6204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3E1C3D-633C-4756-B09B-9AD08071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668" y="640080"/>
            <a:ext cx="10915252" cy="5263134"/>
          </a:xfrm>
          <a:prstGeom prst="rect">
            <a:avLst/>
          </a:prstGeom>
          <a:noFill/>
          <a:ln w="31750" cap="sq">
            <a:solidFill>
              <a:schemeClr val="accent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95DAF8-54BC-4834-A4B1-7DD2F7AFE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1520" y="802767"/>
            <a:ext cx="10585166" cy="49377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82F8FAB-0346-BA3C-D4C2-3FE5AA10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624" y="1122807"/>
            <a:ext cx="9954443" cy="4297680"/>
          </a:xfrm>
          <a:noFill/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6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251837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AD7556-C90D-4946-8E4E-1E79D5B3D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CC56-54B2-4AE0-87C5-296E78A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5"/>
            <a:ext cx="12192000" cy="261518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4A51ADC-C0FA-6A7F-DB0D-4A5E968B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418891"/>
            <a:ext cx="899160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 dirty="0" err="1"/>
              <a:t>Problemy</a:t>
            </a:r>
            <a:r>
              <a:rPr lang="en-US" sz="3800" dirty="0"/>
              <a:t> </a:t>
            </a:r>
            <a:r>
              <a:rPr lang="en-US" sz="3800" dirty="0" err="1"/>
              <a:t>tradycyjnych</a:t>
            </a:r>
            <a:r>
              <a:rPr lang="en-US" sz="3800" dirty="0"/>
              <a:t> </a:t>
            </a:r>
            <a:r>
              <a:rPr lang="en-US" sz="3800" dirty="0" err="1"/>
              <a:t>aplikacji</a:t>
            </a:r>
            <a:r>
              <a:rPr lang="en-US" sz="3800" dirty="0"/>
              <a:t> </a:t>
            </a:r>
            <a:r>
              <a:rPr lang="en-US" sz="3800" dirty="0" err="1"/>
              <a:t>mobilnych</a:t>
            </a:r>
            <a:r>
              <a:rPr lang="en-US" sz="3800" dirty="0"/>
              <a:t>.</a:t>
            </a:r>
          </a:p>
        </p:txBody>
      </p:sp>
      <p:pic>
        <p:nvPicPr>
          <p:cNvPr id="7" name="Graphic 6" descr="Piorun">
            <a:extLst>
              <a:ext uri="{FF2B5EF4-FFF2-40B4-BE49-F238E27FC236}">
                <a16:creationId xmlns:a16="http://schemas.microsoft.com/office/drawing/2014/main" id="{C0378504-2E28-8555-90CB-3F0E5969F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7820" y="640079"/>
            <a:ext cx="2456360" cy="245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95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1293E33-9FD2-DF11-ED50-1E6ECE03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46" y="305446"/>
            <a:ext cx="6605976" cy="1188720"/>
          </a:xfrm>
        </p:spPr>
        <p:txBody>
          <a:bodyPr>
            <a:normAutofit/>
          </a:bodyPr>
          <a:lstStyle/>
          <a:p>
            <a:r>
              <a:rPr lang="pl-PL" dirty="0"/>
              <a:t> Problemy tradycyjnych aplikacji mobilnych.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1FF59ED1-9247-F6FF-8F26-7876A268122B}"/>
              </a:ext>
            </a:extLst>
          </p:cNvPr>
          <p:cNvSpPr txBox="1"/>
          <p:nvPr/>
        </p:nvSpPr>
        <p:spPr>
          <a:xfrm>
            <a:off x="160174" y="2921354"/>
            <a:ext cx="6095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• Tworzenie osobnych wersji aplikacji na Androida i iOS generuje podwójne koszty.</a:t>
            </a:r>
          </a:p>
          <a:p>
            <a:r>
              <a:rPr lang="pl-PL" dirty="0"/>
              <a:t>• Konieczność zatrudnienia specjalistów od natywnych technologii (Java/Kotlin, Swift).</a:t>
            </a:r>
          </a:p>
          <a:p>
            <a:r>
              <a:rPr lang="pl-PL" dirty="0"/>
              <a:t>• Dodatkowe wydatki na testowanie, utrzymanie i aktualizacje aplikacji w różnych środowiskach.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D7AFF87-157D-68C6-D05F-AE273D161512}"/>
              </a:ext>
            </a:extLst>
          </p:cNvPr>
          <p:cNvSpPr txBox="1"/>
          <p:nvPr/>
        </p:nvSpPr>
        <p:spPr>
          <a:xfrm>
            <a:off x="1271602" y="1838428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Wysokie koszty tworzenia</a:t>
            </a:r>
            <a:endParaRPr lang="pl-PL" dirty="0"/>
          </a:p>
        </p:txBody>
      </p:sp>
      <p:pic>
        <p:nvPicPr>
          <p:cNvPr id="16" name="Symbol zastępczy zawartości 15" descr="Obraz zawierający tekst, pieniądze, Obchodzenie się z pieniędzmi, Gotów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B23E220E-9443-F037-27DB-3333B4264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154444" y="-1"/>
            <a:ext cx="3701041" cy="6579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656660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E9D0156-5DB2-73BD-FC73-0AA1AB737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2134" y="344317"/>
            <a:ext cx="6369181" cy="885533"/>
          </a:xfrm>
        </p:spPr>
        <p:txBody>
          <a:bodyPr vert="horz" lIns="182880" tIns="182880" rIns="182880" bIns="182880" rtlCol="0" anchor="ctr" anchorCtr="1">
            <a:noAutofit/>
          </a:bodyPr>
          <a:lstStyle/>
          <a:p>
            <a:r>
              <a:rPr lang="pl-PL" dirty="0"/>
              <a:t> Problemy tradycyjnych aplikacji mobilnych.</a:t>
            </a:r>
            <a:endParaRPr lang="en-US" dirty="0"/>
          </a:p>
        </p:txBody>
      </p:sp>
      <p:pic>
        <p:nvPicPr>
          <p:cNvPr id="10" name="Picture 9" descr="Klepsydra i kalendarz">
            <a:extLst>
              <a:ext uri="{FF2B5EF4-FFF2-40B4-BE49-F238E27FC236}">
                <a16:creationId xmlns:a16="http://schemas.microsoft.com/office/drawing/2014/main" id="{30192CB5-F747-FDE0-5DFA-EA3E835E15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38" r="4362" b="2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441C7562-FC16-4AD0-CE37-DC10A26B5AE4}"/>
              </a:ext>
            </a:extLst>
          </p:cNvPr>
          <p:cNvSpPr txBox="1"/>
          <p:nvPr/>
        </p:nvSpPr>
        <p:spPr>
          <a:xfrm>
            <a:off x="5696017" y="2321278"/>
            <a:ext cx="5925310" cy="3255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b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l-PL" dirty="0"/>
              <a:t>• Projektowanie, programowanie i testowanie aplikacji mobilnych zajmuje wiele miesięcy.</a:t>
            </a:r>
          </a:p>
          <a:p>
            <a:r>
              <a:rPr lang="pl-PL" dirty="0"/>
              <a:t>• Publikacja w sklepach wymaga czasu – procesy akceptacji przez Google/Apple mogą się wydłużać.</a:t>
            </a:r>
          </a:p>
          <a:p>
            <a:r>
              <a:rPr lang="pl-PL" dirty="0"/>
              <a:t>• Zmiany i poprawki nie są widoczne od razu – każda aktualizacja wymaga nowej wersji.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892EADF-428A-6F20-6C76-7A598CB02EC5}"/>
              </a:ext>
            </a:extLst>
          </p:cNvPr>
          <p:cNvSpPr txBox="1"/>
          <p:nvPr/>
        </p:nvSpPr>
        <p:spPr>
          <a:xfrm>
            <a:off x="7100692" y="1590898"/>
            <a:ext cx="60970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Długi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czas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rozwoju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1874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5D8100C-1256-32EF-9DAF-660B4118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7244" y="2073058"/>
            <a:ext cx="4390372" cy="1674730"/>
          </a:xfrm>
          <a:noFill/>
          <a:ln>
            <a:solidFill>
              <a:srgbClr val="FFFFFF"/>
            </a:solidFill>
          </a:ln>
        </p:spPr>
        <p:txBody>
          <a:bodyPr wrap="square">
            <a:noAutofit/>
          </a:bodyPr>
          <a:lstStyle/>
          <a:p>
            <a:r>
              <a:rPr lang="pl-PL" dirty="0"/>
              <a:t> Problemy tradycyjnych aplikacji mobilnych.</a:t>
            </a:r>
            <a:endParaRPr lang="pl-PL" dirty="0">
              <a:solidFill>
                <a:srgbClr val="FFFFFF"/>
              </a:solidFill>
            </a:endParaRPr>
          </a:p>
        </p:txBody>
      </p:sp>
      <p:graphicFrame>
        <p:nvGraphicFramePr>
          <p:cNvPr id="7" name="Symbol zastępczy zawartości 2">
            <a:extLst>
              <a:ext uri="{FF2B5EF4-FFF2-40B4-BE49-F238E27FC236}">
                <a16:creationId xmlns:a16="http://schemas.microsoft.com/office/drawing/2014/main" id="{3BD59985-F165-41F5-99B1-62FF93A096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9395799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pole tekstowe 9">
            <a:extLst>
              <a:ext uri="{FF2B5EF4-FFF2-40B4-BE49-F238E27FC236}">
                <a16:creationId xmlns:a16="http://schemas.microsoft.com/office/drawing/2014/main" id="{E321FBA9-63EB-1D16-AE9E-664340376674}"/>
              </a:ext>
            </a:extLst>
          </p:cNvPr>
          <p:cNvSpPr txBox="1"/>
          <p:nvPr/>
        </p:nvSpPr>
        <p:spPr>
          <a:xfrm>
            <a:off x="8329808" y="4052263"/>
            <a:ext cx="32645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>
                <a:solidFill>
                  <a:srgbClr val="FFFFFF"/>
                </a:solidFill>
              </a:rPr>
              <a:t>Skomplikowana dystrybucja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7738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158976-181C-CB83-7007-0F2306E8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593" y="1569309"/>
            <a:ext cx="4513407" cy="1660006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200" dirty="0" err="1"/>
              <a:t>Dlaczego</a:t>
            </a:r>
            <a:r>
              <a:rPr lang="en-US" sz="2200" dirty="0"/>
              <a:t> PWA </a:t>
            </a:r>
            <a:r>
              <a:rPr lang="en-US" sz="2200" dirty="0" err="1"/>
              <a:t>zyskują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popularności</a:t>
            </a:r>
            <a:r>
              <a:rPr lang="en-US" sz="2200" dirty="0"/>
              <a:t>? 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8B6A54A-7A31-372A-D713-ACB7D0FC8347}"/>
              </a:ext>
            </a:extLst>
          </p:cNvPr>
          <p:cNvSpPr txBox="1"/>
          <p:nvPr/>
        </p:nvSpPr>
        <p:spPr>
          <a:xfrm>
            <a:off x="10034038" y="6870700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2" tooltip="https://blog.tomayac.com/2018/07/09/progressive-web-apps-in-the-http-archive-14374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224CBF59-71B8-0CCD-0092-CCE6AB58757B}"/>
              </a:ext>
            </a:extLst>
          </p:cNvPr>
          <p:cNvSpPr txBox="1"/>
          <p:nvPr/>
        </p:nvSpPr>
        <p:spPr>
          <a:xfrm>
            <a:off x="7863376" y="6870700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2" tooltip="https://blog.tomayac.com/2018/07/09/progressive-web-apps-in-the-http-archive-14374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009962F-E4F1-6CD6-B0C7-040715FA5125}"/>
              </a:ext>
            </a:extLst>
          </p:cNvPr>
          <p:cNvSpPr txBox="1"/>
          <p:nvPr/>
        </p:nvSpPr>
        <p:spPr>
          <a:xfrm>
            <a:off x="5692714" y="6870700"/>
            <a:ext cx="21579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pl-PL" sz="700">
                <a:solidFill>
                  <a:srgbClr val="FFFFFF"/>
                </a:solidFill>
                <a:hlinkClick r:id="rId2" tooltip="https://blog.tomayac.com/2018/07/09/progressive-web-apps-in-the-http-archive-143748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 zdjęcie</a:t>
            </a:r>
            <a:r>
              <a:rPr lang="pl-PL" sz="700">
                <a:solidFill>
                  <a:srgbClr val="FFFFFF"/>
                </a:solidFill>
              </a:rPr>
              <a:t>, autor: Nieznany autor, licencja: </a:t>
            </a:r>
            <a:r>
              <a:rPr lang="pl-PL" sz="700">
                <a:solidFill>
                  <a:srgbClr val="FFFFFF"/>
                </a:solidFill>
                <a:hlinkClick r:id="rId3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pl-PL" sz="700">
              <a:solidFill>
                <a:srgbClr val="FFFFFF"/>
              </a:solidFill>
            </a:endParaRPr>
          </a:p>
        </p:txBody>
      </p:sp>
      <p:pic>
        <p:nvPicPr>
          <p:cNvPr id="26" name="Obraz 25" descr="Obraz zawierający tekst, zrzut ekranu, linia, Wykres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13A2B387-DF4D-0AA0-BFDA-5ACB01F4FA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2"/>
              </a:ext>
            </a:extLst>
          </a:blip>
          <a:stretch>
            <a:fillRect/>
          </a:stretch>
        </p:blipFill>
        <p:spPr>
          <a:xfrm>
            <a:off x="951851" y="1248576"/>
            <a:ext cx="6406702" cy="3961477"/>
          </a:xfrm>
          <a:prstGeom prst="rect">
            <a:avLst/>
          </a:prstGeom>
        </p:spPr>
      </p:pic>
      <p:sp>
        <p:nvSpPr>
          <p:cNvPr id="27" name="pole tekstowe 26">
            <a:extLst>
              <a:ext uri="{FF2B5EF4-FFF2-40B4-BE49-F238E27FC236}">
                <a16:creationId xmlns:a16="http://schemas.microsoft.com/office/drawing/2014/main" id="{78F0B668-740E-83A6-7870-5A4769CF5E4B}"/>
              </a:ext>
            </a:extLst>
          </p:cNvPr>
          <p:cNvSpPr txBox="1"/>
          <p:nvPr/>
        </p:nvSpPr>
        <p:spPr>
          <a:xfrm>
            <a:off x="951851" y="5295922"/>
            <a:ext cx="58945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>
                <a:hlinkClick r:id="rId2" tooltip="https://blog.tomayac.com/2018/07/09/progressive-web-apps-in-the-http-archive-143748/"/>
              </a:rPr>
              <a:t>To zdjęcie</a:t>
            </a:r>
            <a:r>
              <a:rPr lang="pl-PL" sz="900"/>
              <a:t>, autor: Nieznany autor, licencja: </a:t>
            </a:r>
            <a:r>
              <a:rPr lang="pl-PL" sz="900">
                <a:hlinkClick r:id="rId3" tooltip="https://creativecommons.org/licenses/by-sa/3.0/"/>
              </a:rPr>
              <a:t>CC BY-SA</a:t>
            </a:r>
            <a:endParaRPr lang="pl-PL" sz="900"/>
          </a:p>
        </p:txBody>
      </p:sp>
    </p:spTree>
    <p:extLst>
      <p:ext uri="{BB962C8B-B14F-4D97-AF65-F5344CB8AC3E}">
        <p14:creationId xmlns:p14="http://schemas.microsoft.com/office/powerpoint/2010/main" val="424706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20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1A67D86-6AEE-62EB-8F44-1D0AE7CF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 sz="2200" dirty="0" err="1"/>
              <a:t>Dlaczego</a:t>
            </a:r>
            <a:r>
              <a:rPr lang="en-US" sz="2200" dirty="0"/>
              <a:t> PWA </a:t>
            </a:r>
            <a:r>
              <a:rPr lang="en-US" sz="2200" dirty="0" err="1"/>
              <a:t>zyskują</a:t>
            </a:r>
            <a:r>
              <a:rPr lang="en-US" sz="2200" dirty="0"/>
              <a:t> </a:t>
            </a:r>
            <a:r>
              <a:rPr lang="en-US" sz="2200" dirty="0" err="1"/>
              <a:t>na</a:t>
            </a:r>
            <a:r>
              <a:rPr lang="en-US" sz="2200" dirty="0"/>
              <a:t> </a:t>
            </a:r>
            <a:r>
              <a:rPr lang="en-US" sz="2200" dirty="0" err="1"/>
              <a:t>popularności</a:t>
            </a:r>
            <a:r>
              <a:rPr lang="en-US" sz="2200" dirty="0"/>
              <a:t>? </a:t>
            </a:r>
            <a:endParaRPr lang="pl-PL" sz="2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E06C166-3B1C-09EA-7E9D-2A8C0AAB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rgbClr val="FFFFFF"/>
                </a:solidFill>
              </a:rPr>
              <a:t>Problemy tradycyjnych aplikacji mobilnych (wysokie koszty, czas tworzenia, skomplikowana dystrybucja). </a:t>
            </a:r>
          </a:p>
        </p:txBody>
      </p:sp>
      <p:sp>
        <p:nvSpPr>
          <p:cNvPr id="44" name="Rectangle 22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az 10" descr="Obraz zawierający tekst, zrzut ekranu, Czcionka, design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EBDBCA21-C758-BB84-44E7-A93ABFB5A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70" r="2" b="23021"/>
          <a:stretch/>
        </p:blipFill>
        <p:spPr>
          <a:xfrm>
            <a:off x="7064692" y="2218053"/>
            <a:ext cx="4159568" cy="21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25644"/>
      </p:ext>
    </p:extLst>
  </p:cSld>
  <p:clrMapOvr>
    <a:masterClrMapping/>
  </p:clrMapOvr>
</p:sld>
</file>

<file path=ppt/theme/theme1.xml><?xml version="1.0" encoding="utf-8"?>
<a:theme xmlns:a="http://schemas.openxmlformats.org/drawingml/2006/main" name="Paczka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Paczka</Template>
  <TotalTime>470</TotalTime>
  <Words>2277</Words>
  <Application>Microsoft Office PowerPoint</Application>
  <PresentationFormat>Panoramiczny</PresentationFormat>
  <Paragraphs>185</Paragraphs>
  <Slides>37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41" baseType="lpstr">
      <vt:lpstr>Aptos</vt:lpstr>
      <vt:lpstr>Arial</vt:lpstr>
      <vt:lpstr>Gill Sans MT</vt:lpstr>
      <vt:lpstr>Paczka</vt:lpstr>
      <vt:lpstr>Progressive Web Apps (PWA) – jak tworzyć aplikacje webowe z funkcjami natywnymi?</vt:lpstr>
      <vt:lpstr>Wprowadzenie do PWA</vt:lpstr>
      <vt:lpstr>historia PWa</vt:lpstr>
      <vt:lpstr>Problemy tradycyjnych aplikacji mobilnych.</vt:lpstr>
      <vt:lpstr> Problemy tradycyjnych aplikacji mobilnych.</vt:lpstr>
      <vt:lpstr> Problemy tradycyjnych aplikacji mobilnych.</vt:lpstr>
      <vt:lpstr> Problemy tradycyjnych aplikacji mobilnych.</vt:lpstr>
      <vt:lpstr>Dlaczego PWA zyskują na popularności? </vt:lpstr>
      <vt:lpstr>Dlaczego PWA zyskują na popularności? </vt:lpstr>
      <vt:lpstr>Dlaczego PWA zyskują na popularności? </vt:lpstr>
      <vt:lpstr>Dlaczego PWA zyskują na popularności? </vt:lpstr>
      <vt:lpstr> Cechy PWA</vt:lpstr>
      <vt:lpstr> Responsywność (Responsive Design)</vt:lpstr>
      <vt:lpstr> Działanie offline (Offline Mode) </vt:lpstr>
      <vt:lpstr>Instalowalność (Add to Home Screen) </vt:lpstr>
      <vt:lpstr>Bezpieczeństwo (HTTPS Only)</vt:lpstr>
      <vt:lpstr>Powiadomienia (Push Notifications) </vt:lpstr>
      <vt:lpstr>Aktualizacje w tle (Background Updates) </vt:lpstr>
      <vt:lpstr>Szybkość działania (Performance)</vt:lpstr>
      <vt:lpstr> PWA vs Aplikacje natywne vs SPA</vt:lpstr>
      <vt:lpstr> PWA vs Aplikacje natywne vs SPA</vt:lpstr>
      <vt:lpstr> PWA vs Aplikacje natywne vs SPA</vt:lpstr>
      <vt:lpstr> PWA vs Aplikacje natywne vs SPA</vt:lpstr>
      <vt:lpstr> PWA vs Aplikacje natywne vs SPA</vt:lpstr>
      <vt:lpstr>Dodatkowe aspekty PWA  </vt:lpstr>
      <vt:lpstr>Jak działa Service Worker?</vt:lpstr>
      <vt:lpstr>Web App Manifest – serce PWA</vt:lpstr>
      <vt:lpstr>Konfiguracja nazwy aplikacji, ikony i wyglądu startowego</vt:lpstr>
      <vt:lpstr>Jak Google wspiera PWA?</vt:lpstr>
      <vt:lpstr>Przykłady firm, które wdrożyły PWA i ich wyniki</vt:lpstr>
      <vt:lpstr>Jak stworzyć własne PWA?</vt:lpstr>
      <vt:lpstr>podsumowanie</vt:lpstr>
      <vt:lpstr>Czym jest PWA?</vt:lpstr>
      <vt:lpstr>Dlaczego warto tworzyć PWA?</vt:lpstr>
      <vt:lpstr>PWA vs inne rozwiązania</vt:lpstr>
      <vt:lpstr>Dlaczego PWA to przyszłość?</vt:lpstr>
      <vt:lpstr>Dziękuję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Vasyl Hrytsyshyn</dc:creator>
  <cp:lastModifiedBy>Vasyl Hrytsyshyn</cp:lastModifiedBy>
  <cp:revision>210</cp:revision>
  <dcterms:created xsi:type="dcterms:W3CDTF">2025-03-12T12:31:27Z</dcterms:created>
  <dcterms:modified xsi:type="dcterms:W3CDTF">2025-03-27T22:19:01Z</dcterms:modified>
</cp:coreProperties>
</file>