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57D63-90BB-5577-DFD1-41C96A8F73FC}" v="1" dt="2025-03-27T21:20:37.079"/>
    <p1510:client id="{AD2F95BE-C1FD-793C-6BAF-6691658328E9}" v="8" dt="2025-03-27T19:36:55.044"/>
    <p1510:client id="{EA432746-0DFC-835B-085B-0004F6F1C791}" v="2" dt="2025-03-27T18:52:35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4C1D2-EC2A-CF35-9D3B-8A8AE0E8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" r="1479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>
                <a:latin typeface="Calibri"/>
                <a:ea typeface="Calibri"/>
                <a:cs typeface="Calibri"/>
              </a:rPr>
              <a:t>React </a:t>
            </a:r>
            <a:r>
              <a:rPr lang="en-US" sz="4200" b="1" err="1">
                <a:latin typeface="Calibri"/>
                <a:ea typeface="Calibri"/>
                <a:cs typeface="Calibri"/>
              </a:rPr>
              <a:t>i</a:t>
            </a:r>
            <a:r>
              <a:rPr lang="en-US" sz="4200" b="1">
                <a:latin typeface="Calibri"/>
                <a:ea typeface="Calibri"/>
                <a:cs typeface="Calibri"/>
              </a:rPr>
              <a:t> Vue.js – </a:t>
            </a:r>
            <a:r>
              <a:rPr lang="en-US" sz="4200" b="1" err="1">
                <a:latin typeface="Calibri"/>
                <a:ea typeface="Calibri"/>
                <a:cs typeface="Calibri"/>
              </a:rPr>
              <a:t>nowoczesne</a:t>
            </a:r>
            <a:r>
              <a:rPr lang="en-US" sz="4200" b="1">
                <a:latin typeface="Calibri"/>
                <a:ea typeface="Calibri"/>
                <a:cs typeface="Calibri"/>
              </a:rPr>
              <a:t> </a:t>
            </a:r>
            <a:r>
              <a:rPr lang="en-US" sz="4200" b="1" err="1">
                <a:latin typeface="Calibri"/>
                <a:ea typeface="Calibri"/>
                <a:cs typeface="Calibri"/>
              </a:rPr>
              <a:t>frameworki</a:t>
            </a:r>
            <a:r>
              <a:rPr lang="en-US" sz="4200" b="1">
                <a:latin typeface="Calibri"/>
                <a:ea typeface="Calibri"/>
                <a:cs typeface="Calibri"/>
              </a:rPr>
              <a:t> do </a:t>
            </a:r>
            <a:r>
              <a:rPr lang="en-US" sz="4200" b="1" err="1">
                <a:latin typeface="Calibri"/>
                <a:ea typeface="Calibri"/>
                <a:cs typeface="Calibri"/>
              </a:rPr>
              <a:t>dynamicznych</a:t>
            </a:r>
            <a:r>
              <a:rPr lang="en-US" sz="4200" b="1">
                <a:latin typeface="Calibri"/>
                <a:ea typeface="Calibri"/>
                <a:cs typeface="Calibri"/>
              </a:rPr>
              <a:t> </a:t>
            </a:r>
            <a:r>
              <a:rPr lang="en-US" sz="4200" b="1" err="1">
                <a:latin typeface="Calibri"/>
                <a:ea typeface="Calibri"/>
                <a:cs typeface="Calibri"/>
              </a:rPr>
              <a:t>stron</a:t>
            </a:r>
            <a:r>
              <a:rPr lang="en-US" sz="4200" b="1">
                <a:latin typeface="Calibri"/>
                <a:ea typeface="Calibri"/>
                <a:cs typeface="Calibri"/>
              </a:rPr>
              <a:t> </a:t>
            </a:r>
            <a:r>
              <a:rPr lang="en-US" sz="4200" b="1" err="1">
                <a:latin typeface="Calibri"/>
                <a:ea typeface="Calibri"/>
                <a:cs typeface="Calibri"/>
              </a:rPr>
              <a:t>multimedialnych</a:t>
            </a:r>
            <a:endParaRPr lang="en-US" sz="4200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Dmytro </a:t>
            </a:r>
            <a:r>
              <a:rPr lang="en-US" err="1">
                <a:latin typeface="Calibri"/>
                <a:ea typeface="Calibri"/>
                <a:cs typeface="Calibri"/>
              </a:rPr>
              <a:t>Parfenenko</a:t>
            </a:r>
            <a:r>
              <a:rPr lang="en-US">
                <a:latin typeface="Calibri"/>
                <a:ea typeface="Calibri"/>
                <a:cs typeface="Calibri"/>
              </a:rPr>
              <a:t> ( 61981 ), Oleksii </a:t>
            </a:r>
            <a:r>
              <a:rPr lang="en-US" err="1">
                <a:latin typeface="Calibri"/>
                <a:ea typeface="Calibri"/>
                <a:cs typeface="Calibri"/>
              </a:rPr>
              <a:t>Bahmet</a:t>
            </a:r>
            <a:r>
              <a:rPr lang="en-US">
                <a:latin typeface="Calibri"/>
                <a:ea typeface="Calibri"/>
                <a:cs typeface="Calibri"/>
              </a:rPr>
              <a:t> ( 61860 )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60B07-6683-3FF6-0F15-0C87E7B9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19" r="2696" b="-3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C0015-D4D0-C1A7-3556-B365EB58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Popularne Biblioteki i Narzędzia do React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6017-F66F-BDCC-C7D7-F5433EAD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>
                <a:ea typeface="+mn-lt"/>
                <a:cs typeface="+mn-lt"/>
              </a:rPr>
              <a:t>React ma </a:t>
            </a:r>
            <a:r>
              <a:rPr lang="en-US" sz="1400" err="1">
                <a:ea typeface="+mn-lt"/>
                <a:cs typeface="+mn-lt"/>
              </a:rPr>
              <a:t>szerokie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wsparcie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narzędziowe</a:t>
            </a:r>
            <a:r>
              <a:rPr lang="en-US" sz="1400">
                <a:ea typeface="+mn-lt"/>
                <a:cs typeface="+mn-lt"/>
              </a:rPr>
              <a:t>. Oto </a:t>
            </a:r>
            <a:r>
              <a:rPr lang="en-US" sz="1400" err="1">
                <a:ea typeface="+mn-lt"/>
                <a:cs typeface="+mn-lt"/>
              </a:rPr>
              <a:t>kilka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najważniejszych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bibliotek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Next.js</a:t>
            </a:r>
            <a:r>
              <a:rPr lang="en-US" sz="1400">
                <a:ea typeface="+mn-lt"/>
                <a:cs typeface="+mn-lt"/>
              </a:rPr>
              <a:t> – Framework do </a:t>
            </a:r>
            <a:r>
              <a:rPr lang="en-US" sz="1400" err="1">
                <a:ea typeface="+mn-lt"/>
                <a:cs typeface="+mn-lt"/>
              </a:rPr>
              <a:t>renderowania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aplikacji</a:t>
            </a:r>
            <a:r>
              <a:rPr lang="en-US" sz="1400">
                <a:ea typeface="+mn-lt"/>
                <a:cs typeface="+mn-lt"/>
              </a:rPr>
              <a:t> React po </a:t>
            </a:r>
            <a:r>
              <a:rPr lang="en-US" sz="1400" err="1">
                <a:ea typeface="+mn-lt"/>
                <a:cs typeface="+mn-lt"/>
              </a:rPr>
              <a:t>stronie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serwera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React Router</a:t>
            </a:r>
            <a:r>
              <a:rPr lang="en-US" sz="1400">
                <a:ea typeface="+mn-lt"/>
                <a:cs typeface="+mn-lt"/>
              </a:rPr>
              <a:t> – </a:t>
            </a:r>
            <a:r>
              <a:rPr lang="en-US" sz="1400" err="1">
                <a:ea typeface="+mn-lt"/>
                <a:cs typeface="+mn-lt"/>
              </a:rPr>
              <a:t>Biblioteka</a:t>
            </a:r>
            <a:r>
              <a:rPr lang="en-US" sz="1400">
                <a:ea typeface="+mn-lt"/>
                <a:cs typeface="+mn-lt"/>
              </a:rPr>
              <a:t> do </a:t>
            </a:r>
            <a:r>
              <a:rPr lang="en-US" sz="1400" err="1">
                <a:ea typeface="+mn-lt"/>
                <a:cs typeface="+mn-lt"/>
              </a:rPr>
              <a:t>obsługi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nawigacji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między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stronami</a:t>
            </a:r>
            <a:r>
              <a:rPr lang="en-US" sz="1400">
                <a:ea typeface="+mn-lt"/>
                <a:cs typeface="+mn-lt"/>
              </a:rPr>
              <a:t> w </a:t>
            </a:r>
            <a:r>
              <a:rPr lang="en-US" sz="1400" err="1">
                <a:ea typeface="+mn-lt"/>
                <a:cs typeface="+mn-lt"/>
              </a:rPr>
              <a:t>aplikacjach</a:t>
            </a:r>
            <a:r>
              <a:rPr lang="en-US" sz="1400">
                <a:ea typeface="+mn-lt"/>
                <a:cs typeface="+mn-lt"/>
              </a:rPr>
              <a:t> SPA.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Redux, Recoil, </a:t>
            </a:r>
            <a:r>
              <a:rPr lang="en-US" sz="1400" b="1" err="1">
                <a:ea typeface="+mn-lt"/>
                <a:cs typeface="+mn-lt"/>
              </a:rPr>
              <a:t>Zustand</a:t>
            </a:r>
            <a:r>
              <a:rPr lang="en-US" sz="1400">
                <a:ea typeface="+mn-lt"/>
                <a:cs typeface="+mn-lt"/>
              </a:rPr>
              <a:t> – </a:t>
            </a:r>
            <a:r>
              <a:rPr lang="en-US" sz="1400" err="1">
                <a:ea typeface="+mn-lt"/>
                <a:cs typeface="+mn-lt"/>
              </a:rPr>
              <a:t>Narzędzia</a:t>
            </a:r>
            <a:r>
              <a:rPr lang="en-US" sz="1400">
                <a:ea typeface="+mn-lt"/>
                <a:cs typeface="+mn-lt"/>
              </a:rPr>
              <a:t> do </a:t>
            </a:r>
            <a:r>
              <a:rPr lang="en-US" sz="1400" err="1">
                <a:ea typeface="+mn-lt"/>
                <a:cs typeface="+mn-lt"/>
              </a:rPr>
              <a:t>zarządzania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stanem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aplikacji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Material-UI, Tailwind CSS, Bootstrap</a:t>
            </a:r>
            <a:r>
              <a:rPr lang="en-US" sz="1400">
                <a:ea typeface="+mn-lt"/>
                <a:cs typeface="+mn-lt"/>
              </a:rPr>
              <a:t> – </a:t>
            </a:r>
            <a:r>
              <a:rPr lang="en-US" sz="1400" err="1">
                <a:ea typeface="+mn-lt"/>
                <a:cs typeface="+mn-lt"/>
              </a:rPr>
              <a:t>Biblioteki</a:t>
            </a:r>
            <a:r>
              <a:rPr lang="en-US" sz="1400">
                <a:ea typeface="+mn-lt"/>
                <a:cs typeface="+mn-lt"/>
              </a:rPr>
              <a:t> do </a:t>
            </a:r>
            <a:r>
              <a:rPr lang="en-US" sz="1400" err="1">
                <a:ea typeface="+mn-lt"/>
                <a:cs typeface="+mn-lt"/>
              </a:rPr>
              <a:t>stylowania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komponentów</a:t>
            </a:r>
            <a:r>
              <a:rPr lang="en-US" sz="1400">
                <a:ea typeface="+mn-lt"/>
                <a:cs typeface="+mn-lt"/>
              </a:rPr>
              <a:t> React.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React Testing Library, Jest, Cypress</a:t>
            </a:r>
            <a:r>
              <a:rPr lang="en-US" sz="1400">
                <a:ea typeface="+mn-lt"/>
                <a:cs typeface="+mn-lt"/>
              </a:rPr>
              <a:t> – </a:t>
            </a:r>
            <a:r>
              <a:rPr lang="en-US" sz="1400" err="1">
                <a:ea typeface="+mn-lt"/>
                <a:cs typeface="+mn-lt"/>
              </a:rPr>
              <a:t>Narzędzia</a:t>
            </a:r>
            <a:r>
              <a:rPr lang="en-US" sz="1400">
                <a:ea typeface="+mn-lt"/>
                <a:cs typeface="+mn-lt"/>
              </a:rPr>
              <a:t> do </a:t>
            </a:r>
            <a:r>
              <a:rPr lang="en-US" sz="1400" err="1">
                <a:ea typeface="+mn-lt"/>
                <a:cs typeface="+mn-lt"/>
              </a:rPr>
              <a:t>testowania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aplikacji</a:t>
            </a:r>
            <a:r>
              <a:rPr lang="en-US" sz="1400">
                <a:ea typeface="+mn-lt"/>
                <a:cs typeface="+mn-lt"/>
              </a:rPr>
              <a:t> React.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8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38FDD-6573-5658-33EE-0EA33537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Wyzwania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Ograniczenia</a:t>
            </a:r>
            <a:r>
              <a:rPr lang="en-US">
                <a:ea typeface="+mj-lt"/>
                <a:cs typeface="+mj-lt"/>
              </a:rPr>
              <a:t>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3410-E22D-7013-03EA-631617B8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Mimo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wielu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zalet</a:t>
            </a:r>
            <a:r>
              <a:rPr lang="en-US">
                <a:ea typeface="+mn-lt"/>
                <a:cs typeface="+mn-lt"/>
              </a:rPr>
              <a:t>, React ma </a:t>
            </a:r>
            <a:r>
              <a:rPr lang="en-US" err="1">
                <a:ea typeface="+mn-lt"/>
                <a:cs typeface="+mn-lt"/>
              </a:rPr>
              <a:t>też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pewne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wyzwania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Brak </a:t>
            </a:r>
            <a:r>
              <a:rPr lang="en-US" b="1" err="1">
                <a:ea typeface="+mn-lt"/>
                <a:cs typeface="+mn-lt"/>
              </a:rPr>
              <a:t>wbudowanego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systemu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routingu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Wymaga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dodatkowych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bibliotek</a:t>
            </a:r>
            <a:r>
              <a:rPr lang="en-US">
                <a:ea typeface="+mn-lt"/>
                <a:cs typeface="+mn-lt"/>
              </a:rPr>
              <a:t>, np. React Router.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Szybko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zmieniający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się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ekosystem</a:t>
            </a:r>
            <a:r>
              <a:rPr lang="en-US">
                <a:ea typeface="+mn-lt"/>
                <a:cs typeface="+mn-lt"/>
              </a:rPr>
              <a:t> – React </a:t>
            </a:r>
            <a:r>
              <a:rPr lang="en-US" err="1">
                <a:ea typeface="+mn-lt"/>
                <a:cs typeface="+mn-lt"/>
              </a:rPr>
              <a:t>często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aktualizuje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swoją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składnię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wprowadza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nowe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funkcje</a:t>
            </a:r>
            <a:r>
              <a:rPr lang="en-US">
                <a:ea typeface="+mn-lt"/>
                <a:cs typeface="+mn-lt"/>
              </a:rPr>
              <a:t>, co </a:t>
            </a:r>
            <a:r>
              <a:rPr lang="en-US" err="1">
                <a:ea typeface="+mn-lt"/>
                <a:cs typeface="+mn-lt"/>
              </a:rPr>
              <a:t>może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wymagać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regularnej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nauki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dostosowywania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Problemy</a:t>
            </a:r>
            <a:r>
              <a:rPr lang="en-US" b="1">
                <a:ea typeface="+mn-lt"/>
                <a:cs typeface="+mn-lt"/>
              </a:rPr>
              <a:t> ze SEO ( Search Engine Optimization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 – </a:t>
            </a:r>
            <a:r>
              <a:rPr lang="en-US" err="1">
                <a:ea typeface="+mn-lt"/>
                <a:cs typeface="+mn-lt"/>
              </a:rPr>
              <a:t>Domyślnie</a:t>
            </a:r>
            <a:r>
              <a:rPr lang="en-US">
                <a:ea typeface="+mn-lt"/>
                <a:cs typeface="+mn-lt"/>
              </a:rPr>
              <a:t> React </a:t>
            </a:r>
            <a:r>
              <a:rPr lang="en-US" err="1">
                <a:ea typeface="+mn-lt"/>
                <a:cs typeface="+mn-lt"/>
              </a:rPr>
              <a:t>generuje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stronę</a:t>
            </a:r>
            <a:r>
              <a:rPr lang="en-US">
                <a:ea typeface="+mn-lt"/>
                <a:cs typeface="+mn-lt"/>
              </a:rPr>
              <a:t> po </a:t>
            </a:r>
            <a:r>
              <a:rPr lang="en-US" err="1">
                <a:ea typeface="+mn-lt"/>
                <a:cs typeface="+mn-lt"/>
              </a:rPr>
              <a:t>stronie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klienta</a:t>
            </a:r>
            <a:r>
              <a:rPr lang="en-US">
                <a:ea typeface="+mn-lt"/>
                <a:cs typeface="+mn-lt"/>
              </a:rPr>
              <a:t>, co </a:t>
            </a:r>
            <a:r>
              <a:rPr lang="en-US" err="1">
                <a:ea typeface="+mn-lt"/>
                <a:cs typeface="+mn-lt"/>
              </a:rPr>
              <a:t>może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utrudniać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indeksowanie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przez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wyszukiwarki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Można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zaradzić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używając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Next.js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renderowania</a:t>
            </a:r>
            <a:r>
              <a:rPr lang="en-US">
                <a:ea typeface="+mn-lt"/>
                <a:cs typeface="+mn-lt"/>
              </a:rPr>
              <a:t> po </a:t>
            </a:r>
            <a:r>
              <a:rPr lang="en-US" err="1">
                <a:ea typeface="+mn-lt"/>
                <a:cs typeface="+mn-lt"/>
              </a:rPr>
              <a:t>stronie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serwera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and person drawing on a wall&#10;&#10;AI-generated content may be incorrect.">
            <a:extLst>
              <a:ext uri="{FF2B5EF4-FFF2-40B4-BE49-F238E27FC236}">
                <a16:creationId xmlns:a16="http://schemas.microsoft.com/office/drawing/2014/main" id="{CEC4349B-31B1-48A7-4993-510E48D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308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A8D57-405D-3714-38FB-21C7B4A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Przyszłość</a:t>
            </a:r>
            <a:r>
              <a:rPr lang="en-US">
                <a:ea typeface="+mj-lt"/>
                <a:cs typeface="+mj-lt"/>
              </a:rPr>
              <a:t>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0F10-3328-E864-CD4D-4758FCBF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React stale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rozwija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wprowadzając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nowe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funkcje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takie</a:t>
            </a:r>
            <a:r>
              <a:rPr lang="en-US">
                <a:ea typeface="+mn-lt"/>
                <a:cs typeface="+mn-lt"/>
              </a:rPr>
              <a:t> jak </a:t>
            </a:r>
            <a:r>
              <a:rPr lang="en-US" b="1">
                <a:ea typeface="+mn-lt"/>
                <a:cs typeface="+mn-lt"/>
              </a:rPr>
              <a:t>Server Components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jeszcze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bardziej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zoptymalizować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wydajność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. Meta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społeczność</a:t>
            </a:r>
            <a:r>
              <a:rPr lang="en-US">
                <a:ea typeface="+mn-lt"/>
                <a:cs typeface="+mn-lt"/>
              </a:rPr>
              <a:t> open-source </a:t>
            </a:r>
            <a:r>
              <a:rPr lang="en-US" err="1">
                <a:ea typeface="+mn-lt"/>
                <a:cs typeface="+mn-lt"/>
              </a:rPr>
              <a:t>nieustannie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pracują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ulepszaniem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biblioteki</a:t>
            </a:r>
            <a:r>
              <a:rPr lang="en-US">
                <a:ea typeface="+mn-lt"/>
                <a:cs typeface="+mn-lt"/>
              </a:rPr>
              <a:t>, co </a:t>
            </a:r>
            <a:r>
              <a:rPr lang="en-US" err="1">
                <a:ea typeface="+mn-lt"/>
                <a:cs typeface="+mn-lt"/>
              </a:rPr>
              <a:t>sprawia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pozostaje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jednym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kluczowych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narzędzi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budowy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nowoczesnych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internetowych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CFE4-6857-231C-2F1F-7241DA86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/>
              <a:t>VUE JS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3490-0D44-7BC5-7360-E6532232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Progresywny</a:t>
            </a:r>
            <a:r>
              <a:rPr lang="en-US">
                <a:ea typeface="+mn-lt"/>
                <a:cs typeface="+mn-lt"/>
              </a:rPr>
              <a:t> framework JavaScript do </a:t>
            </a:r>
            <a:r>
              <a:rPr lang="en-US" err="1">
                <a:ea typeface="+mn-lt"/>
                <a:cs typeface="+mn-lt"/>
              </a:rPr>
              <a:t>tworzenia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Vue.js to </a:t>
            </a:r>
            <a:r>
              <a:rPr lang="en-US" b="1" err="1">
                <a:ea typeface="+mn-lt"/>
                <a:cs typeface="+mn-lt"/>
              </a:rPr>
              <a:t>lekki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elastyczny</a:t>
            </a:r>
            <a:r>
              <a:rPr lang="en-US" b="1">
                <a:ea typeface="+mn-lt"/>
                <a:cs typeface="+mn-lt"/>
              </a:rPr>
              <a:t> framework JavaScript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pozwala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tworzyć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dynamiczne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Skupia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tylko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warstwie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widoku</a:t>
            </a:r>
            <a:r>
              <a:rPr lang="en-US" b="1">
                <a:ea typeface="+mn-lt"/>
                <a:cs typeface="+mn-lt"/>
              </a:rPr>
              <a:t> (View)</a:t>
            </a:r>
            <a:r>
              <a:rPr lang="en-US">
                <a:ea typeface="+mn-lt"/>
                <a:cs typeface="+mn-lt"/>
              </a:rPr>
              <a:t> — </a:t>
            </a:r>
            <a:r>
              <a:rPr lang="en-US" err="1">
                <a:ea typeface="+mn-lt"/>
                <a:cs typeface="+mn-lt"/>
              </a:rPr>
              <a:t>łatwo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integruje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innymi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bibliotekami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Idealny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tworzenia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zarówno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prostych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komponentów</a:t>
            </a:r>
            <a:r>
              <a:rPr lang="en-US">
                <a:ea typeface="+mn-lt"/>
                <a:cs typeface="+mn-lt"/>
              </a:rPr>
              <a:t>, jak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rozbudowanych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aplikacji</a:t>
            </a:r>
            <a:r>
              <a:rPr lang="en-US" b="1">
                <a:ea typeface="+mn-lt"/>
                <a:cs typeface="+mn-lt"/>
              </a:rPr>
              <a:t> SPA (Single Page Application)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pic>
        <p:nvPicPr>
          <p:cNvPr id="6" name="Picture 5" descr="Vue.js Logo PNG Vector (SVG) Free Download">
            <a:extLst>
              <a:ext uri="{FF2B5EF4-FFF2-40B4-BE49-F238E27FC236}">
                <a16:creationId xmlns:a16="http://schemas.microsoft.com/office/drawing/2014/main" id="{C7CE7C78-706F-7FE1-B28A-19EF8A3C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02B-D99E-42B2-2472-F3F3303E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>
                <a:latin typeface="Calisto MT"/>
              </a:rPr>
              <a:t>Historia Vue.js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7CFD-ACEA-8146-FFB0-E72C3758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r>
              <a:rPr lang="en-US" err="1">
                <a:ea typeface="+mn-lt"/>
                <a:cs typeface="+mn-lt"/>
              </a:rPr>
              <a:t>Stworzony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przez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Evana You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byłym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pracownikiem</a:t>
            </a:r>
            <a:r>
              <a:rPr lang="en-US">
                <a:ea typeface="+mn-lt"/>
                <a:cs typeface="+mn-lt"/>
              </a:rPr>
              <a:t> Google.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Pierwsze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wydanie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1" err="1">
                <a:ea typeface="+mn-lt"/>
                <a:cs typeface="+mn-lt"/>
              </a:rPr>
              <a:t>luty</a:t>
            </a:r>
            <a:r>
              <a:rPr lang="en-US" b="1">
                <a:ea typeface="+mn-lt"/>
                <a:cs typeface="+mn-lt"/>
              </a:rPr>
              <a:t> 2014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Inspiracja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uproszczenie</a:t>
            </a:r>
            <a:r>
              <a:rPr lang="en-US">
                <a:ea typeface="+mn-lt"/>
                <a:cs typeface="+mn-lt"/>
              </a:rPr>
              <a:t> AngularJS </a:t>
            </a:r>
            <a:r>
              <a:rPr lang="en-US" err="1">
                <a:ea typeface="+mn-lt"/>
                <a:cs typeface="+mn-lt"/>
              </a:rPr>
              <a:t>przy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zachowaniu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najlepszych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cech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Obecnie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rozwijany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przez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aktywną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społeczność</a:t>
            </a:r>
            <a:r>
              <a:rPr lang="en-US" b="1">
                <a:ea typeface="+mn-lt"/>
                <a:cs typeface="+mn-lt"/>
              </a:rPr>
              <a:t> open-source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oficjalny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core team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25854-8D5B-8B0A-C002-25220226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Czym</a:t>
            </a:r>
            <a:r>
              <a:rPr lang="en-US">
                <a:ea typeface="+mj-lt"/>
                <a:cs typeface="+mj-lt"/>
              </a:rPr>
              <a:t> jest Vue.js?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F316-2DF5-79AB-C4A5-BA529871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Vue.js to </a:t>
            </a:r>
            <a:r>
              <a:rPr lang="en-US" sz="1600" b="1">
                <a:ea typeface="+mn-lt"/>
                <a:cs typeface="+mn-lt"/>
              </a:rPr>
              <a:t>framework JavaScript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czyli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zestaw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gotowych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narzędzi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zasad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które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pomagają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tworzyć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nowoczesne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strony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aplikacje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internetowe</a:t>
            </a:r>
            <a:r>
              <a:rPr lang="en-US" sz="1600">
                <a:ea typeface="+mn-lt"/>
                <a:cs typeface="+mn-lt"/>
              </a:rPr>
              <a:t>.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Vue </a:t>
            </a:r>
            <a:r>
              <a:rPr lang="en-US" sz="1600" err="1">
                <a:ea typeface="+mn-lt"/>
                <a:cs typeface="+mn-lt"/>
              </a:rPr>
              <a:t>skupia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się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głównie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tym</a:t>
            </a:r>
            <a:r>
              <a:rPr lang="en-US" sz="1600">
                <a:ea typeface="+mn-lt"/>
                <a:cs typeface="+mn-lt"/>
              </a:rPr>
              <a:t>, co </a:t>
            </a:r>
            <a:r>
              <a:rPr lang="en-US" sz="1600" err="1">
                <a:ea typeface="+mn-lt"/>
                <a:cs typeface="+mn-lt"/>
              </a:rPr>
              <a:t>widzi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użytkownik</a:t>
            </a:r>
            <a:r>
              <a:rPr lang="en-US" sz="1600">
                <a:ea typeface="+mn-lt"/>
                <a:cs typeface="+mn-lt"/>
              </a:rPr>
              <a:t> – </a:t>
            </a:r>
            <a:r>
              <a:rPr lang="en-US" sz="1600" err="1">
                <a:ea typeface="+mn-lt"/>
                <a:cs typeface="+mn-lt"/>
              </a:rPr>
              <a:t>czyli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interfejsie</a:t>
            </a:r>
            <a:r>
              <a:rPr lang="en-US" sz="1600" b="1">
                <a:ea typeface="+mn-lt"/>
                <a:cs typeface="+mn-lt"/>
              </a:rPr>
              <a:t> (UI)</a:t>
            </a:r>
            <a:r>
              <a:rPr lang="en-US" sz="1600">
                <a:ea typeface="+mn-lt"/>
                <a:cs typeface="+mn-lt"/>
              </a:rPr>
              <a:t>.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Dzięki</a:t>
            </a:r>
            <a:r>
              <a:rPr lang="en-US" sz="1600">
                <a:ea typeface="+mn-lt"/>
                <a:cs typeface="+mn-lt"/>
              </a:rPr>
              <a:t> Vue </a:t>
            </a:r>
            <a:r>
              <a:rPr lang="en-US" sz="1600" err="1">
                <a:ea typeface="+mn-lt"/>
                <a:cs typeface="+mn-lt"/>
              </a:rPr>
              <a:t>możemy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err="1">
                <a:ea typeface="+mn-lt"/>
                <a:cs typeface="+mn-lt"/>
              </a:rPr>
              <a:t>dynamicznie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wyświetlać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dane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err="1">
                <a:ea typeface="+mn-lt"/>
                <a:cs typeface="+mn-lt"/>
              </a:rPr>
              <a:t>reagować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kliknięcia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użytkownika</a:t>
            </a:r>
            <a:r>
              <a:rPr lang="en-US" sz="1600">
                <a:ea typeface="+mn-lt"/>
                <a:cs typeface="+mn-lt"/>
              </a:rPr>
              <a:t>,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err="1">
                <a:ea typeface="+mn-lt"/>
                <a:cs typeface="+mn-lt"/>
              </a:rPr>
              <a:t>tworzyć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komponenty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czyli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małe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części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strony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które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można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wielokrotnie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wykorzystać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Vue </a:t>
            </a:r>
            <a:r>
              <a:rPr lang="en-US" sz="1600" err="1">
                <a:ea typeface="+mn-lt"/>
                <a:cs typeface="+mn-lt"/>
              </a:rPr>
              <a:t>pozwala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programistom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pisać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mniej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kodu</a:t>
            </a:r>
            <a:r>
              <a:rPr lang="en-US" sz="1600">
                <a:ea typeface="+mn-lt"/>
                <a:cs typeface="+mn-lt"/>
              </a:rPr>
              <a:t>, a </a:t>
            </a:r>
            <a:r>
              <a:rPr lang="en-US" sz="1600" err="1">
                <a:ea typeface="+mn-lt"/>
                <a:cs typeface="+mn-lt"/>
              </a:rPr>
              <a:t>osiągać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więcej</a:t>
            </a:r>
            <a:r>
              <a:rPr lang="en-US" sz="1600">
                <a:ea typeface="+mn-lt"/>
                <a:cs typeface="+mn-lt"/>
              </a:rPr>
              <a:t>. To </a:t>
            </a:r>
            <a:r>
              <a:rPr lang="en-US" sz="1600" err="1">
                <a:ea typeface="+mn-lt"/>
                <a:cs typeface="+mn-lt"/>
              </a:rPr>
              <a:t>sprawia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że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praca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staje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się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szybsza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prostsza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mniej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frustrująca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4" name="Picture 3" descr="File:Unofficial JavaScript logo 2.svg - Wikimedia Commons">
            <a:extLst>
              <a:ext uri="{FF2B5EF4-FFF2-40B4-BE49-F238E27FC236}">
                <a16:creationId xmlns:a16="http://schemas.microsoft.com/office/drawing/2014/main" id="{1F6E1812-59C6-949D-C3D8-E6C4BDE2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2199034"/>
            <a:ext cx="4202057" cy="39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5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478B-C95B-7D41-05ED-212288E0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sto MT"/>
              </a:rPr>
              <a:t>Dlaczego warto wybrać Vue.js?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2DF5-C7E8-1F80-A8ED-08C84A88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/>
          </a:p>
          <a:p>
            <a:r>
              <a:rPr lang="en-US">
                <a:ea typeface="+mn-lt"/>
                <a:cs typeface="+mn-lt"/>
              </a:rPr>
              <a:t>🧩 </a:t>
            </a:r>
            <a:r>
              <a:rPr lang="en-US" err="1">
                <a:ea typeface="+mn-lt"/>
                <a:cs typeface="+mn-lt"/>
              </a:rPr>
              <a:t>Komponentowa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struktura</a:t>
            </a:r>
            <a:r>
              <a:rPr lang="en-US">
                <a:ea typeface="+mn-lt"/>
                <a:cs typeface="+mn-lt"/>
              </a:rPr>
              <a:t> – łatwe ponowne wykorzystanie kodu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⚡ </a:t>
            </a:r>
            <a:r>
              <a:rPr lang="en-US" err="1">
                <a:ea typeface="+mn-lt"/>
                <a:cs typeface="+mn-lt"/>
              </a:rPr>
              <a:t>Reaktywność</a:t>
            </a:r>
            <a:r>
              <a:rPr lang="en-US">
                <a:ea typeface="+mn-lt"/>
                <a:cs typeface="+mn-lt"/>
              </a:rPr>
              <a:t> – szybka aktualizacja widoku po zmianie danych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🎯 </a:t>
            </a:r>
            <a:r>
              <a:rPr lang="en-US" err="1">
                <a:ea typeface="+mn-lt"/>
                <a:cs typeface="+mn-lt"/>
              </a:rPr>
              <a:t>Łatwa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nauka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niski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próg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wejścia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🔧 </a:t>
            </a:r>
            <a:r>
              <a:rPr lang="en-US" err="1">
                <a:ea typeface="+mn-lt"/>
                <a:cs typeface="+mn-lt"/>
              </a:rPr>
              <a:t>Możliwość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integracji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istniejącymi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projektami</a:t>
            </a:r>
            <a:endParaRPr lang="en-US"/>
          </a:p>
          <a:p>
            <a:r>
              <a:rPr lang="en-US">
                <a:ea typeface="+mn-lt"/>
                <a:cs typeface="+mn-lt"/>
              </a:rPr>
              <a:t>📐 </a:t>
            </a:r>
            <a:r>
              <a:rPr lang="en-US" err="1">
                <a:ea typeface="+mn-lt"/>
                <a:cs typeface="+mn-lt"/>
              </a:rPr>
              <a:t>Czytelna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intuicyjna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składnia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6C7A-8706-750C-B62B-7160B34F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err="1">
                <a:latin typeface="Calisto MT"/>
              </a:rPr>
              <a:t>Architektura</a:t>
            </a:r>
            <a:r>
              <a:rPr lang="en-US" sz="2000" b="1">
                <a:latin typeface="Calisto MT"/>
              </a:rPr>
              <a:t> Vue.js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386D-6EE8-529B-BFEC-CFF46F01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Model </a:t>
            </a:r>
            <a:r>
              <a:rPr lang="en-US" b="1" err="1">
                <a:ea typeface="+mn-lt"/>
                <a:cs typeface="+mn-lt"/>
              </a:rPr>
              <a:t>danych</a:t>
            </a:r>
            <a:r>
              <a:rPr lang="en-US" b="1">
                <a:ea typeface="+mn-lt"/>
                <a:cs typeface="+mn-lt"/>
              </a:rPr>
              <a:t> (data)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przechowuje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komponentu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View (template)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struktura</a:t>
            </a:r>
            <a:r>
              <a:rPr lang="en-US">
                <a:ea typeface="+mn-lt"/>
                <a:cs typeface="+mn-lt"/>
              </a:rPr>
              <a:t> HTML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Reaktywność</a:t>
            </a:r>
            <a:r>
              <a:rPr lang="en-US">
                <a:ea typeface="+mn-lt"/>
                <a:cs typeface="+mn-lt"/>
              </a:rPr>
              <a:t> – Vue </a:t>
            </a:r>
            <a:r>
              <a:rPr lang="en-US" err="1">
                <a:ea typeface="+mn-lt"/>
                <a:cs typeface="+mn-lt"/>
              </a:rPr>
              <a:t>śledzi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zmiany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automatycznie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aktualizuje</a:t>
            </a:r>
            <a:r>
              <a:rPr lang="en-US">
                <a:ea typeface="+mn-lt"/>
                <a:cs typeface="+mn-lt"/>
              </a:rPr>
              <a:t> DOM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Komponenty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podstawowe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bloki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budujące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aplikację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60E05-DD35-35FA-8C46-91B96DF2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Narzędzia w ekosystemie Vue</a:t>
            </a:r>
            <a:endParaRPr lang="en-US"/>
          </a:p>
        </p:txBody>
      </p:sp>
      <p:pic>
        <p:nvPicPr>
          <p:cNvPr id="4" name="Picture 3" descr="All about the Vue CLI">
            <a:extLst>
              <a:ext uri="{FF2B5EF4-FFF2-40B4-BE49-F238E27FC236}">
                <a16:creationId xmlns:a16="http://schemas.microsoft.com/office/drawing/2014/main" id="{DC140987-4EEF-715C-288E-4C7EE0D6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41" r="47481" b="-6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962-4ACE-9266-4806-8CF6DECC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Vue CLI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narzędzie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tworzenia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projektów</a:t>
            </a:r>
          </a:p>
          <a:p>
            <a:r>
              <a:rPr lang="en-US" b="1">
                <a:ea typeface="+mn-lt"/>
                <a:cs typeface="+mn-lt"/>
              </a:rPr>
              <a:t>Vite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szybki</a:t>
            </a:r>
            <a:r>
              <a:rPr lang="en-US">
                <a:ea typeface="+mn-lt"/>
                <a:cs typeface="+mn-lt"/>
              </a:rPr>
              <a:t> bundler (</a:t>
            </a:r>
            <a:r>
              <a:rPr lang="en-US" err="1">
                <a:ea typeface="+mn-lt"/>
                <a:cs typeface="+mn-lt"/>
              </a:rPr>
              <a:t>domyślny</a:t>
            </a:r>
            <a:r>
              <a:rPr lang="en-US">
                <a:ea typeface="+mn-lt"/>
                <a:cs typeface="+mn-lt"/>
              </a:rPr>
              <a:t> w Vue 3)</a:t>
            </a:r>
          </a:p>
          <a:p>
            <a:r>
              <a:rPr lang="en-US" b="1">
                <a:ea typeface="+mn-lt"/>
                <a:cs typeface="+mn-lt"/>
              </a:rPr>
              <a:t>Vue Router</a:t>
            </a:r>
            <a:r>
              <a:rPr lang="en-US">
                <a:ea typeface="+mn-lt"/>
                <a:cs typeface="+mn-lt"/>
              </a:rPr>
              <a:t> – routing SPA</a:t>
            </a:r>
          </a:p>
          <a:p>
            <a:r>
              <a:rPr lang="en-US" b="1" err="1">
                <a:ea typeface="+mn-lt"/>
                <a:cs typeface="+mn-lt"/>
              </a:rPr>
              <a:t>Pinia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nowoczesne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zarządzanie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stanem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Vue </a:t>
            </a:r>
            <a:r>
              <a:rPr lang="en-US" b="1" err="1">
                <a:ea typeface="+mn-lt"/>
                <a:cs typeface="+mn-lt"/>
              </a:rPr>
              <a:t>DevTools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rozszerzenie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debugowania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przeglądarce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8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431D9-1404-82A2-6F60-2ADDAF85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b="1">
                <a:latin typeface="Calisto MT"/>
              </a:rPr>
              <a:t>Vue.js vs React – </a:t>
            </a:r>
            <a:r>
              <a:rPr lang="en-US" b="1" err="1">
                <a:latin typeface="Calisto MT"/>
              </a:rPr>
              <a:t>Podobieństwa</a:t>
            </a:r>
            <a:endParaRPr lang="en-US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eact or Vue: Which JS Framework is Best for Your Next Project?">
            <a:extLst>
              <a:ext uri="{FF2B5EF4-FFF2-40B4-BE49-F238E27FC236}">
                <a16:creationId xmlns:a16="http://schemas.microsoft.com/office/drawing/2014/main" id="{B57A66F4-DB17-D13B-5080-EB23656C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3249355"/>
            <a:ext cx="5549902" cy="29136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88E5-2B56-827C-9305-3F413C7B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/>
          </a:p>
          <a:p>
            <a:r>
              <a:rPr lang="en-US">
                <a:ea typeface="+mn-lt"/>
                <a:cs typeface="+mn-lt"/>
              </a:rPr>
              <a:t>Oba </a:t>
            </a:r>
            <a:r>
              <a:rPr lang="en-US" err="1">
                <a:ea typeface="+mn-lt"/>
                <a:cs typeface="+mn-lt"/>
              </a:rPr>
              <a:t>używają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Virtual DOM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Komponentowa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architektura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Obsługują</a:t>
            </a:r>
            <a:r>
              <a:rPr lang="en-US">
                <a:ea typeface="+mn-lt"/>
                <a:cs typeface="+mn-lt"/>
              </a:rPr>
              <a:t> SPA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Open-source, </a:t>
            </a:r>
            <a:r>
              <a:rPr lang="en-US" err="1">
                <a:ea typeface="+mn-lt"/>
                <a:cs typeface="+mn-lt"/>
              </a:rPr>
              <a:t>duże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społeczności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Integracja</a:t>
            </a:r>
            <a:r>
              <a:rPr lang="en-US">
                <a:ea typeface="+mn-lt"/>
                <a:cs typeface="+mn-lt"/>
              </a:rPr>
              <a:t> z TypeScript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Szerokie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ekosystemy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narzędzi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F8491190-86D4-59FB-D262-206AFF30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73" t="-244" r="15075" b="-20"/>
          <a:stretch/>
        </p:blipFill>
        <p:spPr>
          <a:xfrm>
            <a:off x="4981575" y="720975"/>
            <a:ext cx="6701058" cy="5433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FC6D0-3E7C-8501-E927-3EE8CC1F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WSTĘP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F4528-E99D-A357-EB78-8BBAF7974FC1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err="1"/>
              <a:t>Dzisiaj</a:t>
            </a:r>
            <a:r>
              <a:rPr lang="en-US"/>
              <a:t> </a:t>
            </a:r>
            <a:r>
              <a:rPr lang="en-US" err="1"/>
              <a:t>opowiemy</a:t>
            </a:r>
            <a:r>
              <a:rPr lang="en-US"/>
              <a:t> o </a:t>
            </a:r>
            <a:r>
              <a:rPr lang="en-US" b="1"/>
              <a:t>React </a:t>
            </a:r>
            <a:r>
              <a:rPr lang="en-US" b="1" err="1"/>
              <a:t>i</a:t>
            </a:r>
            <a:r>
              <a:rPr lang="en-US" b="1"/>
              <a:t> Vue.js</a:t>
            </a:r>
            <a:r>
              <a:rPr lang="en-US"/>
              <a:t> – </a:t>
            </a:r>
            <a:r>
              <a:rPr lang="en-US" err="1"/>
              <a:t>dwóch</a:t>
            </a:r>
            <a:r>
              <a:rPr lang="en-US"/>
              <a:t> </a:t>
            </a:r>
            <a:r>
              <a:rPr lang="en-US" err="1"/>
              <a:t>nowoczesnych</a:t>
            </a:r>
            <a:r>
              <a:rPr lang="en-US"/>
              <a:t> </a:t>
            </a:r>
            <a:r>
              <a:rPr lang="en-US" err="1"/>
              <a:t>frameworkach</a:t>
            </a:r>
            <a:r>
              <a:rPr lang="en-US"/>
              <a:t> </a:t>
            </a:r>
            <a:r>
              <a:rPr lang="en-US" err="1"/>
              <a:t>frontendowych</a:t>
            </a:r>
            <a:r>
              <a:rPr lang="en-US"/>
              <a:t>, </a:t>
            </a:r>
            <a:r>
              <a:rPr lang="en-US" err="1"/>
              <a:t>które</a:t>
            </a:r>
            <a:r>
              <a:rPr lang="en-US"/>
              <a:t> </a:t>
            </a:r>
            <a:r>
              <a:rPr lang="en-US" err="1"/>
              <a:t>są</a:t>
            </a:r>
            <a:r>
              <a:rPr lang="en-US"/>
              <a:t> </a:t>
            </a:r>
            <a:r>
              <a:rPr lang="en-US" err="1"/>
              <a:t>szeroko</a:t>
            </a:r>
            <a:r>
              <a:rPr lang="en-US"/>
              <a:t> </a:t>
            </a:r>
            <a:r>
              <a:rPr lang="en-US" err="1"/>
              <a:t>stosowane</a:t>
            </a:r>
            <a:r>
              <a:rPr lang="en-US"/>
              <a:t> w </a:t>
            </a:r>
            <a:r>
              <a:rPr lang="en-US" err="1"/>
              <a:t>budowie</a:t>
            </a:r>
            <a:r>
              <a:rPr lang="en-US"/>
              <a:t> </a:t>
            </a:r>
            <a:r>
              <a:rPr lang="en-US" err="1"/>
              <a:t>dynamicznych</a:t>
            </a:r>
            <a:r>
              <a:rPr lang="en-US"/>
              <a:t> </a:t>
            </a:r>
            <a:r>
              <a:rPr lang="en-US" err="1"/>
              <a:t>stron</a:t>
            </a:r>
            <a:r>
              <a:rPr lang="en-US"/>
              <a:t> </a:t>
            </a:r>
            <a:r>
              <a:rPr lang="en-US" err="1"/>
              <a:t>internetowych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 </a:t>
            </a:r>
            <a:r>
              <a:rPr lang="en-US" err="1"/>
              <a:t>multimedialnych</a:t>
            </a:r>
            <a:r>
              <a:rPr lang="en-US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3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6DC7F-6B86-C197-4893-8EC30F98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Vue JS vs react - różnica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4E3E9C-4696-9B8C-D9A9-C561C438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405" y="723901"/>
            <a:ext cx="513968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ADA09-C5A9-CECC-2C9D-7A2F1FB0646C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err="1">
                <a:latin typeface="+mj-lt"/>
                <a:ea typeface="+mj-ea"/>
                <a:cs typeface="+mj-cs"/>
              </a:rPr>
              <a:t>Porównanie</a:t>
            </a:r>
            <a:r>
              <a:rPr lang="en-US" sz="4000" cap="all" spc="30">
                <a:latin typeface="+mj-lt"/>
                <a:ea typeface="+mj-ea"/>
                <a:cs typeface="+mj-cs"/>
              </a:rPr>
              <a:t> – Vue.js vs React (cz.1)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53A845-5977-3105-0BE5-23AB015B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198770"/>
              </p:ext>
            </p:extLst>
          </p:nvPr>
        </p:nvGraphicFramePr>
        <p:xfrm>
          <a:off x="700088" y="2725951"/>
          <a:ext cx="10691814" cy="273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25">
                  <a:extLst>
                    <a:ext uri="{9D8B030D-6E8A-4147-A177-3AD203B41FA5}">
                      <a16:colId xmlns:a16="http://schemas.microsoft.com/office/drawing/2014/main" val="1557748557"/>
                    </a:ext>
                  </a:extLst>
                </a:gridCol>
                <a:gridCol w="3743783">
                  <a:extLst>
                    <a:ext uri="{9D8B030D-6E8A-4147-A177-3AD203B41FA5}">
                      <a16:colId xmlns:a16="http://schemas.microsoft.com/office/drawing/2014/main" val="4249778454"/>
                    </a:ext>
                  </a:extLst>
                </a:gridCol>
                <a:gridCol w="3835406">
                  <a:extLst>
                    <a:ext uri="{9D8B030D-6E8A-4147-A177-3AD203B41FA5}">
                      <a16:colId xmlns:a16="http://schemas.microsoft.com/office/drawing/2014/main" val="3879659331"/>
                    </a:ext>
                  </a:extLst>
                </a:gridCol>
              </a:tblGrid>
              <a:tr h="455542">
                <a:tc>
                  <a:txBody>
                    <a:bodyPr/>
                    <a:lstStyle/>
                    <a:p>
                      <a:r>
                        <a:rPr lang="en-US" sz="2100" err="1"/>
                        <a:t>Cecha</a:t>
                      </a:r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Vue,js</a:t>
                      </a:r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React</a:t>
                      </a:r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54049926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r>
                        <a:rPr lang="en-US" sz="2100" err="1"/>
                        <a:t>Rozwój</a:t>
                      </a:r>
                      <a:r>
                        <a:rPr lang="en-US" sz="2100"/>
                        <a:t> </a:t>
                      </a:r>
                      <a:r>
                        <a:rPr lang="en-US" sz="2100" err="1"/>
                        <a:t>przez</a:t>
                      </a:r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Społeczność</a:t>
                      </a:r>
                      <a:r>
                        <a:rPr lang="en-US" sz="2100"/>
                        <a:t> + core </a:t>
                      </a:r>
                      <a:r>
                        <a:rPr lang="en-US" sz="2100" err="1"/>
                        <a:t>zespół</a:t>
                      </a:r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Meta(</a:t>
                      </a:r>
                      <a:r>
                        <a:rPr lang="en-US" sz="2100" err="1"/>
                        <a:t>facebook</a:t>
                      </a:r>
                      <a:r>
                        <a:rPr lang="en-US" sz="2100"/>
                        <a:t>)</a:t>
                      </a:r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2739787270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Ekosystem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Kompletny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i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oficjalny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Rozproszony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–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różne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biblioteki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242856171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Komponenty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Pliki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>
                          <a:latin typeface="Consolas"/>
                        </a:rPr>
                        <a:t>.</a:t>
                      </a:r>
                      <a:r>
                        <a:rPr lang="en-US" sz="2100" b="0" i="0" u="none" strike="noStrike" noProof="0" err="1">
                          <a:latin typeface="Consolas"/>
                        </a:rPr>
                        <a:t>vue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latin typeface="Calisto MT"/>
                        </a:rPr>
                        <a:t>JSX + Hooks</a:t>
                      </a:r>
                      <a:endParaRPr lang="en-US" sz="2100"/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63514818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Popularność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w PL</a:t>
                      </a:r>
                      <a:endParaRPr lang="en-US" sz="2100" b="0" i="0" u="none" strike="noStrike" noProof="0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Duża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,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rośnie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szybko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Bardzo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duża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i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stabilna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81504028"/>
                  </a:ext>
                </a:extLst>
              </a:tr>
              <a:tr h="4555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Główna</a:t>
                      </a:r>
                      <a:r>
                        <a:rPr lang="en-US" sz="21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zaleta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Prostota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i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przejrzystość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 err="1">
                          <a:latin typeface="Calisto MT"/>
                        </a:rPr>
                        <a:t>Elastyczność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i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ogromny</a:t>
                      </a:r>
                      <a:r>
                        <a:rPr lang="en-US" sz="21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2100" b="0" i="0" u="none" strike="noStrike" noProof="0" err="1">
                          <a:latin typeface="Calisto MT"/>
                        </a:rPr>
                        <a:t>rynek</a:t>
                      </a:r>
                      <a:endParaRPr lang="en-US" sz="2100" err="1"/>
                    </a:p>
                  </a:txBody>
                  <a:tcPr marL="104116" marR="104116" marT="52058" marB="52058"/>
                </a:tc>
                <a:extLst>
                  <a:ext uri="{0D108BD9-81ED-4DB2-BD59-A6C34878D82A}">
                    <a16:rowId xmlns:a16="http://schemas.microsoft.com/office/drawing/2014/main" val="3055511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3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80C81-3A45-385A-1D5D-B7AE96BB9796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err="1">
                <a:latin typeface="+mj-lt"/>
                <a:ea typeface="+mj-ea"/>
                <a:cs typeface="+mj-cs"/>
              </a:rPr>
              <a:t>Porównanie</a:t>
            </a:r>
            <a:r>
              <a:rPr lang="en-US" sz="4000" cap="all" spc="30">
                <a:latin typeface="+mj-lt"/>
                <a:ea typeface="+mj-ea"/>
                <a:cs typeface="+mj-cs"/>
              </a:rPr>
              <a:t> – Vue.js vs React (cz.2)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198AC9-8683-164F-FC9B-CBAE19B10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913028"/>
              </p:ext>
            </p:extLst>
          </p:nvPr>
        </p:nvGraphicFramePr>
        <p:xfrm>
          <a:off x="700088" y="2352383"/>
          <a:ext cx="10691814" cy="348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952">
                  <a:extLst>
                    <a:ext uri="{9D8B030D-6E8A-4147-A177-3AD203B41FA5}">
                      <a16:colId xmlns:a16="http://schemas.microsoft.com/office/drawing/2014/main" val="3149634670"/>
                    </a:ext>
                  </a:extLst>
                </a:gridCol>
                <a:gridCol w="3831931">
                  <a:extLst>
                    <a:ext uri="{9D8B030D-6E8A-4147-A177-3AD203B41FA5}">
                      <a16:colId xmlns:a16="http://schemas.microsoft.com/office/drawing/2014/main" val="3194535556"/>
                    </a:ext>
                  </a:extLst>
                </a:gridCol>
                <a:gridCol w="3831931">
                  <a:extLst>
                    <a:ext uri="{9D8B030D-6E8A-4147-A177-3AD203B41FA5}">
                      <a16:colId xmlns:a16="http://schemas.microsoft.com/office/drawing/2014/main" val="593066749"/>
                    </a:ext>
                  </a:extLst>
                </a:gridCol>
              </a:tblGrid>
              <a:tr h="7275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err="1"/>
                        <a:t>Cecha</a:t>
                      </a:r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Vue.js</a:t>
                      </a:r>
                      <a:endParaRPr lang="en-US" sz="1900"/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sto MT"/>
                        </a:rPr>
                        <a:t>React</a:t>
                      </a:r>
                      <a:endParaRPr lang="en-US" sz="1900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606173894"/>
                  </a:ext>
                </a:extLst>
              </a:tr>
              <a:tr h="432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Składnia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sto MT"/>
                        </a:rPr>
                        <a:t>HTML + JS (template)</a:t>
                      </a:r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sto MT"/>
                        </a:rPr>
                        <a:t>JSX (JS + HTML w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jednym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)</a:t>
                      </a:r>
                      <a:endParaRPr lang="en-US" sz="1900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3028310985"/>
                  </a:ext>
                </a:extLst>
              </a:tr>
              <a:tr h="7275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Próg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wejścia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Łatwy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–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idealny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na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start</a:t>
                      </a:r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Trochę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trudniejszy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–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więcej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koncepcji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3569738103"/>
                  </a:ext>
                </a:extLst>
              </a:tr>
              <a:tr h="432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Styl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Tradycyjny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,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logiczny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podział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Wszystko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w </a:t>
                      </a:r>
                      <a:r>
                        <a:rPr lang="en-US" sz="1900" b="0" i="0" u="none" strike="noStrike" noProof="0" err="1">
                          <a:latin typeface="Calisto MT"/>
                        </a:rPr>
                        <a:t>jednym</a:t>
                      </a:r>
                      <a:r>
                        <a:rPr lang="en-US" sz="1900" b="0" i="0" u="none" strike="noStrike" noProof="0">
                          <a:latin typeface="Calisto MT"/>
                        </a:rPr>
                        <a:t> (JSX)</a:t>
                      </a:r>
                      <a:endParaRPr lang="en-US" sz="1900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953655350"/>
                  </a:ext>
                </a:extLst>
              </a:tr>
              <a:tr h="727538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err="1"/>
                        <a:t>Bardzo</a:t>
                      </a:r>
                      <a:r>
                        <a:rPr lang="en-US" sz="1900"/>
                        <a:t> </a:t>
                      </a:r>
                      <a:r>
                        <a:rPr lang="en-US" sz="1900" err="1"/>
                        <a:t>przystępna</a:t>
                      </a:r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err="1"/>
                        <a:t>Techniczna</a:t>
                      </a:r>
                      <a:r>
                        <a:rPr lang="en-US" sz="1900"/>
                        <a:t>, ale </a:t>
                      </a:r>
                      <a:r>
                        <a:rPr lang="en-US" sz="1900" err="1"/>
                        <a:t>szczegółowa</a:t>
                      </a:r>
                    </a:p>
                    <a:p>
                      <a:pPr lvl="0">
                        <a:buNone/>
                      </a:pPr>
                      <a:endParaRPr lang="en-US" sz="1900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911749271"/>
                  </a:ext>
                </a:extLst>
              </a:tr>
              <a:tr h="432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 err="1">
                          <a:latin typeface="Calisto MT"/>
                        </a:rPr>
                        <a:t>Dokumentacja</a:t>
                      </a:r>
                      <a:endParaRPr lang="en-US" sz="1900" err="1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316" marR="98316" marT="49158" marB="49158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8316" marR="98316" marT="49158" marB="49158"/>
                </a:tc>
                <a:extLst>
                  <a:ext uri="{0D108BD9-81ED-4DB2-BD59-A6C34878D82A}">
                    <a16:rowId xmlns:a16="http://schemas.microsoft.com/office/drawing/2014/main" val="335995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60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D795-CE37-ACF5-72C8-FFD9172B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Podsumowanie</a:t>
            </a:r>
            <a:r>
              <a:rPr lang="en-US">
                <a:ea typeface="+mj-lt"/>
                <a:cs typeface="+mj-lt"/>
              </a:rPr>
              <a:t>: Vue.js vs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60FD-5D93-CF65-BC1C-D314D68A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Oba </a:t>
            </a:r>
            <a:r>
              <a:rPr lang="en-US" b="1" err="1">
                <a:ea typeface="+mn-lt"/>
                <a:cs typeface="+mn-lt"/>
              </a:rPr>
              <a:t>frameworki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świetnymi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narzędziami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budowania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nowoczesnych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webowych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Vue.js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err="1">
                <a:ea typeface="+mn-lt"/>
                <a:cs typeface="+mn-lt"/>
              </a:rPr>
              <a:t>wybór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tych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którzy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cenią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prostotę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przejrzystość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szybki</a:t>
            </a:r>
            <a:r>
              <a:rPr lang="en-US">
                <a:ea typeface="+mn-lt"/>
                <a:cs typeface="+mn-lt"/>
              </a:rPr>
              <a:t> start.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React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err="1">
                <a:ea typeface="+mn-lt"/>
                <a:cs typeface="+mn-lt"/>
              </a:rPr>
              <a:t>potężne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narzędzie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ogromnym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ekosystemem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bardziej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elastyczne</a:t>
            </a:r>
            <a:r>
              <a:rPr lang="en-US">
                <a:ea typeface="+mn-lt"/>
                <a:cs typeface="+mn-lt"/>
              </a:rPr>
              <a:t>, ale </a:t>
            </a:r>
            <a:r>
              <a:rPr lang="en-US" err="1">
                <a:ea typeface="+mn-lt"/>
                <a:cs typeface="+mn-lt"/>
              </a:rPr>
              <a:t>wymagające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głębszego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zrozumienia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początku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Vue ma </a:t>
            </a:r>
            <a:r>
              <a:rPr lang="en-US" err="1">
                <a:ea typeface="+mn-lt"/>
                <a:cs typeface="+mn-lt"/>
              </a:rPr>
              <a:t>bardziej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klasyczną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strukturę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kodu</a:t>
            </a:r>
            <a:r>
              <a:rPr lang="en-US">
                <a:ea typeface="+mn-lt"/>
                <a:cs typeface="+mn-lt"/>
              </a:rPr>
              <a:t> (HTML + JS </a:t>
            </a:r>
            <a:r>
              <a:rPr lang="en-US" err="1">
                <a:ea typeface="+mn-lt"/>
                <a:cs typeface="+mn-lt"/>
              </a:rPr>
              <a:t>osobno</a:t>
            </a:r>
            <a:r>
              <a:rPr lang="en-US">
                <a:ea typeface="+mn-lt"/>
                <a:cs typeface="+mn-lt"/>
              </a:rPr>
              <a:t>), a React – </a:t>
            </a:r>
            <a:r>
              <a:rPr lang="en-US" b="1" err="1">
                <a:ea typeface="+mn-lt"/>
                <a:cs typeface="+mn-lt"/>
              </a:rPr>
              <a:t>nowatorskie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podejście</a:t>
            </a:r>
            <a:r>
              <a:rPr lang="en-US">
                <a:ea typeface="+mn-lt"/>
                <a:cs typeface="+mn-lt"/>
              </a:rPr>
              <a:t> z JSX.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Vue </a:t>
            </a:r>
            <a:r>
              <a:rPr lang="en-US" err="1">
                <a:ea typeface="+mn-lt"/>
                <a:cs typeface="+mn-lt"/>
              </a:rPr>
              <a:t>idealnie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nadaje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mniejszych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zespołów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projektów</a:t>
            </a:r>
            <a:r>
              <a:rPr lang="en-US" b="1">
                <a:ea typeface="+mn-lt"/>
                <a:cs typeface="+mn-lt"/>
              </a:rPr>
              <a:t> MVP</a:t>
            </a:r>
            <a:r>
              <a:rPr lang="en-US">
                <a:ea typeface="+mn-lt"/>
                <a:cs typeface="+mn-lt"/>
              </a:rPr>
              <a:t>, a React </a:t>
            </a:r>
            <a:r>
              <a:rPr lang="en-US" err="1">
                <a:ea typeface="+mn-lt"/>
                <a:cs typeface="+mn-lt"/>
              </a:rPr>
              <a:t>częściej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wybierają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większe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firmy</a:t>
            </a:r>
            <a:r>
              <a:rPr lang="en-US">
                <a:ea typeface="+mn-lt"/>
                <a:cs typeface="+mn-lt"/>
              </a:rPr>
              <a:t> ze </a:t>
            </a:r>
            <a:r>
              <a:rPr lang="en-US" err="1">
                <a:ea typeface="+mn-lt"/>
                <a:cs typeface="+mn-lt"/>
              </a:rPr>
              <a:t>względu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popularność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rynek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pracy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Wniosek</a:t>
            </a:r>
            <a:r>
              <a:rPr lang="en-US" b="1">
                <a:ea typeface="+mn-lt"/>
                <a:cs typeface="+mn-lt"/>
              </a:rPr>
              <a:t>: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Wybór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zależy</a:t>
            </a:r>
            <a:r>
              <a:rPr lang="en-US" b="1">
                <a:ea typeface="+mn-lt"/>
                <a:cs typeface="+mn-lt"/>
              </a:rPr>
              <a:t> od </a:t>
            </a:r>
            <a:r>
              <a:rPr lang="en-US" b="1" err="1">
                <a:ea typeface="+mn-lt"/>
                <a:cs typeface="+mn-lt"/>
              </a:rPr>
              <a:t>potrzeb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projektu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doświadczenia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zespołu</a:t>
            </a:r>
            <a:r>
              <a:rPr lang="en-US" b="1">
                <a:ea typeface="+mn-lt"/>
                <a:cs typeface="+mn-lt"/>
              </a:rPr>
              <a:t> – oba </a:t>
            </a:r>
            <a:r>
              <a:rPr lang="en-US" b="1" err="1">
                <a:ea typeface="+mn-lt"/>
                <a:cs typeface="+mn-lt"/>
              </a:rPr>
              <a:t>rozwiązania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są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warte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poznania</a:t>
            </a:r>
            <a:r>
              <a:rPr lang="en-US" b="1">
                <a:ea typeface="+mn-lt"/>
                <a:cs typeface="+mn-lt"/>
              </a:rPr>
              <a:t>!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white illustration of a person working on a computer&#10;&#10;AI-generated content may be incorrect.">
            <a:extLst>
              <a:ext uri="{FF2B5EF4-FFF2-40B4-BE49-F238E27FC236}">
                <a16:creationId xmlns:a16="http://schemas.microsoft.com/office/drawing/2014/main" id="{C672CD3D-F251-5F56-6C36-AB94BA49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8" r="13263" b="2"/>
          <a:stretch/>
        </p:blipFill>
        <p:spPr>
          <a:xfrm>
            <a:off x="790575" y="902448"/>
            <a:ext cx="4104154" cy="5053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5AFD8-BF9D-080C-DE9C-9E3F2DA7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33" y="902447"/>
            <a:ext cx="6053328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 to są frameworki frontendowe?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106E4-37D4-314E-863C-D536405D6087}"/>
              </a:ext>
            </a:extLst>
          </p:cNvPr>
          <p:cNvSpPr txBox="1"/>
          <p:nvPr/>
        </p:nvSpPr>
        <p:spPr>
          <a:xfrm>
            <a:off x="5427133" y="2837410"/>
            <a:ext cx="6053328" cy="22555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/>
              <a:t>Frameworki frontendowe to narzędzia ułatwiające tworzenie interaktywnych stron WWW, redukujące czas pracy programisty i poprawiające jakość kodu. Współczesne aplikacje internetowe wymagają szybkości, wydajności i interaktywności – React i Vue spełniają te wymagania.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7BEF-C356-3760-287E-443E2AD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Dlaczego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akurat</a:t>
            </a:r>
            <a:r>
              <a:rPr lang="en-US">
                <a:ea typeface="+mj-lt"/>
                <a:cs typeface="+mj-lt"/>
              </a:rPr>
              <a:t> React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Vue.js?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5C40-F82F-4A13-97EB-FB160B19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W dzisiejszym świecie frameworków frontendowych mamy kilka głównych graczy: Angular, Svelte, SolidJS, a także React i Vue.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Ale to </a:t>
            </a:r>
            <a:r>
              <a:rPr lang="en-US" err="1">
                <a:ea typeface="+mn-lt"/>
                <a:cs typeface="+mn-lt"/>
              </a:rPr>
              <a:t>właśnie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React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Vue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najczęściej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porównywane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bo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zarazem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konkurencyjne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popularne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podejściem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bardzo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różne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React – </a:t>
            </a:r>
            <a:r>
              <a:rPr lang="en-US" err="1">
                <a:ea typeface="+mn-lt"/>
                <a:cs typeface="+mn-lt"/>
              </a:rPr>
              <a:t>stworzony</a:t>
            </a:r>
            <a:r>
              <a:rPr lang="en-US">
                <a:ea typeface="+mn-lt"/>
                <a:cs typeface="+mn-lt"/>
              </a:rPr>
              <a:t> przez Facebooka – to potężna biblioteka o ogromnym ekosystemie, która zrewolucjonizowała </a:t>
            </a:r>
            <a:r>
              <a:rPr lang="en-US" err="1">
                <a:ea typeface="+mn-lt"/>
                <a:cs typeface="+mn-lt"/>
              </a:rPr>
              <a:t>sposób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pisania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interfejsów</a:t>
            </a:r>
            <a:r>
              <a:rPr lang="en-US">
                <a:ea typeface="+mn-lt"/>
                <a:cs typeface="+mn-lt"/>
              </a:rPr>
              <a:t>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Vue – </a:t>
            </a:r>
            <a:r>
              <a:rPr lang="en-US" err="1">
                <a:ea typeface="+mn-lt"/>
                <a:cs typeface="+mn-lt"/>
              </a:rPr>
              <a:t>powstały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projekt</a:t>
            </a:r>
            <a:r>
              <a:rPr lang="en-US">
                <a:ea typeface="+mn-lt"/>
                <a:cs typeface="+mn-lt"/>
              </a:rPr>
              <a:t> open-source </a:t>
            </a:r>
            <a:r>
              <a:rPr lang="en-US" err="1">
                <a:ea typeface="+mn-lt"/>
                <a:cs typeface="+mn-lt"/>
              </a:rPr>
              <a:t>jednego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człowieka</a:t>
            </a:r>
            <a:r>
              <a:rPr lang="en-US">
                <a:ea typeface="+mn-lt"/>
                <a:cs typeface="+mn-lt"/>
              </a:rPr>
              <a:t> – to </a:t>
            </a:r>
            <a:r>
              <a:rPr lang="en-US" err="1">
                <a:ea typeface="+mn-lt"/>
                <a:cs typeface="+mn-lt"/>
              </a:rPr>
              <a:t>narzędzie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uwielbiane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przejrzystość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prostotę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„</a:t>
            </a:r>
            <a:r>
              <a:rPr lang="en-US" err="1">
                <a:ea typeface="+mn-lt"/>
                <a:cs typeface="+mn-lt"/>
              </a:rPr>
              <a:t>ludzki</a:t>
            </a:r>
            <a:r>
              <a:rPr lang="en-US">
                <a:ea typeface="+mn-lt"/>
                <a:cs typeface="+mn-lt"/>
              </a:rPr>
              <a:t>” </a:t>
            </a:r>
            <a:r>
              <a:rPr lang="en-US" err="1">
                <a:ea typeface="+mn-lt"/>
                <a:cs typeface="+mn-lt"/>
              </a:rPr>
              <a:t>sposób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pisania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 tej prezentacji pokażemy Wam, jak </a:t>
            </a:r>
            <a:r>
              <a:rPr lang="en-US" err="1">
                <a:ea typeface="+mn-lt"/>
                <a:cs typeface="+mn-lt"/>
              </a:rPr>
              <a:t>wygląda</a:t>
            </a:r>
            <a:r>
              <a:rPr lang="en-US">
                <a:ea typeface="+mn-lt"/>
                <a:cs typeface="+mn-lt"/>
              </a:rPr>
              <a:t> ich </a:t>
            </a:r>
            <a:r>
              <a:rPr lang="en-US" b="1" err="1">
                <a:ea typeface="+mn-lt"/>
                <a:cs typeface="+mn-lt"/>
              </a:rPr>
              <a:t>podejście</a:t>
            </a:r>
            <a:r>
              <a:rPr lang="en-US" b="1">
                <a:ea typeface="+mn-lt"/>
                <a:cs typeface="+mn-lt"/>
              </a:rPr>
              <a:t> do </a:t>
            </a:r>
            <a:r>
              <a:rPr lang="en-US" b="1" err="1">
                <a:ea typeface="+mn-lt"/>
                <a:cs typeface="+mn-lt"/>
              </a:rPr>
              <a:t>projektowania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, jak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pisze</a:t>
            </a:r>
            <a:r>
              <a:rPr lang="en-US">
                <a:ea typeface="+mn-lt"/>
                <a:cs typeface="+mn-lt"/>
              </a:rPr>
              <a:t>, jak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nimi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pracuje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dlaczego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czasem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wybiera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jeden</a:t>
            </a:r>
            <a:r>
              <a:rPr lang="en-US">
                <a:ea typeface="+mn-lt"/>
                <a:cs typeface="+mn-lt"/>
              </a:rPr>
              <a:t>, a </a:t>
            </a:r>
            <a:r>
              <a:rPr lang="en-US" err="1">
                <a:ea typeface="+mn-lt"/>
                <a:cs typeface="+mn-lt"/>
              </a:rPr>
              <a:t>czasem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drugi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4954310D-8ABE-55B9-FB64-5FE65A61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8" r="2262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7B298-F2C6-FBD6-F7F2-6D2E17BE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React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23CE-5E6F-DF57-D1E9-19B39BD8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React to </a:t>
            </a:r>
            <a:r>
              <a:rPr lang="en-US" err="1">
                <a:ea typeface="+mn-lt"/>
                <a:cs typeface="+mn-lt"/>
              </a:rPr>
              <a:t>jedna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najpopularniejszych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bibliotek</a:t>
            </a:r>
            <a:r>
              <a:rPr lang="en-US">
                <a:ea typeface="+mn-lt"/>
                <a:cs typeface="+mn-lt"/>
              </a:rPr>
              <a:t> JavaScript do </a:t>
            </a:r>
            <a:r>
              <a:rPr lang="en-US" err="1">
                <a:ea typeface="+mn-lt"/>
                <a:cs typeface="+mn-lt"/>
              </a:rPr>
              <a:t>tworzenia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Został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opracowany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przez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Facebook (</a:t>
            </a:r>
            <a:r>
              <a:rPr lang="en-US" b="1" err="1">
                <a:ea typeface="+mn-lt"/>
                <a:cs typeface="+mn-lt"/>
              </a:rPr>
              <a:t>obecnie</a:t>
            </a:r>
            <a:r>
              <a:rPr lang="en-US" b="1">
                <a:ea typeface="+mn-lt"/>
                <a:cs typeface="+mn-lt"/>
              </a:rPr>
              <a:t> Meta)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wydany</a:t>
            </a:r>
            <a:r>
              <a:rPr lang="en-US">
                <a:ea typeface="+mn-lt"/>
                <a:cs typeface="+mn-lt"/>
              </a:rPr>
              <a:t> w 2013 </a:t>
            </a:r>
            <a:r>
              <a:rPr lang="en-US" err="1">
                <a:ea typeface="+mn-lt"/>
                <a:cs typeface="+mn-lt"/>
              </a:rPr>
              <a:t>roku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jako</a:t>
            </a:r>
            <a:r>
              <a:rPr lang="en-US">
                <a:ea typeface="+mn-lt"/>
                <a:cs typeface="+mn-lt"/>
              </a:rPr>
              <a:t> open-source. </a:t>
            </a:r>
            <a:r>
              <a:rPr lang="en-US" err="1">
                <a:ea typeface="+mn-lt"/>
                <a:cs typeface="+mn-lt"/>
              </a:rPr>
              <a:t>Jego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głównym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celem</a:t>
            </a:r>
            <a:r>
              <a:rPr lang="en-US">
                <a:ea typeface="+mn-lt"/>
                <a:cs typeface="+mn-lt"/>
              </a:rPr>
              <a:t> jest </a:t>
            </a:r>
            <a:r>
              <a:rPr lang="en-US" err="1">
                <a:ea typeface="+mn-lt"/>
                <a:cs typeface="+mn-lt"/>
              </a:rPr>
              <a:t>umożliwienie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programistom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budowania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dynamicznych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szybkich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interaktywnych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internetowych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mobilnych</a:t>
            </a:r>
            <a:r>
              <a:rPr lang="en-US">
                <a:ea typeface="+mn-lt"/>
                <a:cs typeface="+mn-lt"/>
              </a:rPr>
              <a:t>. React jest </a:t>
            </a:r>
            <a:r>
              <a:rPr lang="en-US" err="1">
                <a:ea typeface="+mn-lt"/>
                <a:cs typeface="+mn-lt"/>
              </a:rPr>
              <a:t>wykorzystywany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przez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gigantów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technologicznych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takich</a:t>
            </a:r>
            <a:r>
              <a:rPr lang="en-US">
                <a:ea typeface="+mn-lt"/>
                <a:cs typeface="+mn-lt"/>
              </a:rPr>
              <a:t> jak Facebook, Instagram, Airbnb, Netflix </a:t>
            </a:r>
            <a:r>
              <a:rPr lang="en-US" err="1">
                <a:ea typeface="+mn-lt"/>
                <a:cs typeface="+mn-lt"/>
              </a:rPr>
              <a:t>czy</a:t>
            </a:r>
            <a:r>
              <a:rPr lang="en-US">
                <a:ea typeface="+mn-lt"/>
                <a:cs typeface="+mn-lt"/>
              </a:rPr>
              <a:t> Uber, co </a:t>
            </a:r>
            <a:r>
              <a:rPr lang="en-US" err="1">
                <a:ea typeface="+mn-lt"/>
                <a:cs typeface="+mn-lt"/>
              </a:rPr>
              <a:t>potwierdza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efektywność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skalowalność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4D4-189B-3904-F949-BBE6D5D5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a typeface="+mj-lt"/>
                <a:cs typeface="+mj-lt"/>
              </a:rPr>
              <a:t>Najważniejsze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Cechy</a:t>
            </a:r>
            <a:r>
              <a:rPr lang="en-US">
                <a:ea typeface="+mj-lt"/>
                <a:cs typeface="+mj-lt"/>
              </a:rPr>
              <a:t>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7BF1-3A68-26C7-068B-9E82D01B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AutoNum type="alphaLcParenR"/>
            </a:pPr>
            <a:r>
              <a:rPr lang="en-US" b="1" err="1"/>
              <a:t>Deklaratywność</a:t>
            </a:r>
            <a:endParaRPr lang="en-US" err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React </a:t>
            </a:r>
            <a:r>
              <a:rPr lang="en-US" err="1">
                <a:ea typeface="+mn-lt"/>
                <a:cs typeface="+mn-lt"/>
              </a:rPr>
              <a:t>wykorzystuje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podejście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deklaratywne</a:t>
            </a:r>
            <a:r>
              <a:rPr lang="en-US">
                <a:ea typeface="+mn-lt"/>
                <a:cs typeface="+mn-lt"/>
              </a:rPr>
              <a:t>, co </a:t>
            </a:r>
            <a:r>
              <a:rPr lang="en-US" err="1">
                <a:ea typeface="+mn-lt"/>
                <a:cs typeface="+mn-lt"/>
              </a:rPr>
              <a:t>oznacza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programiści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definiują</a:t>
            </a:r>
            <a:r>
              <a:rPr lang="en-US">
                <a:ea typeface="+mn-lt"/>
                <a:cs typeface="+mn-lt"/>
              </a:rPr>
              <a:t>, jak </a:t>
            </a:r>
            <a:r>
              <a:rPr lang="en-US" err="1">
                <a:ea typeface="+mn-lt"/>
                <a:cs typeface="+mn-lt"/>
              </a:rPr>
              <a:t>aplikacja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powinna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wyglądać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danym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stanie</a:t>
            </a:r>
            <a:r>
              <a:rPr lang="en-US">
                <a:ea typeface="+mn-lt"/>
                <a:cs typeface="+mn-lt"/>
              </a:rPr>
              <a:t>, a React </a:t>
            </a:r>
            <a:r>
              <a:rPr lang="en-US" err="1">
                <a:ea typeface="+mn-lt"/>
                <a:cs typeface="+mn-lt"/>
              </a:rPr>
              <a:t>automatycznie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aktualizuje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odpowiedzi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zmiany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danych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b="1"/>
              <a:t>b) </a:t>
            </a:r>
            <a:r>
              <a:rPr lang="en-US" b="1" err="1"/>
              <a:t>Komponentowa</a:t>
            </a:r>
            <a:r>
              <a:rPr lang="en-US" b="1"/>
              <a:t> </a:t>
            </a:r>
            <a:r>
              <a:rPr lang="en-US" b="1" err="1"/>
              <a:t>Architektura</a:t>
            </a:r>
            <a:endParaRPr lang="en-US" err="1"/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Cała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aplikacja</a:t>
            </a:r>
            <a:r>
              <a:rPr lang="en-US">
                <a:ea typeface="+mn-lt"/>
                <a:cs typeface="+mn-lt"/>
              </a:rPr>
              <a:t> w React </a:t>
            </a:r>
            <a:r>
              <a:rPr lang="en-US" err="1">
                <a:ea typeface="+mn-lt"/>
                <a:cs typeface="+mn-lt"/>
              </a:rPr>
              <a:t>składa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małych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wielokrotnego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komponentów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mogą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być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niezależnie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rozwijane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testowane</a:t>
            </a:r>
            <a:r>
              <a:rPr lang="en-US">
                <a:ea typeface="+mn-lt"/>
                <a:cs typeface="+mn-lt"/>
              </a:rPr>
              <a:t>. To </a:t>
            </a:r>
            <a:r>
              <a:rPr lang="en-US" err="1">
                <a:ea typeface="+mn-lt"/>
                <a:cs typeface="+mn-lt"/>
              </a:rPr>
              <a:t>sprawia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że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</a:t>
            </a:r>
            <a:r>
              <a:rPr lang="en-US">
                <a:ea typeface="+mn-lt"/>
                <a:cs typeface="+mn-lt"/>
              </a:rPr>
              <a:t> jest </a:t>
            </a:r>
            <a:r>
              <a:rPr lang="en-US" err="1">
                <a:ea typeface="+mn-lt"/>
                <a:cs typeface="+mn-lt"/>
              </a:rPr>
              <a:t>bardziej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modularny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łatwiejszy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utrzymaniu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b="1"/>
              <a:t>c) </a:t>
            </a:r>
            <a:r>
              <a:rPr lang="en-US" b="1" err="1"/>
              <a:t>Wirtualny</a:t>
            </a:r>
            <a:r>
              <a:rPr lang="en-US" b="1"/>
              <a:t> DOM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React </a:t>
            </a:r>
            <a:r>
              <a:rPr lang="en-US" err="1">
                <a:ea typeface="+mn-lt"/>
                <a:cs typeface="+mn-lt"/>
              </a:rPr>
              <a:t>wykorzystuje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wirtualny</a:t>
            </a:r>
            <a:r>
              <a:rPr lang="en-US">
                <a:ea typeface="+mn-lt"/>
                <a:cs typeface="+mn-lt"/>
              </a:rPr>
              <a:t> DOM (Virtual DOM), </a:t>
            </a:r>
            <a:r>
              <a:rPr lang="en-US" err="1">
                <a:ea typeface="+mn-lt"/>
                <a:cs typeface="+mn-lt"/>
              </a:rPr>
              <a:t>który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optymalizuje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aktualizacji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Dzięki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zamiast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bezpośrednio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manipulować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rzeczywistym</a:t>
            </a:r>
            <a:r>
              <a:rPr lang="en-US">
                <a:ea typeface="+mn-lt"/>
                <a:cs typeface="+mn-lt"/>
              </a:rPr>
              <a:t> DOM, React </a:t>
            </a:r>
            <a:r>
              <a:rPr lang="en-US" err="1">
                <a:ea typeface="+mn-lt"/>
                <a:cs typeface="+mn-lt"/>
              </a:rPr>
              <a:t>najpierw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porównuje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zmiany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wirtualnym</a:t>
            </a:r>
            <a:r>
              <a:rPr lang="en-US">
                <a:ea typeface="+mn-lt"/>
                <a:cs typeface="+mn-lt"/>
              </a:rPr>
              <a:t> DOM, a </a:t>
            </a:r>
            <a:r>
              <a:rPr lang="en-US" err="1">
                <a:ea typeface="+mn-lt"/>
                <a:cs typeface="+mn-lt"/>
              </a:rPr>
              <a:t>następnie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wprowadza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tylko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konieczne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AutoNum type="alphaL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39A7-DD5A-7F30-073C-DC19B1C2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56754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d) JSX – </a:t>
            </a:r>
            <a:r>
              <a:rPr lang="en-US" b="1" err="1"/>
              <a:t>Łączenie</a:t>
            </a:r>
            <a:r>
              <a:rPr lang="en-US" b="1"/>
              <a:t> HTML z JavaScript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React </a:t>
            </a:r>
            <a:r>
              <a:rPr lang="en-US" err="1">
                <a:ea typeface="+mn-lt"/>
                <a:cs typeface="+mn-lt"/>
              </a:rPr>
              <a:t>korzysta</a:t>
            </a:r>
            <a:r>
              <a:rPr lang="en-US">
                <a:ea typeface="+mn-lt"/>
                <a:cs typeface="+mn-lt"/>
              </a:rPr>
              <a:t> ze </a:t>
            </a:r>
            <a:r>
              <a:rPr lang="en-US" err="1">
                <a:ea typeface="+mn-lt"/>
                <a:cs typeface="+mn-lt"/>
              </a:rPr>
              <a:t>składni</a:t>
            </a:r>
            <a:r>
              <a:rPr lang="en-US">
                <a:ea typeface="+mn-lt"/>
                <a:cs typeface="+mn-lt"/>
              </a:rPr>
              <a:t> JSX, </a:t>
            </a:r>
            <a:r>
              <a:rPr lang="en-US" err="1">
                <a:ea typeface="+mn-lt"/>
                <a:cs typeface="+mn-lt"/>
              </a:rPr>
              <a:t>która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pozwala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używanie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kodu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wewnątrz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JavaScriptu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Ułatwia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err="1">
                <a:ea typeface="+mn-lt"/>
                <a:cs typeface="+mn-lt"/>
              </a:rPr>
              <a:t>tworzenie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eliminując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konieczność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stosowania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oddzielnych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plików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JavaScript.</a:t>
            </a:r>
            <a:endParaRPr lang="en-US"/>
          </a:p>
          <a:p>
            <a:pPr marL="0" indent="0">
              <a:buNone/>
            </a:pPr>
            <a:r>
              <a:rPr lang="en-US" b="1"/>
              <a:t>e) </a:t>
            </a:r>
            <a:r>
              <a:rPr lang="en-US" b="1" err="1"/>
              <a:t>Obsługa</a:t>
            </a:r>
            <a:r>
              <a:rPr lang="en-US" b="1"/>
              <a:t> </a:t>
            </a:r>
            <a:r>
              <a:rPr lang="en-US" b="1" err="1"/>
              <a:t>Stanu</a:t>
            </a:r>
            <a:r>
              <a:rPr lang="en-US" b="1"/>
              <a:t> </a:t>
            </a:r>
            <a:r>
              <a:rPr lang="en-US" b="1" err="1"/>
              <a:t>i</a:t>
            </a:r>
            <a:r>
              <a:rPr lang="en-US" b="1"/>
              <a:t> </a:t>
            </a:r>
            <a:r>
              <a:rPr lang="en-US" b="1" err="1"/>
              <a:t>Zarządzanie</a:t>
            </a:r>
            <a:r>
              <a:rPr lang="en-US" b="1"/>
              <a:t> </a:t>
            </a:r>
            <a:r>
              <a:rPr lang="en-US" b="1" err="1"/>
              <a:t>Danymi</a:t>
            </a:r>
            <a:endParaRPr lang="en-US" err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React </a:t>
            </a:r>
            <a:r>
              <a:rPr lang="en-US" err="1">
                <a:ea typeface="+mn-lt"/>
                <a:cs typeface="+mn-lt"/>
              </a:rPr>
              <a:t>posiada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wbudowane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mechanizmy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zarządzania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stanem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komponentów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Dzięki</a:t>
            </a:r>
            <a:r>
              <a:rPr lang="en-US">
                <a:ea typeface="+mn-lt"/>
                <a:cs typeface="+mn-lt"/>
              </a:rPr>
              <a:t> nim </a:t>
            </a:r>
            <a:r>
              <a:rPr lang="en-US" err="1">
                <a:ea typeface="+mn-lt"/>
                <a:cs typeface="+mn-lt"/>
              </a:rPr>
              <a:t>można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śledzić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zmiany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danych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dynamicznie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aktualizować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. W </a:t>
            </a:r>
            <a:r>
              <a:rPr lang="en-US" err="1">
                <a:ea typeface="+mn-lt"/>
                <a:cs typeface="+mn-lt"/>
              </a:rPr>
              <a:t>przypadku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większych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stosuje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biblioteki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takie</a:t>
            </a:r>
            <a:r>
              <a:rPr lang="en-US">
                <a:ea typeface="+mn-lt"/>
                <a:cs typeface="+mn-lt"/>
              </a:rPr>
              <a:t> jak </a:t>
            </a:r>
            <a:r>
              <a:rPr lang="en-US" b="1">
                <a:ea typeface="+mn-lt"/>
                <a:cs typeface="+mn-lt"/>
              </a:rPr>
              <a:t>Redux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Recoil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Zustand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czy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Context API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AutoNum type="alphaLcParenR"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5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A8F6-FA3E-2237-8318-D5506D9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Zastosowanie</a:t>
            </a:r>
            <a:r>
              <a:rPr lang="en-US">
                <a:ea typeface="+mj-lt"/>
                <a:cs typeface="+mj-lt"/>
              </a:rPr>
              <a:t>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B269-B91C-F04A-1E9A-B60DEC3E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React jest </a:t>
            </a:r>
            <a:r>
              <a:rPr lang="en-US" err="1">
                <a:ea typeface="+mn-lt"/>
                <a:cs typeface="+mn-lt"/>
              </a:rPr>
              <a:t>wykorzystywany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różnych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typach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projektów</a:t>
            </a:r>
            <a:r>
              <a:rPr lang="en-US">
                <a:ea typeface="+mn-lt"/>
                <a:cs typeface="+mn-lt"/>
              </a:rPr>
              <a:t>, w </a:t>
            </a:r>
            <a:r>
              <a:rPr lang="en-US" err="1">
                <a:ea typeface="+mn-lt"/>
                <a:cs typeface="+mn-lt"/>
              </a:rPr>
              <a:t>tym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Strony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internetowe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aplikacje</a:t>
            </a:r>
            <a:r>
              <a:rPr lang="en-US" b="1">
                <a:ea typeface="+mn-lt"/>
                <a:cs typeface="+mn-lt"/>
              </a:rPr>
              <a:t> SPA (Single Page Applications)</a:t>
            </a:r>
            <a:r>
              <a:rPr lang="en-US">
                <a:ea typeface="+mn-lt"/>
                <a:cs typeface="+mn-lt"/>
              </a:rPr>
              <a:t> – React </a:t>
            </a:r>
            <a:r>
              <a:rPr lang="en-US" err="1">
                <a:ea typeface="+mn-lt"/>
                <a:cs typeface="+mn-lt"/>
              </a:rPr>
              <a:t>umożliwia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budowanie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dynamicznie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zmieniają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zawartość</a:t>
            </a:r>
            <a:r>
              <a:rPr lang="en-US">
                <a:ea typeface="+mn-lt"/>
                <a:cs typeface="+mn-lt"/>
              </a:rPr>
              <a:t> bez </a:t>
            </a:r>
            <a:r>
              <a:rPr lang="en-US" err="1">
                <a:ea typeface="+mn-lt"/>
                <a:cs typeface="+mn-lt"/>
              </a:rPr>
              <a:t>przeładowania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strony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Aplikacje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mobilne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Dzięki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frameworkowi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React Native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programiści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mogą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tworzyć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mobilne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działające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systemach</a:t>
            </a:r>
            <a:r>
              <a:rPr lang="en-US">
                <a:ea typeface="+mn-lt"/>
                <a:cs typeface="+mn-lt"/>
              </a:rPr>
              <a:t> Android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iOS, </a:t>
            </a:r>
            <a:r>
              <a:rPr lang="en-US" err="1">
                <a:ea typeface="+mn-lt"/>
                <a:cs typeface="+mn-lt"/>
              </a:rPr>
              <a:t>wykorzystując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samą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składnię</a:t>
            </a:r>
            <a:r>
              <a:rPr lang="en-US">
                <a:ea typeface="+mn-lt"/>
                <a:cs typeface="+mn-lt"/>
              </a:rPr>
              <a:t>, co w React.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Dashboardy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systemy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zarządzania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danymi</a:t>
            </a:r>
            <a:r>
              <a:rPr lang="en-US">
                <a:ea typeface="+mn-lt"/>
                <a:cs typeface="+mn-lt"/>
              </a:rPr>
              <a:t> – React jest </a:t>
            </a:r>
            <a:r>
              <a:rPr lang="en-US" err="1">
                <a:ea typeface="+mn-lt"/>
                <a:cs typeface="+mn-lt"/>
              </a:rPr>
              <a:t>popularnym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wyborem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budowy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paneli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administracyjnych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aplikacji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analitycznych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Systemy e-commerce</a:t>
            </a:r>
            <a:r>
              <a:rPr lang="en-US">
                <a:ea typeface="+mn-lt"/>
                <a:cs typeface="+mn-lt"/>
              </a:rPr>
              <a:t> – Wiele </a:t>
            </a:r>
            <a:r>
              <a:rPr lang="en-US" err="1">
                <a:ea typeface="+mn-lt"/>
                <a:cs typeface="+mn-lt"/>
              </a:rPr>
              <a:t>sklepów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internetowych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wykorzystuje</a:t>
            </a:r>
            <a:r>
              <a:rPr lang="en-US">
                <a:ea typeface="+mn-lt"/>
                <a:cs typeface="+mn-lt"/>
              </a:rPr>
              <a:t> React do </a:t>
            </a:r>
            <a:r>
              <a:rPr lang="en-US" err="1">
                <a:ea typeface="+mn-lt"/>
                <a:cs typeface="+mn-lt"/>
              </a:rPr>
              <a:t>tworzenia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dynamicznych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interfejsów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użytkownika</a:t>
            </a:r>
            <a:r>
              <a:rPr lang="en-US">
                <a:ea typeface="+mn-lt"/>
                <a:cs typeface="+mn-lt"/>
              </a:rPr>
              <a:t>, np. Amazon, eBay </a:t>
            </a:r>
            <a:r>
              <a:rPr lang="en-US" err="1">
                <a:ea typeface="+mn-lt"/>
                <a:cs typeface="+mn-lt"/>
              </a:rPr>
              <a:t>czy</a:t>
            </a:r>
            <a:r>
              <a:rPr lang="en-US">
                <a:ea typeface="+mn-lt"/>
                <a:cs typeface="+mn-lt"/>
              </a:rPr>
              <a:t> Shopify.</a:t>
            </a:r>
            <a:endParaRPr lang="en-US"/>
          </a:p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9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C24A-4E45-A9DD-9A72-9015B66F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041648" cy="1928741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Zalety</a:t>
            </a:r>
            <a:r>
              <a:rPr lang="en-US">
                <a:ea typeface="+mj-lt"/>
                <a:cs typeface="+mj-lt"/>
              </a:rPr>
              <a:t>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4ADF-8E2F-9804-C2AE-D3144349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10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400" b="1"/>
              <a:t>a) </a:t>
            </a:r>
            <a:r>
              <a:rPr lang="en-US" sz="1400" b="1" err="1"/>
              <a:t>Wydajność</a:t>
            </a:r>
            <a:endParaRPr lang="en-US" sz="1400" err="1"/>
          </a:p>
          <a:p>
            <a:pPr>
              <a:buNone/>
            </a:pPr>
            <a:r>
              <a:rPr lang="en-US" sz="1400" err="1">
                <a:ea typeface="+mn-lt"/>
                <a:cs typeface="+mn-lt"/>
              </a:rPr>
              <a:t>Dzięki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zastosowaniu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wirtualnego</a:t>
            </a:r>
            <a:r>
              <a:rPr lang="en-US" sz="1400">
                <a:ea typeface="+mn-lt"/>
                <a:cs typeface="+mn-lt"/>
              </a:rPr>
              <a:t> DOM, React </a:t>
            </a:r>
            <a:r>
              <a:rPr lang="en-US" sz="1400" err="1">
                <a:ea typeface="+mn-lt"/>
                <a:cs typeface="+mn-lt"/>
              </a:rPr>
              <a:t>optymalizuje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aktualizacje</a:t>
            </a:r>
            <a:r>
              <a:rPr lang="en-US" sz="1400">
                <a:ea typeface="+mn-lt"/>
                <a:cs typeface="+mn-lt"/>
              </a:rPr>
              <a:t> interfejsu </a:t>
            </a:r>
            <a:r>
              <a:rPr lang="en-US" sz="1400" err="1">
                <a:ea typeface="+mn-lt"/>
                <a:cs typeface="+mn-lt"/>
              </a:rPr>
              <a:t>użytkownika</a:t>
            </a:r>
            <a:r>
              <a:rPr lang="en-US" sz="1400">
                <a:ea typeface="+mn-lt"/>
                <a:cs typeface="+mn-lt"/>
              </a:rPr>
              <a:t>, co </a:t>
            </a:r>
            <a:r>
              <a:rPr lang="en-US" sz="1400" err="1">
                <a:ea typeface="+mn-lt"/>
                <a:cs typeface="+mn-lt"/>
              </a:rPr>
              <a:t>sprawia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że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działają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szybciej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b) </a:t>
            </a:r>
            <a:r>
              <a:rPr lang="en-US" sz="1400" b="1" err="1"/>
              <a:t>Wielokrotne</a:t>
            </a:r>
            <a:r>
              <a:rPr lang="en-US" sz="1400" b="1"/>
              <a:t> </a:t>
            </a:r>
            <a:r>
              <a:rPr lang="en-US" sz="1400" b="1" err="1"/>
              <a:t>wykorzystanie</a:t>
            </a:r>
            <a:r>
              <a:rPr lang="en-US" sz="1400" b="1"/>
              <a:t> </a:t>
            </a:r>
            <a:r>
              <a:rPr lang="en-US" sz="1400" b="1" err="1"/>
              <a:t>kodu</a:t>
            </a:r>
            <a:endParaRPr lang="en-US" sz="1400" err="1"/>
          </a:p>
          <a:p>
            <a:pPr marL="0" indent="0">
              <a:lnSpc>
                <a:spcPct val="100000"/>
              </a:lnSpc>
              <a:buNone/>
            </a:pPr>
            <a:r>
              <a:rPr lang="en-US" sz="1400" err="1">
                <a:ea typeface="+mn-lt"/>
                <a:cs typeface="+mn-lt"/>
              </a:rPr>
              <a:t>Dzięki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podejściu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komponentowemu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programiści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mogą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wielokrotnie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wykorzystywać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te</a:t>
            </a:r>
            <a:r>
              <a:rPr lang="en-US" sz="1400">
                <a:ea typeface="+mn-lt"/>
                <a:cs typeface="+mn-lt"/>
              </a:rPr>
              <a:t> same </a:t>
            </a:r>
            <a:r>
              <a:rPr lang="en-US" sz="1400" err="1">
                <a:ea typeface="+mn-lt"/>
                <a:cs typeface="+mn-lt"/>
              </a:rPr>
              <a:t>elementy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kodu</a:t>
            </a:r>
            <a:r>
              <a:rPr lang="en-US" sz="1400">
                <a:ea typeface="+mn-lt"/>
                <a:cs typeface="+mn-lt"/>
              </a:rPr>
              <a:t> w </a:t>
            </a:r>
            <a:r>
              <a:rPr lang="en-US" sz="1400" err="1">
                <a:ea typeface="+mn-lt"/>
                <a:cs typeface="+mn-lt"/>
              </a:rPr>
              <a:t>różnych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częściach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aplikacji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c) Silna </a:t>
            </a:r>
            <a:r>
              <a:rPr lang="en-US" sz="1400" b="1" err="1"/>
              <a:t>społeczność</a:t>
            </a:r>
            <a:r>
              <a:rPr lang="en-US" sz="1400" b="1"/>
              <a:t> </a:t>
            </a:r>
            <a:r>
              <a:rPr lang="en-US" sz="1400" b="1" err="1"/>
              <a:t>i</a:t>
            </a:r>
            <a:r>
              <a:rPr lang="en-US" sz="1400" b="1"/>
              <a:t> </a:t>
            </a:r>
            <a:r>
              <a:rPr lang="en-US" sz="1400" b="1" err="1"/>
              <a:t>wsparcie</a:t>
            </a:r>
            <a:endParaRPr lang="en-US" sz="1400" err="1"/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ea typeface="+mn-lt"/>
                <a:cs typeface="+mn-lt"/>
              </a:rPr>
              <a:t>React </a:t>
            </a:r>
            <a:r>
              <a:rPr lang="en-US" sz="1400" err="1">
                <a:ea typeface="+mn-lt"/>
                <a:cs typeface="+mn-lt"/>
              </a:rPr>
              <a:t>posiada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ogromną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społeczność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programistów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oraz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bogatą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dokumentację</a:t>
            </a:r>
            <a:r>
              <a:rPr lang="en-US" sz="1400">
                <a:ea typeface="+mn-lt"/>
                <a:cs typeface="+mn-lt"/>
              </a:rPr>
              <a:t>, co </a:t>
            </a:r>
            <a:r>
              <a:rPr lang="en-US" sz="1400" err="1">
                <a:ea typeface="+mn-lt"/>
                <a:cs typeface="+mn-lt"/>
              </a:rPr>
              <a:t>ułatwia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naukę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rozwiązywanie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problemów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d) </a:t>
            </a:r>
            <a:r>
              <a:rPr lang="en-US" sz="1400" b="1" err="1"/>
              <a:t>Skalowalność</a:t>
            </a:r>
            <a:endParaRPr lang="en-US" sz="1400" err="1"/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ea typeface="+mn-lt"/>
                <a:cs typeface="+mn-lt"/>
              </a:rPr>
              <a:t>React </a:t>
            </a:r>
            <a:r>
              <a:rPr lang="en-US" sz="1400" err="1">
                <a:ea typeface="+mn-lt"/>
                <a:cs typeface="+mn-lt"/>
              </a:rPr>
              <a:t>pozwala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łatwe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rozwijanie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aplikacji</a:t>
            </a:r>
            <a:r>
              <a:rPr lang="en-US" sz="1400">
                <a:ea typeface="+mn-lt"/>
                <a:cs typeface="+mn-lt"/>
              </a:rPr>
              <a:t>, od </a:t>
            </a:r>
            <a:r>
              <a:rPr lang="en-US" sz="1400" err="1">
                <a:ea typeface="+mn-lt"/>
                <a:cs typeface="+mn-lt"/>
              </a:rPr>
              <a:t>prostych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stron</a:t>
            </a:r>
            <a:r>
              <a:rPr lang="en-US" sz="1400">
                <a:ea typeface="+mn-lt"/>
                <a:cs typeface="+mn-lt"/>
              </a:rPr>
              <a:t> po </a:t>
            </a:r>
            <a:r>
              <a:rPr lang="en-US" sz="1400" err="1">
                <a:ea typeface="+mn-lt"/>
                <a:cs typeface="+mn-lt"/>
              </a:rPr>
              <a:t>duże</a:t>
            </a:r>
            <a:r>
              <a:rPr lang="en-US" sz="1400">
                <a:ea typeface="+mn-lt"/>
                <a:cs typeface="+mn-lt"/>
              </a:rPr>
              <a:t> platformy </a:t>
            </a:r>
            <a:r>
              <a:rPr lang="en-US" sz="1400" err="1">
                <a:ea typeface="+mn-lt"/>
                <a:cs typeface="+mn-lt"/>
              </a:rPr>
              <a:t>obsługujące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miliony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użytkowników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e) </a:t>
            </a:r>
            <a:r>
              <a:rPr lang="en-US" sz="1400" b="1" err="1"/>
              <a:t>Kompatybilność</a:t>
            </a:r>
            <a:r>
              <a:rPr lang="en-US" sz="1400" b="1"/>
              <a:t> z </a:t>
            </a:r>
            <a:r>
              <a:rPr lang="en-US" sz="1400" b="1" err="1"/>
              <a:t>nowoczesnymi</a:t>
            </a:r>
            <a:r>
              <a:rPr lang="en-US" sz="1400" b="1"/>
              <a:t> </a:t>
            </a:r>
            <a:r>
              <a:rPr lang="en-US" sz="1400" b="1" err="1"/>
              <a:t>technologiami</a:t>
            </a:r>
            <a:endParaRPr lang="en-US" sz="1400" err="1"/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ea typeface="+mn-lt"/>
                <a:cs typeface="+mn-lt"/>
              </a:rPr>
              <a:t>React </a:t>
            </a:r>
            <a:r>
              <a:rPr lang="en-US" sz="1400" err="1">
                <a:ea typeface="+mn-lt"/>
                <a:cs typeface="+mn-lt"/>
              </a:rPr>
              <a:t>dobrze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współpracuje</a:t>
            </a:r>
            <a:r>
              <a:rPr lang="en-US" sz="1400">
                <a:ea typeface="+mn-lt"/>
                <a:cs typeface="+mn-lt"/>
              </a:rPr>
              <a:t> z </a:t>
            </a:r>
            <a:r>
              <a:rPr lang="en-US" sz="1400" err="1">
                <a:ea typeface="+mn-lt"/>
                <a:cs typeface="+mn-lt"/>
              </a:rPr>
              <a:t>innymi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technologiami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frontendowymi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backendowymi</a:t>
            </a:r>
            <a:r>
              <a:rPr lang="en-US" sz="1400">
                <a:ea typeface="+mn-lt"/>
                <a:cs typeface="+mn-lt"/>
              </a:rPr>
              <a:t>, np. z </a:t>
            </a:r>
            <a:r>
              <a:rPr lang="en-US" sz="1400" b="1">
                <a:ea typeface="+mn-lt"/>
                <a:cs typeface="+mn-lt"/>
              </a:rPr>
              <a:t>Next.js</a:t>
            </a:r>
            <a:r>
              <a:rPr lang="en-US" sz="1400">
                <a:ea typeface="+mn-lt"/>
                <a:cs typeface="+mn-lt"/>
              </a:rPr>
              <a:t> (do </a:t>
            </a:r>
            <a:r>
              <a:rPr lang="en-US" sz="1400" err="1">
                <a:ea typeface="+mn-lt"/>
                <a:cs typeface="+mn-lt"/>
              </a:rPr>
              <a:t>renderowania</a:t>
            </a:r>
            <a:r>
              <a:rPr lang="en-US" sz="1400">
                <a:ea typeface="+mn-lt"/>
                <a:cs typeface="+mn-lt"/>
              </a:rPr>
              <a:t> po </a:t>
            </a:r>
            <a:r>
              <a:rPr lang="en-US" sz="1400" err="1">
                <a:ea typeface="+mn-lt"/>
                <a:cs typeface="+mn-lt"/>
              </a:rPr>
              <a:t>stronie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serwera</a:t>
            </a:r>
            <a:r>
              <a:rPr lang="en-US" sz="1400">
                <a:ea typeface="+mn-lt"/>
                <a:cs typeface="+mn-lt"/>
              </a:rPr>
              <a:t>), </a:t>
            </a:r>
            <a:r>
              <a:rPr lang="en-US" sz="1400" b="1" err="1">
                <a:ea typeface="+mn-lt"/>
                <a:cs typeface="+mn-lt"/>
              </a:rPr>
              <a:t>GraphQL</a:t>
            </a:r>
            <a:r>
              <a:rPr lang="en-US" sz="1400">
                <a:ea typeface="+mn-lt"/>
                <a:cs typeface="+mn-lt"/>
              </a:rPr>
              <a:t> (do </a:t>
            </a:r>
            <a:r>
              <a:rPr lang="en-US" sz="1400" err="1">
                <a:ea typeface="+mn-lt"/>
                <a:cs typeface="+mn-lt"/>
              </a:rPr>
              <a:t>zarządzania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danymi</a:t>
            </a:r>
            <a:r>
              <a:rPr lang="en-US" sz="1400">
                <a:ea typeface="+mn-lt"/>
                <a:cs typeface="+mn-lt"/>
              </a:rPr>
              <a:t>) </a:t>
            </a:r>
            <a:r>
              <a:rPr lang="en-US" sz="1400" err="1">
                <a:ea typeface="+mn-lt"/>
                <a:cs typeface="+mn-lt"/>
              </a:rPr>
              <a:t>czy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b="1">
                <a:ea typeface="+mn-lt"/>
                <a:cs typeface="+mn-lt"/>
              </a:rPr>
              <a:t>TypeScript</a:t>
            </a:r>
            <a:r>
              <a:rPr lang="en-US" sz="1400">
                <a:ea typeface="+mn-lt"/>
                <a:cs typeface="+mn-lt"/>
              </a:rPr>
              <a:t> (do </a:t>
            </a:r>
            <a:r>
              <a:rPr lang="en-US" sz="1400" err="1">
                <a:ea typeface="+mn-lt"/>
                <a:cs typeface="+mn-lt"/>
              </a:rPr>
              <a:t>statycznego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typowania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kodu</a:t>
            </a:r>
            <a:r>
              <a:rPr lang="en-US" sz="1400">
                <a:ea typeface="+mn-lt"/>
                <a:cs typeface="+mn-lt"/>
              </a:rPr>
              <a:t>).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914B7889-650C-9463-1937-1254BA8C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111" y="3046576"/>
            <a:ext cx="2969276" cy="2969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906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ChronicleVTI</vt:lpstr>
      <vt:lpstr>React i Vue.js – nowoczesne frameworki do dynamicznych stron multimedialnych</vt:lpstr>
      <vt:lpstr>WSTĘP</vt:lpstr>
      <vt:lpstr>Co to są frameworki frontendowe? </vt:lpstr>
      <vt:lpstr>Dlaczego akurat React i Vue.js?</vt:lpstr>
      <vt:lpstr>React </vt:lpstr>
      <vt:lpstr>Najważniejsze Cechy React</vt:lpstr>
      <vt:lpstr>PowerPoint Presentation</vt:lpstr>
      <vt:lpstr>Zastosowanie React</vt:lpstr>
      <vt:lpstr>Zalety React</vt:lpstr>
      <vt:lpstr>Popularne Biblioteki i Narzędzia do React</vt:lpstr>
      <vt:lpstr>Wyzwania i Ograniczenia React</vt:lpstr>
      <vt:lpstr>Przyszłość React</vt:lpstr>
      <vt:lpstr>VUE JS</vt:lpstr>
      <vt:lpstr>Historia Vue.js</vt:lpstr>
      <vt:lpstr>Czym jest Vue.js?</vt:lpstr>
      <vt:lpstr>Dlaczego warto wybrać Vue.js?</vt:lpstr>
      <vt:lpstr>Architektura Vue.js</vt:lpstr>
      <vt:lpstr>Narzędzia w ekosystemie Vue</vt:lpstr>
      <vt:lpstr>Vue.js vs React – Podobieństwa</vt:lpstr>
      <vt:lpstr>Vue JS vs react - różnica</vt:lpstr>
      <vt:lpstr>PowerPoint Presentation</vt:lpstr>
      <vt:lpstr>PowerPoint Presentation</vt:lpstr>
      <vt:lpstr>Podsumowanie: Vue.js vs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2025-03-11T14:40:47Z</dcterms:created>
  <dcterms:modified xsi:type="dcterms:W3CDTF">2025-03-27T22:17:02Z</dcterms:modified>
</cp:coreProperties>
</file>