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57" r:id="rId11"/>
    <p:sldId id="258" r:id="rId12"/>
    <p:sldId id="259" r:id="rId13"/>
    <p:sldId id="260" r:id="rId14"/>
    <p:sldId id="261" r:id="rId15"/>
    <p:sldId id="262" r:id="rId16"/>
    <p:sldId id="272" r:id="rId17"/>
    <p:sldId id="263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9"/>
    <p:restoredTop sz="96060"/>
  </p:normalViewPr>
  <p:slideViewPr>
    <p:cSldViewPr snapToGrid="0">
      <p:cViewPr>
        <p:scale>
          <a:sx n="155" d="100"/>
          <a:sy n="155" d="100"/>
        </p:scale>
        <p:origin x="3368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D59FB-31B1-B940-A54A-9C609787A920}" type="datetimeFigureOut">
              <a:rPr lang="en-PL" smtClean="0"/>
              <a:t>10/03/2025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F8B4E-70DB-834C-9025-B04FA89D7541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06477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F8B4E-70DB-834C-9025-B04FA89D7541}" type="slidenum">
              <a:rPr lang="en-PL" smtClean="0"/>
              <a:t>12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8141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813D-DF2A-1414-F78A-B93F50588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FD50F-5B1C-3974-1F26-32D39B7FF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52928-D89A-A27A-455E-F52E9C01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C03-A5AC-C844-BD97-519B1CFD077C}" type="datetimeFigureOut">
              <a:rPr lang="en-PL" smtClean="0"/>
              <a:t>10/03/2025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4E314-A7A0-B37B-F920-730773B9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EC45-D671-CBF5-AF93-9BCBDAA0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F386-EA34-D745-93DA-C521E7A2A36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406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2D53-7A25-9F67-85FC-381DDF6B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D6205-F118-D9D0-F62D-92FE813B9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EF07E-4243-0D21-638E-2212BD6C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C03-A5AC-C844-BD97-519B1CFD077C}" type="datetimeFigureOut">
              <a:rPr lang="en-PL" smtClean="0"/>
              <a:t>10/03/2025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4A37D-7E9B-0F86-E105-D63A7CCC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ABE07-73B6-2737-EF61-D6C89249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F386-EA34-D745-93DA-C521E7A2A36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1416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04464-91BC-E6F5-BAFE-CB47B97AB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7CE5E-D37E-B49D-4DA5-F37D93803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18350-437B-F13D-5F8D-196305B9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C03-A5AC-C844-BD97-519B1CFD077C}" type="datetimeFigureOut">
              <a:rPr lang="en-PL" smtClean="0"/>
              <a:t>10/03/2025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9004E-31F2-4CD4-4CA0-D9A5CFC4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E5260-62EB-72AF-C673-B3A5282B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F386-EA34-D745-93DA-C521E7A2A36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4467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DAE3-3497-ECAD-6003-71B4AD2B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B550-50D1-B123-E673-4AD484F39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47705-EAD0-7F2D-B3DE-3761EE49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C03-A5AC-C844-BD97-519B1CFD077C}" type="datetimeFigureOut">
              <a:rPr lang="en-PL" smtClean="0"/>
              <a:t>10/03/2025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4CE39-E5C0-0696-9F52-0DC34839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3D347-9313-36D8-D553-B862C082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F386-EA34-D745-93DA-C521E7A2A36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69685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BB1D-8135-FA96-F8D9-C9316FE5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5963C-A6A0-42A7-811B-4E736F5DD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CC850-AE6C-524B-7304-1489A1B0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C03-A5AC-C844-BD97-519B1CFD077C}" type="datetimeFigureOut">
              <a:rPr lang="en-PL" smtClean="0"/>
              <a:t>10/03/2025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E2D21-16C2-9B80-2425-DD97C02E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066C6-AEF1-A40A-1B5F-2D901226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F386-EA34-D745-93DA-C521E7A2A36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2883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A752-06B1-6C59-BCFB-5AC528EC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73322-0738-8DD5-7548-2C9FA8037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E7D87-1453-94A2-7398-7CFEE29E8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60DFD-0A99-F599-2CF2-BAA25686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C03-A5AC-C844-BD97-519B1CFD077C}" type="datetimeFigureOut">
              <a:rPr lang="en-PL" smtClean="0"/>
              <a:t>10/03/2025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13929-A7E3-24FF-3AE3-5FC8D55E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7A777-BFA6-A571-954F-4BF47B53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F386-EA34-D745-93DA-C521E7A2A36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9871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692D-CA11-EB9A-FBDA-D134E96A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DF8CA-6A70-15DF-6211-B597BE416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68DC4-EA0D-C566-A125-18B3C9ED8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38234-53C7-D762-4F43-2DDC510FE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8B824-9196-4412-EE24-CE19011D4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B34A7-74A8-75C1-28BA-8832A65F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C03-A5AC-C844-BD97-519B1CFD077C}" type="datetimeFigureOut">
              <a:rPr lang="en-PL" smtClean="0"/>
              <a:t>10/03/2025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1E82B-6934-B78A-DCC6-D0008AD3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3D196-7AEA-BDF2-D225-7A7DAECE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F386-EA34-D745-93DA-C521E7A2A36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08303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CD0C-BCF0-63E2-9B97-711BB92C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087C5-51ED-8150-859A-BA2C227E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C03-A5AC-C844-BD97-519B1CFD077C}" type="datetimeFigureOut">
              <a:rPr lang="en-PL" smtClean="0"/>
              <a:t>10/03/2025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01EA7-F073-7F8E-B2F2-D2A0C06B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33D00-3EB1-5107-1757-A9592991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F386-EA34-D745-93DA-C521E7A2A36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91984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89FC9-1EE7-86E9-A6A5-241CBF6B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C03-A5AC-C844-BD97-519B1CFD077C}" type="datetimeFigureOut">
              <a:rPr lang="en-PL" smtClean="0"/>
              <a:t>10/03/2025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C4A8A-6D1C-F687-8C39-6D562097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09EDC-F3AC-BD41-F66E-11F91F00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F386-EA34-D745-93DA-C521E7A2A36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98676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555A-C59D-73B3-6638-6D3642DF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F1C8-6427-3FBE-9198-BA0C5D624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C92EA-309A-D774-7F43-0909CC77C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2464F-397C-E1A6-97D0-4747EC02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C03-A5AC-C844-BD97-519B1CFD077C}" type="datetimeFigureOut">
              <a:rPr lang="en-PL" smtClean="0"/>
              <a:t>10/03/2025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0669-043D-23BF-F15B-84F19C01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C91BD-2986-8CDE-4663-73F5C1AC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F386-EA34-D745-93DA-C521E7A2A36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058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1019-724D-A0F6-0C12-1FA2B1C7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8417D-DC4E-908B-ED4A-C442B3197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4A09B-9D11-4DE9-CA9A-D23E9FD0C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A6721-BBB2-6C32-84E6-AB655E0E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AC03-A5AC-C844-BD97-519B1CFD077C}" type="datetimeFigureOut">
              <a:rPr lang="en-PL" smtClean="0"/>
              <a:t>10/03/2025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6BA10-FCBC-A79D-62AA-23C65F8C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6D2BC-C5D5-143C-608F-D120721C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F386-EA34-D745-93DA-C521E7A2A36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7903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29835-9F31-7222-5082-B3A06310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D19EB-11AE-6700-246B-FCC2E124E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8A10-3AAB-D75D-196C-955F3323D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9AC03-A5AC-C844-BD97-519B1CFD077C}" type="datetimeFigureOut">
              <a:rPr lang="en-PL" smtClean="0"/>
              <a:t>10/03/2025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F7DB-F56B-2817-4CD2-06E498B67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CC23-237A-069A-E36A-15E1244AE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38F386-EA34-D745-93DA-C521E7A2A36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58831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toy rocket flying out of the computer">
            <a:extLst>
              <a:ext uri="{FF2B5EF4-FFF2-40B4-BE49-F238E27FC236}">
                <a16:creationId xmlns:a16="http://schemas.microsoft.com/office/drawing/2014/main" id="{A24565DD-F272-CF10-693A-E9B5E9C548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758" b="797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9FF78-A7B9-ED29-96E2-5C2C9CF63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sz="5100" b="1" i="0" dirty="0">
                <a:solidFill>
                  <a:srgbClr val="FFFFFF"/>
                </a:solidFill>
                <a:effectLst/>
                <a:latin typeface="-apple-system"/>
              </a:rPr>
              <a:t>SEO </a:t>
            </a:r>
            <a:r>
              <a:rPr lang="en-GB" sz="5100" b="1" i="0" dirty="0" err="1">
                <a:solidFill>
                  <a:srgbClr val="FFFFFF"/>
                </a:solidFill>
                <a:effectLst/>
                <a:latin typeface="-apple-system"/>
              </a:rPr>
              <a:t>dla</a:t>
            </a:r>
            <a:r>
              <a:rPr lang="en-GB" sz="51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GB" sz="5100" b="1" i="0" dirty="0" err="1">
                <a:solidFill>
                  <a:srgbClr val="FFFFFF"/>
                </a:solidFill>
                <a:effectLst/>
                <a:latin typeface="-apple-system"/>
              </a:rPr>
              <a:t>stron</a:t>
            </a:r>
            <a:r>
              <a:rPr lang="en-GB" sz="51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GB" sz="5100" b="1" i="0" dirty="0" err="1">
                <a:solidFill>
                  <a:srgbClr val="FFFFFF"/>
                </a:solidFill>
                <a:effectLst/>
                <a:latin typeface="-apple-system"/>
              </a:rPr>
              <a:t>multimedialnych</a:t>
            </a:r>
            <a:r>
              <a:rPr lang="en-GB" sz="5100" b="1" i="0" dirty="0">
                <a:solidFill>
                  <a:srgbClr val="FFFFFF"/>
                </a:solidFill>
                <a:effectLst/>
                <a:latin typeface="-apple-system"/>
              </a:rPr>
              <a:t> – jak </a:t>
            </a:r>
            <a:r>
              <a:rPr lang="en-GB" sz="5100" b="1" i="0" dirty="0" err="1">
                <a:solidFill>
                  <a:srgbClr val="FFFFFF"/>
                </a:solidFill>
                <a:effectLst/>
                <a:latin typeface="-apple-system"/>
              </a:rPr>
              <a:t>poprawić</a:t>
            </a:r>
            <a:r>
              <a:rPr lang="en-GB" sz="5100" b="1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GB" sz="5100" b="1" i="0" dirty="0" err="1">
                <a:solidFill>
                  <a:srgbClr val="FFFFFF"/>
                </a:solidFill>
                <a:effectLst/>
                <a:latin typeface="-apple-system"/>
              </a:rPr>
              <a:t>widoczność</a:t>
            </a:r>
            <a:r>
              <a:rPr lang="en-GB" sz="5100" b="1" i="0" dirty="0">
                <a:solidFill>
                  <a:srgbClr val="FFFFFF"/>
                </a:solidFill>
                <a:effectLst/>
                <a:latin typeface="-apple-system"/>
              </a:rPr>
              <a:t> w </a:t>
            </a:r>
            <a:r>
              <a:rPr lang="en-GB" sz="5100" b="1" i="0" dirty="0" err="1">
                <a:solidFill>
                  <a:srgbClr val="FFFFFF"/>
                </a:solidFill>
                <a:effectLst/>
                <a:latin typeface="-apple-system"/>
              </a:rPr>
              <a:t>wyszukiwarkach</a:t>
            </a:r>
            <a:r>
              <a:rPr lang="en-GB" sz="5100" b="1" i="0" dirty="0">
                <a:solidFill>
                  <a:srgbClr val="FFFFFF"/>
                </a:solidFill>
                <a:effectLst/>
                <a:latin typeface="-apple-system"/>
              </a:rPr>
              <a:t>?</a:t>
            </a:r>
            <a:endParaRPr lang="en-PL" sz="5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26412-905F-1988-B320-480326FAD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PL" sz="1300">
                <a:solidFill>
                  <a:srgbClr val="FFFFFF"/>
                </a:solidFill>
              </a:rPr>
              <a:t>Przygotował:</a:t>
            </a:r>
            <a:br>
              <a:rPr lang="en-PL" sz="1300">
                <a:solidFill>
                  <a:srgbClr val="FFFFFF"/>
                </a:solidFill>
              </a:rPr>
            </a:br>
            <a:r>
              <a:rPr lang="en-PL" sz="1300">
                <a:solidFill>
                  <a:srgbClr val="FFFFFF"/>
                </a:solidFill>
              </a:rPr>
              <a:t>Anton Kolenchuk</a:t>
            </a:r>
          </a:p>
          <a:p>
            <a:r>
              <a:rPr lang="en-PL" sz="1300">
                <a:solidFill>
                  <a:srgbClr val="FFFFFF"/>
                </a:solidFill>
              </a:rPr>
              <a:t>63041 </a:t>
            </a:r>
          </a:p>
          <a:p>
            <a:r>
              <a:rPr lang="en-GB" sz="1300">
                <a:solidFill>
                  <a:srgbClr val="FFFFFF"/>
                </a:solidFill>
              </a:rPr>
              <a:t>G</a:t>
            </a:r>
            <a:r>
              <a:rPr lang="en-PL" sz="1300">
                <a:solidFill>
                  <a:srgbClr val="FFFFFF"/>
                </a:solidFill>
              </a:rPr>
              <a:t>r 6</a:t>
            </a:r>
          </a:p>
        </p:txBody>
      </p:sp>
    </p:spTree>
    <p:extLst>
      <p:ext uri="{BB962C8B-B14F-4D97-AF65-F5344CB8AC3E}">
        <p14:creationId xmlns:p14="http://schemas.microsoft.com/office/powerpoint/2010/main" val="2352066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FCB03-ED0A-295B-8C83-E938CBF3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Słownik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B24A-10FF-E4A6-9CF4-096CEE701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300"/>
          </a:p>
          <a:p>
            <a:pPr marL="0"/>
            <a:r>
              <a:rPr lang="en-US" sz="1300">
                <a:highlight>
                  <a:srgbClr val="FF0000"/>
                </a:highlight>
              </a:rPr>
              <a:t> Canonical</a:t>
            </a:r>
          </a:p>
          <a:p>
            <a:pPr marL="0"/>
            <a:endParaRPr lang="en-US" sz="1300"/>
          </a:p>
          <a:p>
            <a:r>
              <a:rPr lang="en-US" sz="1300"/>
              <a:t>Specjalny znacznik, który wskazuje główną wersję strony dla wyszukiwarek</a:t>
            </a:r>
          </a:p>
          <a:p>
            <a:r>
              <a:rPr lang="en-US" sz="1300"/>
              <a:t>Rozwiązuje problem zduplikowanej treści, gdy jedna strona jest dostępna pod różnymi adresami URL</a:t>
            </a:r>
          </a:p>
          <a:p>
            <a:r>
              <a:rPr lang="en-US" sz="1300"/>
              <a:t>Pomaga utrzymać wagę SEO na głównej wersji strony wersja strony</a:t>
            </a:r>
          </a:p>
          <a:p>
            <a:r>
              <a:rPr lang="en-US" sz="1300"/>
              <a:t>Stawiamy na siebie na stronach, których potrzebujemy potrzebujemy</a:t>
            </a:r>
          </a:p>
          <a:p>
            <a:r>
              <a:rPr lang="en-US" sz="1300"/>
              <a:t>Przykład: strony z niepotrzebnymi filtrami katalogu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DA864-8111-FE15-A648-E2DFD1C60B9C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highlight>
                  <a:srgbClr val="FF0000"/>
                </a:highlight>
              </a:rPr>
              <a:t>Tag noindex, nofollow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Noindex: uniemożliwia wyszukiwarkom od indeksowania strony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Nofollow: wskazuje, aby nie przypisywać wagi do linków na stronie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Dotyczy sekcji serwisu, duplikatów stron, stron technicznych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Pomaga kontrolować robota wyszukiwarki i utrzymać wagę SEO strony</a:t>
            </a:r>
          </a:p>
        </p:txBody>
      </p:sp>
    </p:spTree>
    <p:extLst>
      <p:ext uri="{BB962C8B-B14F-4D97-AF65-F5344CB8AC3E}">
        <p14:creationId xmlns:p14="http://schemas.microsoft.com/office/powerpoint/2010/main" val="3248756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416D3-20E3-2D15-817C-8891AC3F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Słownik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C5B9B-6E78-D1C8-EBED-7317DFA96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700">
                <a:highlight>
                  <a:srgbClr val="FF0000"/>
                </a:highlight>
              </a:rPr>
              <a:t>Schema markup</a:t>
            </a:r>
          </a:p>
          <a:p>
            <a:r>
              <a:rPr lang="en-US" sz="1700"/>
              <a:t>Specjalny kod na stronie HTML, który zapewnia wyszukiwarkom dodatkowe informacje o treści</a:t>
            </a:r>
          </a:p>
          <a:p>
            <a:r>
              <a:rPr lang="en-US" sz="1700"/>
              <a:t>Pomaga tworzyć fragmenty rozszerzone w wynikach wyszukiwania</a:t>
            </a:r>
          </a:p>
          <a:p>
            <a:r>
              <a:rPr lang="en-US" sz="1700"/>
              <a:t>Poprawia zrozumienie treści strony przez wyszukiwarki strony</a:t>
            </a:r>
          </a:p>
          <a:p>
            <a:r>
              <a:rPr lang="en-US" sz="1700"/>
              <a:t>Przykład: znaczniki dla produktów, recenzji, organizacje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1E13E-ED9E-A430-7FFB-4B500391959E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highlight>
                  <a:srgbClr val="FF0000"/>
                </a:highlight>
              </a:rPr>
              <a:t>Pagination pages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Umożliwia dzielenie dużych list treści na osobne strony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Pomagają poprawnie indeksowaćdużych katalogów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Przykład: numerowane strony w kategoriach produkty</a:t>
            </a:r>
          </a:p>
        </p:txBody>
      </p:sp>
    </p:spTree>
    <p:extLst>
      <p:ext uri="{BB962C8B-B14F-4D97-AF65-F5344CB8AC3E}">
        <p14:creationId xmlns:p14="http://schemas.microsoft.com/office/powerpoint/2010/main" val="139123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3C7D5-7A91-51A4-24CA-D47882C3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Słownik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E322-9CAF-5A24-3B28-54A94F0D1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400" dirty="0" err="1">
                <a:highlight>
                  <a:srgbClr val="FF0000"/>
                </a:highlight>
              </a:rPr>
              <a:t>Robots.txt</a:t>
            </a:r>
            <a:endParaRPr lang="en-US" sz="1400" dirty="0">
              <a:highlight>
                <a:srgbClr val="FF0000"/>
              </a:highlight>
            </a:endParaRPr>
          </a:p>
          <a:p>
            <a:pPr marL="0"/>
            <a:endParaRPr lang="en-US" sz="1400" dirty="0"/>
          </a:p>
          <a:p>
            <a:r>
              <a:rPr lang="en-US" sz="1400" dirty="0" err="1"/>
              <a:t>Plik</a:t>
            </a:r>
            <a:r>
              <a:rPr lang="en-US" sz="1400" dirty="0"/>
              <a:t> </a:t>
            </a:r>
            <a:r>
              <a:rPr lang="en-US" sz="1400" dirty="0" err="1"/>
              <a:t>tekstowy</a:t>
            </a:r>
            <a:r>
              <a:rPr lang="en-US" sz="1400" dirty="0"/>
              <a:t> w </a:t>
            </a:r>
            <a:r>
              <a:rPr lang="en-US" sz="1400" dirty="0" err="1"/>
              <a:t>katalogu</a:t>
            </a:r>
            <a:r>
              <a:rPr lang="en-US" sz="1400" dirty="0"/>
              <a:t> </a:t>
            </a:r>
            <a:r>
              <a:rPr lang="en-US" sz="1400" dirty="0" err="1"/>
              <a:t>głównym</a:t>
            </a:r>
            <a:r>
              <a:rPr lang="en-US" sz="1400" dirty="0"/>
              <a:t> </a:t>
            </a:r>
            <a:r>
              <a:rPr lang="en-US" sz="1400" dirty="0" err="1"/>
              <a:t>witryny</a:t>
            </a:r>
            <a:r>
              <a:rPr lang="en-US" sz="1400" dirty="0"/>
              <a:t> (https://</a:t>
            </a:r>
            <a:r>
              <a:rPr lang="en-US" sz="1400" dirty="0" err="1"/>
              <a:t>site.pl</a:t>
            </a:r>
            <a:r>
              <a:rPr lang="en-US" sz="1400" dirty="0"/>
              <a:t>/</a:t>
            </a:r>
            <a:r>
              <a:rPr lang="en-US" sz="1400" dirty="0" err="1"/>
              <a:t>robots.txt</a:t>
            </a:r>
            <a:r>
              <a:rPr lang="en-US" sz="1400" dirty="0"/>
              <a:t>) z </a:t>
            </a:r>
            <a:r>
              <a:rPr lang="en-US" sz="1400" dirty="0" err="1"/>
              <a:t>instrukcjami</a:t>
            </a:r>
            <a:r>
              <a:rPr lang="en-US" sz="1400" dirty="0"/>
              <a:t> </a:t>
            </a:r>
            <a:r>
              <a:rPr lang="en-US" sz="1400" dirty="0" err="1"/>
              <a:t>dla</a:t>
            </a:r>
            <a:r>
              <a:rPr lang="en-US" sz="1400" dirty="0"/>
              <a:t> </a:t>
            </a:r>
            <a:r>
              <a:rPr lang="en-US" sz="1400" dirty="0" err="1"/>
              <a:t>robotów</a:t>
            </a:r>
            <a:r>
              <a:rPr lang="en-US" sz="1400" dirty="0"/>
              <a:t> </a:t>
            </a:r>
            <a:r>
              <a:rPr lang="en-US" sz="1400" dirty="0" err="1"/>
              <a:t>indeksujących</a:t>
            </a:r>
            <a:r>
              <a:rPr lang="en-US" sz="1400" dirty="0"/>
              <a:t> </a:t>
            </a:r>
            <a:r>
              <a:rPr lang="en-US" sz="1400" dirty="0" err="1"/>
              <a:t>wyszukiwarek</a:t>
            </a:r>
            <a:endParaRPr lang="en-US" sz="1400" dirty="0"/>
          </a:p>
          <a:p>
            <a:r>
              <a:rPr lang="en-US" sz="1400" dirty="0" err="1"/>
              <a:t>Wskazuje</a:t>
            </a:r>
            <a:r>
              <a:rPr lang="en-US" sz="1400" dirty="0"/>
              <a:t>, </a:t>
            </a:r>
            <a:r>
              <a:rPr lang="en-US" sz="1400" dirty="0" err="1"/>
              <a:t>które</a:t>
            </a:r>
            <a:r>
              <a:rPr lang="en-US" sz="1400" dirty="0"/>
              <a:t> </a:t>
            </a:r>
            <a:r>
              <a:rPr lang="en-US" sz="1400" dirty="0" err="1"/>
              <a:t>sekcje</a:t>
            </a:r>
            <a:r>
              <a:rPr lang="en-US" sz="1400" dirty="0"/>
              <a:t> </a:t>
            </a:r>
            <a:r>
              <a:rPr lang="en-US" sz="1400" dirty="0" err="1"/>
              <a:t>witryny</a:t>
            </a:r>
            <a:r>
              <a:rPr lang="en-US" sz="1400" dirty="0"/>
              <a:t> </a:t>
            </a:r>
            <a:r>
              <a:rPr lang="en-US" sz="1400" dirty="0" err="1"/>
              <a:t>mogą</a:t>
            </a:r>
            <a:r>
              <a:rPr lang="en-US" sz="1400" dirty="0"/>
              <a:t> </a:t>
            </a:r>
            <a:r>
              <a:rPr lang="en-US" sz="1400" dirty="0" err="1"/>
              <a:t>być</a:t>
            </a:r>
            <a:r>
              <a:rPr lang="en-US" sz="1400" dirty="0"/>
              <a:t> </a:t>
            </a:r>
            <a:r>
              <a:rPr lang="en-US" sz="1400" dirty="0" err="1"/>
              <a:t>indeksowane</a:t>
            </a:r>
            <a:r>
              <a:rPr lang="en-US" sz="1400" dirty="0"/>
              <a:t>, a </a:t>
            </a:r>
            <a:r>
              <a:rPr lang="en-US" sz="1400" dirty="0" err="1"/>
              <a:t>które</a:t>
            </a:r>
            <a:r>
              <a:rPr lang="en-US" sz="1400" dirty="0"/>
              <a:t> </a:t>
            </a:r>
            <a:r>
              <a:rPr lang="en-US" sz="1400" dirty="0" err="1"/>
              <a:t>nie</a:t>
            </a:r>
            <a:r>
              <a:rPr lang="en-US" sz="1400" dirty="0"/>
              <a:t>. </a:t>
            </a:r>
            <a:r>
              <a:rPr lang="en-US" sz="1400" dirty="0" err="1"/>
              <a:t>które</a:t>
            </a:r>
            <a:r>
              <a:rPr lang="en-US" sz="1400" dirty="0"/>
              <a:t> </a:t>
            </a:r>
            <a:r>
              <a:rPr lang="en-US" sz="1400" dirty="0" err="1"/>
              <a:t>mogą</a:t>
            </a:r>
            <a:r>
              <a:rPr lang="en-US" sz="1400" dirty="0"/>
              <a:t> </a:t>
            </a:r>
            <a:r>
              <a:rPr lang="en-US" sz="1400" dirty="0" err="1"/>
              <a:t>być</a:t>
            </a:r>
            <a:r>
              <a:rPr lang="en-US" sz="1400" dirty="0"/>
              <a:t> </a:t>
            </a:r>
            <a:r>
              <a:rPr lang="en-US" sz="1400" dirty="0" err="1"/>
              <a:t>indeksowane</a:t>
            </a:r>
            <a:r>
              <a:rPr lang="en-US" sz="1400" dirty="0"/>
              <a:t>, a </a:t>
            </a:r>
            <a:r>
              <a:rPr lang="en-US" sz="1400" dirty="0" err="1"/>
              <a:t>które</a:t>
            </a:r>
            <a:r>
              <a:rPr lang="en-US" sz="1400" dirty="0"/>
              <a:t> </a:t>
            </a:r>
            <a:r>
              <a:rPr lang="en-US" sz="1400" dirty="0" err="1"/>
              <a:t>nie</a:t>
            </a:r>
            <a:endParaRPr lang="en-US" sz="1400" dirty="0"/>
          </a:p>
          <a:p>
            <a:r>
              <a:rPr lang="en-US" sz="1400" dirty="0" err="1"/>
              <a:t>Umożliwia</a:t>
            </a:r>
            <a:r>
              <a:rPr lang="en-US" sz="1400" dirty="0"/>
              <a:t> </a:t>
            </a:r>
            <a:r>
              <a:rPr lang="en-US" sz="1400" dirty="0" err="1"/>
              <a:t>ustawienie</a:t>
            </a:r>
            <a:r>
              <a:rPr lang="en-US" sz="1400" dirty="0"/>
              <a:t> </a:t>
            </a:r>
            <a:r>
              <a:rPr lang="en-US" sz="1400" dirty="0" err="1"/>
              <a:t>reguł</a:t>
            </a:r>
            <a:r>
              <a:rPr lang="en-US" sz="1400" dirty="0"/>
              <a:t> </a:t>
            </a:r>
            <a:r>
              <a:rPr lang="en-US" sz="1400" dirty="0" err="1"/>
              <a:t>dla</a:t>
            </a:r>
            <a:r>
              <a:rPr lang="en-US" sz="1400" dirty="0"/>
              <a:t> </a:t>
            </a:r>
            <a:r>
              <a:rPr lang="en-US" sz="1400" dirty="0" err="1"/>
              <a:t>różnych</a:t>
            </a:r>
            <a:r>
              <a:rPr lang="en-US" sz="1400" dirty="0"/>
              <a:t> </a:t>
            </a:r>
            <a:r>
              <a:rPr lang="en-US" sz="1400" dirty="0" err="1"/>
              <a:t>wyszukiwarek</a:t>
            </a:r>
            <a:r>
              <a:rPr lang="en-US" sz="1400" dirty="0"/>
              <a:t> </a:t>
            </a:r>
            <a:r>
              <a:rPr lang="en-US" sz="1400" dirty="0" err="1"/>
              <a:t>wyszukiwarek</a:t>
            </a:r>
            <a:endParaRPr lang="en-US" sz="1400" dirty="0"/>
          </a:p>
          <a:p>
            <a:r>
              <a:rPr lang="en-US" sz="1400" dirty="0" err="1"/>
              <a:t>Pomaga</a:t>
            </a:r>
            <a:r>
              <a:rPr lang="en-US" sz="1400" dirty="0"/>
              <a:t> </a:t>
            </a:r>
            <a:r>
              <a:rPr lang="en-US" sz="1400" dirty="0" err="1"/>
              <a:t>zoptymalizować</a:t>
            </a:r>
            <a:r>
              <a:rPr lang="en-US" sz="1400" dirty="0"/>
              <a:t> process </a:t>
            </a:r>
            <a:r>
              <a:rPr lang="en-US" sz="1400" dirty="0" err="1"/>
              <a:t>indeksowania</a:t>
            </a:r>
            <a:r>
              <a:rPr lang="en-US" sz="1400" dirty="0"/>
              <a:t> </a:t>
            </a:r>
            <a:r>
              <a:rPr lang="en-US" sz="1400" dirty="0" err="1"/>
              <a:t>strony</a:t>
            </a:r>
            <a:r>
              <a:rPr lang="en-US" sz="1400" dirty="0"/>
              <a:t> </a:t>
            </a:r>
            <a:r>
              <a:rPr lang="en-US" sz="1400" dirty="0" err="1"/>
              <a:t>internetowej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9AB7A-C9FD-A30C-4563-B5FB7051F700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highlight>
                  <a:srgbClr val="FF0000"/>
                </a:highlight>
              </a:rPr>
              <a:t>Sitemap.xml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Plik z pełną listą stron witryny dla wyszukiwarek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Zawiera dodatkowe informacje: częstotliwość aktualizacji, priorytet stron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Przyspiesza odkrywanie nowych stron przez wyszukiwarki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Szczególnie ważne dla dużych stron internetowych o głębokiej strukturze</a:t>
            </a:r>
          </a:p>
        </p:txBody>
      </p:sp>
    </p:spTree>
    <p:extLst>
      <p:ext uri="{BB962C8B-B14F-4D97-AF65-F5344CB8AC3E}">
        <p14:creationId xmlns:p14="http://schemas.microsoft.com/office/powerpoint/2010/main" val="1206730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64E15-E247-F5A3-0519-2A6355C5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Słownik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98E46-9B72-04EC-DA1F-0A63E4169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/>
              <a:t> </a:t>
            </a:r>
            <a:r>
              <a:rPr lang="en-US" sz="2000">
                <a:highlight>
                  <a:srgbClr val="FF0000"/>
                </a:highlight>
              </a:rPr>
              <a:t>Crawling</a:t>
            </a:r>
          </a:p>
          <a:p>
            <a:r>
              <a:rPr lang="en-US" sz="2000"/>
              <a:t>Proces przeszukiwania stron witryny internetowej przez robota wyszukującego.</a:t>
            </a:r>
          </a:p>
          <a:p>
            <a:r>
              <a:rPr lang="en-US" sz="2000"/>
              <a:t>Zbieranie informacji o strukturze i zawartości strony internetowej.</a:t>
            </a:r>
          </a:p>
          <a:p>
            <a:r>
              <a:rPr lang="en-US" sz="2000"/>
              <a:t>Początkowy etap pracy wyszukiwarki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31782-E5DD-D1DD-95D3-DA381E334A13}"/>
              </a:ext>
            </a:extLst>
          </p:cNvPr>
          <p:cNvSpPr txBox="1"/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highlight>
                  <a:srgbClr val="FF0000"/>
                </a:highlight>
              </a:rPr>
              <a:t>Indeksowanie</a:t>
            </a:r>
            <a:endParaRPr lang="en-US" sz="1700" dirty="0">
              <a:highlight>
                <a:srgbClr val="FF0000"/>
              </a:highlight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Analiza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przechowywanie</a:t>
            </a:r>
            <a:r>
              <a:rPr lang="en-US" sz="1700" dirty="0"/>
              <a:t> </a:t>
            </a:r>
            <a:r>
              <a:rPr lang="en-US" sz="1700" dirty="0" err="1"/>
              <a:t>zebranych</a:t>
            </a:r>
            <a:r>
              <a:rPr lang="en-US" sz="1700" dirty="0"/>
              <a:t>  </a:t>
            </a:r>
            <a:r>
              <a:rPr lang="en-US" sz="1700" dirty="0" err="1"/>
              <a:t>informacji</a:t>
            </a:r>
            <a:r>
              <a:rPr lang="en-US" sz="1700" dirty="0"/>
              <a:t> w </a:t>
            </a:r>
            <a:r>
              <a:rPr lang="en-US" sz="1700" dirty="0" err="1"/>
              <a:t>bazie</a:t>
            </a:r>
            <a:r>
              <a:rPr lang="en-US" sz="1700" dirty="0"/>
              <a:t> </a:t>
            </a:r>
            <a:r>
              <a:rPr lang="en-US" sz="1700" dirty="0" err="1"/>
              <a:t>danych</a:t>
            </a:r>
            <a:r>
              <a:rPr lang="en-US" sz="1700" dirty="0"/>
              <a:t> </a:t>
            </a:r>
            <a:r>
              <a:rPr lang="en-US" sz="1700" dirty="0" err="1"/>
              <a:t>wyszukiwarki</a:t>
            </a: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Określanie</a:t>
            </a:r>
            <a:r>
              <a:rPr lang="en-US" sz="1700" dirty="0"/>
              <a:t> </a:t>
            </a:r>
            <a:r>
              <a:rPr lang="en-US" sz="1700" dirty="0" err="1"/>
              <a:t>trafności</a:t>
            </a:r>
            <a:r>
              <a:rPr lang="en-US" sz="1700" dirty="0"/>
              <a:t> </a:t>
            </a:r>
            <a:r>
              <a:rPr lang="en-US" sz="1700" dirty="0" err="1"/>
              <a:t>stron</a:t>
            </a:r>
            <a:r>
              <a:rPr lang="en-US" sz="1700" dirty="0"/>
              <a:t> </a:t>
            </a:r>
            <a:r>
              <a:rPr lang="en-US" sz="1700" dirty="0" err="1"/>
              <a:t>dla</a:t>
            </a:r>
            <a:r>
              <a:rPr lang="en-US" sz="1700" dirty="0"/>
              <a:t> </a:t>
            </a:r>
            <a:r>
              <a:rPr lang="en-US" sz="1700" dirty="0" err="1"/>
              <a:t>różnych</a:t>
            </a:r>
            <a:r>
              <a:rPr lang="en-US" sz="1700" dirty="0"/>
              <a:t> </a:t>
            </a:r>
            <a:r>
              <a:rPr lang="en-US" sz="1700" dirty="0" err="1"/>
              <a:t>zapytań</a:t>
            </a: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Końcowy</a:t>
            </a:r>
            <a:r>
              <a:rPr lang="en-US" sz="1700" dirty="0"/>
              <a:t> </a:t>
            </a:r>
            <a:r>
              <a:rPr lang="en-US" sz="1700" dirty="0" err="1"/>
              <a:t>etap</a:t>
            </a:r>
            <a:r>
              <a:rPr lang="en-US" sz="1700" dirty="0"/>
              <a:t> </a:t>
            </a:r>
            <a:r>
              <a:rPr lang="en-US" sz="1700" dirty="0" err="1"/>
              <a:t>przed</a:t>
            </a:r>
            <a:r>
              <a:rPr lang="en-US" sz="1700" dirty="0"/>
              <a:t> </a:t>
            </a:r>
            <a:r>
              <a:rPr lang="en-US" sz="1700" dirty="0" err="1"/>
              <a:t>umieszczeniem</a:t>
            </a:r>
            <a:r>
              <a:rPr lang="en-US" sz="1700" dirty="0"/>
              <a:t> </a:t>
            </a:r>
            <a:r>
              <a:rPr lang="en-US" sz="1700" dirty="0" err="1"/>
              <a:t>stron</a:t>
            </a:r>
            <a:r>
              <a:rPr lang="en-US" sz="1700" dirty="0"/>
              <a:t> w </a:t>
            </a:r>
            <a:r>
              <a:rPr lang="en-US" sz="1700" dirty="0" err="1"/>
              <a:t>wynikach</a:t>
            </a:r>
            <a:r>
              <a:rPr lang="en-US" sz="1700" dirty="0"/>
              <a:t> </a:t>
            </a:r>
            <a:r>
              <a:rPr lang="en-US" sz="1700" dirty="0" err="1"/>
              <a:t>wyszukiwania</a:t>
            </a:r>
            <a:r>
              <a:rPr lang="en-US" sz="1700" dirty="0"/>
              <a:t> </a:t>
            </a:r>
            <a:r>
              <a:rPr lang="en-US" sz="1700" dirty="0" err="1"/>
              <a:t>zanim</a:t>
            </a:r>
            <a:r>
              <a:rPr lang="en-US" sz="1700" dirty="0"/>
              <a:t> </a:t>
            </a:r>
            <a:r>
              <a:rPr lang="en-US" sz="1700" dirty="0" err="1"/>
              <a:t>strony</a:t>
            </a:r>
            <a:r>
              <a:rPr lang="en-US" sz="1700" dirty="0"/>
              <a:t> </a:t>
            </a:r>
            <a:r>
              <a:rPr lang="en-US" sz="1700" dirty="0" err="1"/>
              <a:t>zostaną</a:t>
            </a:r>
            <a:r>
              <a:rPr lang="en-US" sz="1700" dirty="0"/>
              <a:t> </a:t>
            </a:r>
            <a:r>
              <a:rPr lang="en-US" sz="1700" dirty="0" err="1"/>
              <a:t>uwzględnione</a:t>
            </a:r>
            <a:r>
              <a:rPr lang="en-US" sz="1700" dirty="0"/>
              <a:t> w </a:t>
            </a:r>
            <a:r>
              <a:rPr lang="en-US" sz="1700" dirty="0" err="1"/>
              <a:t>wynikach</a:t>
            </a:r>
            <a:r>
              <a:rPr lang="en-US" sz="1700" dirty="0"/>
              <a:t> </a:t>
            </a:r>
            <a:r>
              <a:rPr lang="en-US" sz="1700" dirty="0" err="1"/>
              <a:t>wyszukiwania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9500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493A3-D167-00D5-000F-E60DCFB7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Samodzielny</a:t>
            </a:r>
            <a:r>
              <a:rPr lang="en-US" sz="6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6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ręczny</a:t>
            </a:r>
            <a:r>
              <a:rPr lang="en-US" sz="6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  <a:r>
              <a:rPr lang="en-US" sz="6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audyt</a:t>
            </a:r>
            <a:endParaRPr lang="en-US" sz="6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B43CA-BC49-72EF-578B-135E1A3BC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4" y="1590840"/>
            <a:ext cx="5010506" cy="500753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Jakie błędy można znaleźć na stronie internetowej nie używając platnego oprogramowania?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28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11366A2-67B6-F3E7-80ED-12DC05423D91}"/>
              </a:ext>
            </a:extLst>
          </p:cNvPr>
          <p:cNvSpPr/>
          <p:nvPr/>
        </p:nvSpPr>
        <p:spPr>
          <a:xfrm>
            <a:off x="7678481" y="1674972"/>
            <a:ext cx="3436088" cy="4481512"/>
          </a:xfrm>
          <a:prstGeom prst="roundRect">
            <a:avLst/>
          </a:prstGeom>
          <a:solidFill>
            <a:srgbClr val="E508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A6D605-F7BC-8325-5EB2-D3187DB2D002}"/>
              </a:ext>
            </a:extLst>
          </p:cNvPr>
          <p:cNvSpPr/>
          <p:nvPr/>
        </p:nvSpPr>
        <p:spPr>
          <a:xfrm>
            <a:off x="838200" y="1690688"/>
            <a:ext cx="3596640" cy="4481512"/>
          </a:xfrm>
          <a:prstGeom prst="roundRect">
            <a:avLst/>
          </a:prstGeom>
          <a:solidFill>
            <a:srgbClr val="E508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40D3E-CD7E-DC6D-4013-388F169F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212"/>
            <a:ext cx="10515600" cy="1325563"/>
          </a:xfrm>
        </p:spPr>
        <p:txBody>
          <a:bodyPr/>
          <a:lstStyle/>
          <a:p>
            <a:r>
              <a:rPr lang="en-PL" dirty="0"/>
              <a:t>Samodzielny (ręczny) audyt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8C53-D9C7-2388-DA6A-E5341BFC1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476" y="1987232"/>
            <a:ext cx="3436088" cy="30441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dirty="0" err="1">
                <a:solidFill>
                  <a:schemeClr val="bg1"/>
                </a:solidFill>
              </a:rPr>
              <a:t>Możesz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dowiedzieć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się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wiele</a:t>
            </a:r>
            <a:r>
              <a:rPr lang="en-GB" sz="2000" dirty="0">
                <a:solidFill>
                  <a:schemeClr val="bg1"/>
                </a:solidFill>
              </a:rPr>
              <a:t> o </a:t>
            </a:r>
            <a:r>
              <a:rPr lang="en-GB" sz="2000" dirty="0" err="1">
                <a:solidFill>
                  <a:schemeClr val="bg1"/>
                </a:solidFill>
              </a:rPr>
              <a:t>stronie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internetowej</a:t>
            </a:r>
            <a:r>
              <a:rPr lang="en-GB" sz="2000" dirty="0">
                <a:solidFill>
                  <a:schemeClr val="bg1"/>
                </a:solidFill>
              </a:rPr>
              <a:t>, po </a:t>
            </a:r>
            <a:r>
              <a:rPr lang="en-GB" sz="2000" dirty="0" err="1">
                <a:solidFill>
                  <a:schemeClr val="bg1"/>
                </a:solidFill>
              </a:rPr>
              <a:t>prostu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patrząc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na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jej</a:t>
            </a:r>
            <a:r>
              <a:rPr lang="en-GB" sz="2000" dirty="0">
                <a:solidFill>
                  <a:schemeClr val="bg1"/>
                </a:solidFill>
              </a:rPr>
              <a:t> snippet w </a:t>
            </a:r>
            <a:r>
              <a:rPr lang="en-GB" sz="2000" dirty="0" err="1">
                <a:solidFill>
                  <a:schemeClr val="bg1"/>
                </a:solidFill>
              </a:rPr>
              <a:t>wynikach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wyszukiwania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lub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patrząc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na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kod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GB" sz="2000" dirty="0" err="1">
                <a:solidFill>
                  <a:schemeClr val="bg1"/>
                </a:solidFill>
              </a:rPr>
              <a:t>Istnieją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również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bezpłatne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usługi</a:t>
            </a:r>
            <a:r>
              <a:rPr lang="en-GB" sz="2000" dirty="0">
                <a:solidFill>
                  <a:schemeClr val="bg1"/>
                </a:solidFill>
              </a:rPr>
              <a:t> od Google </a:t>
            </a:r>
            <a:r>
              <a:rPr lang="en-GB" sz="2000" dirty="0" err="1">
                <a:solidFill>
                  <a:schemeClr val="bg1"/>
                </a:solidFill>
              </a:rPr>
              <a:t>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rozszerzenia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dla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rozszerzeń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przeglądarki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endParaRPr lang="en-PL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D1B3C-BBC8-24B1-4416-2BA96BF609AB}"/>
              </a:ext>
            </a:extLst>
          </p:cNvPr>
          <p:cNvSpPr txBox="1"/>
          <p:nvPr/>
        </p:nvSpPr>
        <p:spPr>
          <a:xfrm>
            <a:off x="7678481" y="1825625"/>
            <a:ext cx="34360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solidFill>
                  <a:schemeClr val="bg1"/>
                </a:solidFill>
              </a:rPr>
              <a:t>Audyt</a:t>
            </a:r>
            <a:r>
              <a:rPr lang="en-GB" sz="2000" dirty="0">
                <a:solidFill>
                  <a:schemeClr val="bg1"/>
                </a:solidFill>
              </a:rPr>
              <a:t> z </a:t>
            </a:r>
            <a:r>
              <a:rPr lang="en-GB" sz="2000" dirty="0" err="1">
                <a:solidFill>
                  <a:schemeClr val="bg1"/>
                </a:solidFill>
              </a:rPr>
              <a:t>użyciem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crawlerów</a:t>
            </a:r>
            <a:r>
              <a:rPr lang="en-GB" sz="2000" dirty="0">
                <a:solidFill>
                  <a:schemeClr val="bg1"/>
                </a:solidFill>
              </a:rPr>
              <a:t> jest </a:t>
            </a:r>
            <a:r>
              <a:rPr lang="en-GB" sz="2000" dirty="0" err="1">
                <a:solidFill>
                  <a:schemeClr val="bg1"/>
                </a:solidFill>
              </a:rPr>
              <a:t>bardziej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dogłębny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szczegółowy</a:t>
            </a:r>
            <a:r>
              <a:rPr lang="en-GB" sz="2000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pl-PL" sz="2000" dirty="0">
                <a:solidFill>
                  <a:schemeClr val="bg1"/>
                </a:solidFill>
              </a:rPr>
              <a:t>Z</a:t>
            </a:r>
            <a:r>
              <a:rPr lang="en-GB" sz="2000" dirty="0" err="1">
                <a:solidFill>
                  <a:schemeClr val="bg1"/>
                </a:solidFill>
              </a:rPr>
              <a:t>pomocą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specjalnego</a:t>
            </a:r>
            <a:endParaRPr lang="en-GB" sz="2000" dirty="0">
              <a:solidFill>
                <a:schemeClr val="bg1"/>
              </a:solidFill>
            </a:endParaRPr>
          </a:p>
          <a:p>
            <a:pPr algn="ctr"/>
            <a:r>
              <a:rPr lang="en-GB" sz="2000" dirty="0" err="1">
                <a:solidFill>
                  <a:schemeClr val="bg1"/>
                </a:solidFill>
              </a:rPr>
              <a:t>oprogramowania</a:t>
            </a:r>
            <a:r>
              <a:rPr lang="en-GB" sz="2000" dirty="0">
                <a:solidFill>
                  <a:schemeClr val="bg1"/>
                </a:solidFill>
              </a:rPr>
              <a:t>, </a:t>
            </a:r>
            <a:r>
              <a:rPr lang="en-GB" sz="2000" dirty="0" err="1">
                <a:solidFill>
                  <a:schemeClr val="bg1"/>
                </a:solidFill>
              </a:rPr>
              <a:t>można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znaleźć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i</a:t>
            </a:r>
            <a:endParaRPr lang="en-GB" sz="2000" dirty="0">
              <a:solidFill>
                <a:schemeClr val="bg1"/>
              </a:solidFill>
            </a:endParaRPr>
          </a:p>
          <a:p>
            <a:pPr algn="ctr"/>
            <a:r>
              <a:rPr lang="en-GB" sz="2000" dirty="0" err="1">
                <a:solidFill>
                  <a:schemeClr val="bg1"/>
                </a:solidFill>
              </a:rPr>
              <a:t>dotrzeć</a:t>
            </a:r>
            <a:r>
              <a:rPr lang="en-GB" sz="2000" dirty="0">
                <a:solidFill>
                  <a:schemeClr val="bg1"/>
                </a:solidFill>
              </a:rPr>
              <a:t> do </a:t>
            </a:r>
            <a:r>
              <a:rPr lang="en-GB" sz="2000" dirty="0" err="1">
                <a:solidFill>
                  <a:schemeClr val="bg1"/>
                </a:solidFill>
              </a:rPr>
              <a:t>sedna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wszystkich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błędów</a:t>
            </a:r>
            <a:endParaRPr lang="en-GB" sz="2000" dirty="0">
              <a:solidFill>
                <a:schemeClr val="bg1"/>
              </a:solidFill>
            </a:endParaRPr>
          </a:p>
          <a:p>
            <a:pPr algn="ctr"/>
            <a:r>
              <a:rPr lang="en-GB" sz="2000" dirty="0" err="1">
                <a:solidFill>
                  <a:schemeClr val="bg1"/>
                </a:solidFill>
              </a:rPr>
              <a:t>strony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internetowej</a:t>
            </a:r>
            <a:r>
              <a:rPr lang="en-GB" sz="2000" dirty="0">
                <a:solidFill>
                  <a:schemeClr val="bg1"/>
                </a:solidFill>
              </a:rPr>
              <a:t>, a co </a:t>
            </a:r>
            <a:r>
              <a:rPr lang="en-GB" sz="2000" dirty="0" err="1">
                <a:solidFill>
                  <a:schemeClr val="bg1"/>
                </a:solidFill>
              </a:rPr>
              <a:t>najważniejsze</a:t>
            </a:r>
            <a:r>
              <a:rPr lang="en-GB" sz="2000" dirty="0">
                <a:solidFill>
                  <a:schemeClr val="bg1"/>
                </a:solidFill>
              </a:rPr>
              <a:t>, do </a:t>
            </a:r>
            <a:r>
              <a:rPr lang="en-GB" sz="2000" dirty="0" err="1">
                <a:solidFill>
                  <a:schemeClr val="bg1"/>
                </a:solidFill>
              </a:rPr>
              <a:t>przyczyny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tych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błędów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endParaRPr lang="en-PL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30E18-EF03-B0FC-7183-66679EEC6F7F}"/>
              </a:ext>
            </a:extLst>
          </p:cNvPr>
          <p:cNvSpPr txBox="1"/>
          <p:nvPr/>
        </p:nvSpPr>
        <p:spPr>
          <a:xfrm>
            <a:off x="1884647" y="5408850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dirty="0">
                <a:solidFill>
                  <a:schemeClr val="bg1"/>
                </a:solidFill>
              </a:rPr>
              <a:t>Ręczny audyt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9702E-DABA-B48F-D48A-6454EBA4E24C}"/>
              </a:ext>
            </a:extLst>
          </p:cNvPr>
          <p:cNvSpPr txBox="1"/>
          <p:nvPr/>
        </p:nvSpPr>
        <p:spPr>
          <a:xfrm>
            <a:off x="8342967" y="5545326"/>
            <a:ext cx="210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dirty="0">
                <a:solidFill>
                  <a:schemeClr val="bg1"/>
                </a:solidFill>
              </a:rPr>
              <a:t>Audyt z crawlerami</a:t>
            </a:r>
          </a:p>
        </p:txBody>
      </p:sp>
    </p:spTree>
    <p:extLst>
      <p:ext uri="{BB962C8B-B14F-4D97-AF65-F5344CB8AC3E}">
        <p14:creationId xmlns:p14="http://schemas.microsoft.com/office/powerpoint/2010/main" val="3409440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" name="Content Placeholder 3" descr="A red and white sign with white text&#10;&#10;AI-generated content may be incorrect.">
            <a:extLst>
              <a:ext uri="{FF2B5EF4-FFF2-40B4-BE49-F238E27FC236}">
                <a16:creationId xmlns:a16="http://schemas.microsoft.com/office/drawing/2014/main" id="{E52428C2-B609-31F2-3FB7-2F8280815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9000"/>
          </a:blip>
          <a:srcRect r="1311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1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58E4D-2CA1-BB4C-6CA2-CB60E177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PL" sz="3600" dirty="0"/>
              <a:t>Samodzielny (ręczny) audyt</a:t>
            </a:r>
            <a:endParaRPr lang="en-PL" sz="3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8341-09D2-D561-7BCE-9C282250B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GB" sz="1300"/>
              <a:t>Sprawdzenie Core Web Vitals (PageSpeed Insights)</a:t>
            </a:r>
          </a:p>
          <a:p>
            <a:endParaRPr lang="en-GB" sz="1300"/>
          </a:p>
          <a:p>
            <a:r>
              <a:rPr lang="en-GB" sz="1300"/>
              <a:t>Pozwala ocenić szybkość ładowania strony internetowej.</a:t>
            </a:r>
          </a:p>
          <a:p>
            <a:r>
              <a:rPr lang="en-GB" sz="1300"/>
              <a:t>Można sprawdzić osobno wersję mobilną i desktopową.</a:t>
            </a:r>
          </a:p>
          <a:p>
            <a:r>
              <a:rPr lang="en-GB" sz="1300"/>
              <a:t>Dostarcza informacji o elementach, które spowalniają proces ładowania.</a:t>
            </a:r>
          </a:p>
          <a:p>
            <a:r>
              <a:rPr lang="en-GB" sz="1300"/>
              <a:t>Oferuje zalecenia dotyczące optymalizacji.</a:t>
            </a:r>
          </a:p>
          <a:p>
            <a:r>
              <a:rPr lang="en-GB" sz="1300"/>
              <a:t>Raporty PageSpeed Insights pomagają zidentyfikować problematyczne obszary w szybkości ładowania stron i poszczególnych elementów witryny.</a:t>
            </a:r>
          </a:p>
          <a:p>
            <a:r>
              <a:rPr lang="en-GB" sz="1300"/>
              <a:t>Wdrożenie zmian wymaga pracy programistów, którzy zaimplementują proponowane usprawnienia.</a:t>
            </a:r>
            <a:endParaRPr lang="en-PL" sz="13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F997E-2531-FC3F-8204-9BEDED3CB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105" y="192687"/>
            <a:ext cx="6440424" cy="3236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06A04-9EA7-8938-E5D3-5EF237421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531" y="3429000"/>
            <a:ext cx="6152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22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3B85EC0-A6B1-B81A-15C0-2019A43F0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90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29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637616-0AB6-C785-3D1B-A8921FF20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4" r="-2" b="-2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9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6B2AE-8CA1-2CA7-7996-CD2CE6FB8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PL" sz="7400">
                <a:solidFill>
                  <a:srgbClr val="FFFFFF"/>
                </a:solidFill>
              </a:rPr>
              <a:t>Podstawy SEO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2294-7A02-56F7-6C68-BF990304F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SEO- co to jest?</a:t>
            </a:r>
          </a:p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Z czego się składa SEO?</a:t>
            </a:r>
          </a:p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Jak działa wyszukiwarka?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47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3004A2-685A-C1D3-6FF0-CD364D133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35" r="-2" b="-2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2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F13C27-4BD8-A9C9-CCF7-A48BC8C9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PL" sz="7400">
                <a:solidFill>
                  <a:srgbClr val="FFFFFF"/>
                </a:solidFill>
              </a:rPr>
              <a:t>Podstawy SEO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3457B-F272-709D-CA27-F35005256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SEO - optymalizacja dla wyszukiwarek. To jest praktyka zdobywania celowego internet trafiku na stronie z wyników organicznych (bezplatnie) rankingu systemy  wyszukiwania.</a:t>
            </a:r>
            <a:endParaRPr lang="uk-UA" sz="2000">
              <a:solidFill>
                <a:schemeClr val="tx1">
                  <a:alpha val="80000"/>
                </a:schemeClr>
              </a:solidFill>
            </a:endParaRPr>
          </a:p>
          <a:p>
            <a:endParaRPr lang="uk-UA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Celem SEO jest podniesienie pozycji witryny w wynikach wyszukiwania dla zapytań</a:t>
            </a:r>
            <a:r>
              <a:rPr lang="uk-UA" sz="200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w wynikach wyszukiwania dla zapytań,</a:t>
            </a:r>
            <a:r>
              <a:rPr lang="uk-UA" sz="200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znanych jako słowa kluczowe związane z</a:t>
            </a:r>
            <a:r>
              <a:rPr lang="uk-UA" sz="200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naszą</a:t>
            </a:r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 firmą.</a:t>
            </a:r>
            <a:endParaRPr lang="en-PL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2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4F8C-767D-718F-3D79-DB0DF646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004F-E40E-E0B7-997E-07E510C35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59480" cy="4667250"/>
          </a:xfrm>
        </p:spPr>
        <p:txBody>
          <a:bodyPr/>
          <a:lstStyle/>
          <a:p>
            <a:r>
              <a:rPr lang="en-GB" dirty="0" err="1"/>
              <a:t>Zestaw</a:t>
            </a:r>
            <a:r>
              <a:rPr lang="en-GB" dirty="0"/>
              <a:t> </a:t>
            </a:r>
            <a:r>
              <a:rPr lang="en-GB" dirty="0" err="1"/>
              <a:t>działań</a:t>
            </a:r>
            <a:r>
              <a:rPr lang="en-GB" dirty="0"/>
              <a:t> </a:t>
            </a:r>
            <a:r>
              <a:rPr lang="en-GB" dirty="0" err="1"/>
              <a:t>mających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celu</a:t>
            </a:r>
            <a:r>
              <a:rPr lang="en-GB" dirty="0"/>
              <a:t> </a:t>
            </a:r>
            <a:r>
              <a:rPr lang="en-GB" dirty="0" err="1"/>
              <a:t>ulepszenie</a:t>
            </a:r>
            <a:r>
              <a:rPr lang="en-GB" dirty="0"/>
              <a:t> </a:t>
            </a:r>
            <a:r>
              <a:rPr lang="en-GB" dirty="0" err="1"/>
              <a:t>strony</a:t>
            </a:r>
            <a:r>
              <a:rPr lang="en-GB" dirty="0"/>
              <a:t> </a:t>
            </a:r>
            <a:r>
              <a:rPr lang="en-GB" dirty="0" err="1"/>
              <a:t>internetowej</a:t>
            </a:r>
            <a:r>
              <a:rPr lang="en-GB" dirty="0"/>
              <a:t> od </a:t>
            </a:r>
            <a:r>
              <a:rPr lang="en-GB" dirty="0" err="1"/>
              <a:t>wewnątrz</a:t>
            </a:r>
            <a:r>
              <a:rPr lang="en-GB" dirty="0"/>
              <a:t>. </a:t>
            </a:r>
            <a:r>
              <a:rPr lang="en-GB" dirty="0" err="1"/>
              <a:t>Oznacza</a:t>
            </a:r>
            <a:r>
              <a:rPr lang="en-GB" dirty="0"/>
              <a:t> to </a:t>
            </a:r>
            <a:r>
              <a:rPr lang="en-GB" dirty="0" err="1"/>
              <a:t>wyszukiwanie</a:t>
            </a:r>
            <a:r>
              <a:rPr lang="en-GB" dirty="0"/>
              <a:t> </a:t>
            </a:r>
            <a:r>
              <a:rPr lang="en-GB" dirty="0" err="1"/>
              <a:t>błędów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stronach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w </a:t>
            </a:r>
            <a:r>
              <a:rPr lang="en-GB" dirty="0" err="1"/>
              <a:t>kodzie</a:t>
            </a:r>
            <a:endParaRPr lang="en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5D192-1B17-7245-240A-5A02D3B75491}"/>
              </a:ext>
            </a:extLst>
          </p:cNvPr>
          <p:cNvSpPr txBox="1"/>
          <p:nvPr/>
        </p:nvSpPr>
        <p:spPr>
          <a:xfrm>
            <a:off x="5013960" y="1825625"/>
            <a:ext cx="345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/>
              <a:t>Контентна</a:t>
            </a:r>
            <a:r>
              <a:rPr lang="uk-UA" dirty="0"/>
              <a:t> оптимізація</a:t>
            </a:r>
            <a:endParaRPr lang="en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836FF-BF07-5DBD-8FE7-7F11AECA06DC}"/>
              </a:ext>
            </a:extLst>
          </p:cNvPr>
          <p:cNvSpPr txBox="1"/>
          <p:nvPr/>
        </p:nvSpPr>
        <p:spPr>
          <a:xfrm>
            <a:off x="9326880" y="193548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Зовнішня оптимізація</a:t>
            </a:r>
            <a:endParaRPr lang="en-PL" dirty="0"/>
          </a:p>
        </p:txBody>
      </p:sp>
      <p:pic>
        <p:nvPicPr>
          <p:cNvPr id="11" name="Picture 10" descr="A group of red tags with white text&#10;&#10;AI-generated content may be incorrect.">
            <a:extLst>
              <a:ext uri="{FF2B5EF4-FFF2-40B4-BE49-F238E27FC236}">
                <a16:creationId xmlns:a16="http://schemas.microsoft.com/office/drawing/2014/main" id="{CC4EF2F9-5C49-249F-0804-C153B09E5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0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9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5DF18F8F-FA1C-3A0E-A4D8-D3A52FC7D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2" b="495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3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85364-4E92-0694-20B8-63EC12F5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Semantyka</a:t>
            </a:r>
            <a:r>
              <a:rPr lang="en-US" sz="74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(</a:t>
            </a:r>
            <a:r>
              <a:rPr lang="en-US" sz="7400" b="1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podstawowe</a:t>
            </a:r>
            <a:r>
              <a:rPr lang="en-US" sz="74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7400" b="1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pojęcia</a:t>
            </a:r>
            <a:r>
              <a:rPr lang="en-US" sz="74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)</a:t>
            </a:r>
            <a:endParaRPr lang="en-US" sz="7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A7AF4-FC18-84A5-BF64-A15D7AD1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i="0" kern="12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Czym</a:t>
            </a:r>
            <a:r>
              <a:rPr lang="en-US" sz="2000" b="1" i="0" kern="12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jest </a:t>
            </a:r>
            <a:r>
              <a:rPr lang="en-US" sz="2000" b="1" i="0" kern="12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jądro</a:t>
            </a:r>
            <a:r>
              <a:rPr lang="en-US" sz="2000" b="1" i="0" kern="12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1" i="0" kern="12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semantyczne</a:t>
            </a:r>
            <a:r>
              <a:rPr lang="en-US" sz="2000" b="1" i="0" kern="12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1" i="0" kern="12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2000" b="1" i="0" kern="12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1" i="0" kern="12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jego</a:t>
            </a:r>
            <a:r>
              <a:rPr lang="en-US" sz="2000" b="1" i="0" kern="12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1" i="0" kern="12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grupowanie</a:t>
            </a:r>
            <a:r>
              <a:rPr lang="en-US" sz="2000" b="1" i="0" kern="12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92A92-7261-C3CF-44F3-73732ABD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400" b="1" i="0" kern="1200" dirty="0" err="1">
                <a:effectLst/>
                <a:latin typeface="+mj-lt"/>
                <a:ea typeface="+mj-ea"/>
                <a:cs typeface="+mj-cs"/>
              </a:rPr>
              <a:t>Semantyka</a:t>
            </a:r>
            <a:r>
              <a:rPr lang="en-US" sz="4400" b="1" i="0" kern="1200" dirty="0">
                <a:effectLst/>
                <a:latin typeface="+mj-lt"/>
                <a:ea typeface="+mj-ea"/>
                <a:cs typeface="+mj-cs"/>
              </a:rPr>
              <a:t> (</a:t>
            </a:r>
            <a:r>
              <a:rPr lang="en-US" sz="4400" b="1" i="0" kern="1200" dirty="0" err="1">
                <a:effectLst/>
                <a:latin typeface="+mj-lt"/>
                <a:ea typeface="+mj-ea"/>
                <a:cs typeface="+mj-cs"/>
              </a:rPr>
              <a:t>podstawowe</a:t>
            </a:r>
            <a:r>
              <a:rPr lang="en-US" sz="4400" b="1" i="0" kern="12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b="1" i="0" kern="1200" dirty="0" err="1">
                <a:effectLst/>
                <a:latin typeface="+mj-lt"/>
                <a:ea typeface="+mj-ea"/>
                <a:cs typeface="+mj-cs"/>
              </a:rPr>
              <a:t>pojęcia</a:t>
            </a:r>
            <a:r>
              <a:rPr lang="en-US" sz="4400" b="1" i="0" kern="1200" dirty="0">
                <a:effectLst/>
                <a:latin typeface="+mj-lt"/>
                <a:ea typeface="+mj-ea"/>
                <a:cs typeface="+mj-cs"/>
              </a:rPr>
              <a:t>)</a:t>
            </a:r>
            <a:endParaRPr lang="en-PL" sz="4200" dirty="0"/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0D6F-A41A-B313-4C2D-FD10930A5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rtl="0"/>
            <a:r>
              <a:rPr lang="en-GB" sz="1500" b="1" i="0">
                <a:effectLst/>
              </a:rPr>
              <a:t>Semantyczny rdzeń strony internetowej - </a:t>
            </a:r>
            <a:r>
              <a:rPr lang="en-GB" sz="1500" b="0" i="0">
                <a:effectLst/>
              </a:rPr>
              <a:t>zestaw słów kluczowych i fraz, które są najbardziej istotne dla tematu strony, pogrupowanych w oddzielne grupy.</a:t>
            </a:r>
            <a:endParaRPr lang="en-GB" sz="1500">
              <a:effectLst/>
            </a:endParaRPr>
          </a:p>
          <a:p>
            <a:pPr rtl="0"/>
            <a:r>
              <a:rPr lang="en-GB" sz="1500" b="0" i="0">
                <a:effectLst/>
              </a:rPr>
              <a:t>Jest to ważny element witryny, który wpływa na późniejszy ranking w wynikach wyszukiwania. </a:t>
            </a:r>
            <a:endParaRPr lang="en-GB" sz="1500">
              <a:effectLst/>
            </a:endParaRPr>
          </a:p>
          <a:p>
            <a:pPr rtl="0"/>
            <a:r>
              <a:rPr lang="en-GB" sz="1500" b="0" i="0">
                <a:effectLst/>
              </a:rPr>
              <a:t>Im dokładniej treść strony jest opisana dla wyszukiwarek, tym większe prawdopodobieństwo, że zostanie ona wyświetlona dla jednego z tych słów kluczowych.</a:t>
            </a:r>
            <a:endParaRPr lang="en-GB" sz="1500">
              <a:effectLst/>
            </a:endParaRPr>
          </a:p>
        </p:txBody>
      </p:sp>
      <p:pic>
        <p:nvPicPr>
          <p:cNvPr id="1026" name="Picture 2" descr="Semantics | Linguistics">
            <a:extLst>
              <a:ext uri="{FF2B5EF4-FFF2-40B4-BE49-F238E27FC236}">
                <a16:creationId xmlns:a16="http://schemas.microsoft.com/office/drawing/2014/main" id="{BD129C87-A488-C562-30AA-D42D1B696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" r="19528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00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1E50DD-11FD-D03B-7FBE-F9C69586F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D4BD9-17D5-F689-045C-CF3776BE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PL" sz="3800"/>
              <a:t>Semantyka (podstawowe pojęcia)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C4DC-B1CD-1ABC-84D9-BACEC3F10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/>
              <a:t>Słowo kluczowe to słowo lub kilka słów, za pomocą których użytkownik wyszukuje informacje.</a:t>
            </a:r>
          </a:p>
          <a:p>
            <a:r>
              <a:rPr lang="en-GB" sz="2200"/>
              <a:t>Częstotliwość (objętość, częstotliwość) to wskaźnik określający, ile razy użytkownicy wprowadzili dane zapytanie w określonym przedziale czasowym, najczęściej w miesiącu.</a:t>
            </a:r>
            <a:endParaRPr lang="en-PL" sz="2200"/>
          </a:p>
        </p:txBody>
      </p:sp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1B12EDF4-1FE8-3F42-29FC-C59037C6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903" y="640080"/>
            <a:ext cx="320725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4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20816</TotalTime>
  <Words>713</Words>
  <Application>Microsoft Macintosh PowerPoint</Application>
  <PresentationFormat>Widescreen</PresentationFormat>
  <Paragraphs>94</Paragraphs>
  <Slides>20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Aptos</vt:lpstr>
      <vt:lpstr>Aptos Display</vt:lpstr>
      <vt:lpstr>Arial</vt:lpstr>
      <vt:lpstr>Calibri</vt:lpstr>
      <vt:lpstr>Office Theme</vt:lpstr>
      <vt:lpstr>SEO dla stron multimedialnych – jak poprawić widoczność w wyszukiwarkach?</vt:lpstr>
      <vt:lpstr>Podstawy SEO </vt:lpstr>
      <vt:lpstr>Podstawy SEO </vt:lpstr>
      <vt:lpstr>PowerPoint Presentation</vt:lpstr>
      <vt:lpstr>PowerPoint Presentation</vt:lpstr>
      <vt:lpstr>Semantyka (podstawowe pojęcia)</vt:lpstr>
      <vt:lpstr>Semantyka (podstawowe pojęcia)</vt:lpstr>
      <vt:lpstr>PowerPoint Presentation</vt:lpstr>
      <vt:lpstr>Semantyka (podstawowe pojęcia)</vt:lpstr>
      <vt:lpstr>Słownik</vt:lpstr>
      <vt:lpstr>Słownik</vt:lpstr>
      <vt:lpstr>Słownik</vt:lpstr>
      <vt:lpstr>Słownik</vt:lpstr>
      <vt:lpstr>Samodzielny (ręczny) audyt</vt:lpstr>
      <vt:lpstr>Samodzielny (ręczny) audyt</vt:lpstr>
      <vt:lpstr>PowerPoint Presentation</vt:lpstr>
      <vt:lpstr>Samodzielny (ręczny) audyt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 Kolenchuk</dc:creator>
  <cp:lastModifiedBy>Anton Kolenchuk</cp:lastModifiedBy>
  <cp:revision>6</cp:revision>
  <dcterms:created xsi:type="dcterms:W3CDTF">2025-03-10T10:49:50Z</dcterms:created>
  <dcterms:modified xsi:type="dcterms:W3CDTF">2025-03-24T21:46:35Z</dcterms:modified>
</cp:coreProperties>
</file>