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660" y="12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2362200" y="4038600"/>
            <a:ext cx="6477000" cy="1828800"/>
          </a:xfrm>
        </p:spPr>
        <p:txBody>
          <a:bodyPr anchor="b"/>
          <a:lstStyle>
            <a:lvl1pPr>
              <a:defRPr cap="all" baseline="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B106E36-FD25-4E2D-B0AA-010F637433A0}" type="datetimeFigureOut">
              <a:rPr lang="ru-RU" smtClean="0"/>
              <a:pPr/>
              <a:t>18.03.2025</a:t>
            </a:fld>
            <a:endParaRPr lang="ru-RU"/>
          </a:p>
        </p:txBody>
      </p:sp>
      <p:sp>
        <p:nvSpPr>
          <p:cNvPr id="17" name="Нижний колонтитул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ru-RU"/>
          </a:p>
        </p:txBody>
      </p:sp>
      <p:sp>
        <p:nvSpPr>
          <p:cNvPr id="29" name="Номер слайда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5C68B6-61C2-468F-89AB-4B9F7531AA68}"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18.03.2025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bg>
      <p:bgRef idx="1001">
        <a:schemeClr val="bg1"/>
      </p:bgRef>
    </p:bg>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553200" y="609600"/>
            <a:ext cx="2057400" cy="55165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609600"/>
            <a:ext cx="5562600" cy="5516564"/>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6553200" y="6248402"/>
            <a:ext cx="2209800" cy="365125"/>
          </a:xfrm>
        </p:spPr>
        <p:txBody>
          <a:bodyPr/>
          <a:lstStyle/>
          <a:p>
            <a:fld id="{5B106E36-FD25-4E2D-B0AA-010F637433A0}" type="datetimeFigureOut">
              <a:rPr lang="ru-RU" smtClean="0"/>
              <a:pPr/>
              <a:t>18.03.2025</a:t>
            </a:fld>
            <a:endParaRPr lang="ru-RU"/>
          </a:p>
        </p:txBody>
      </p:sp>
      <p:sp>
        <p:nvSpPr>
          <p:cNvPr id="5" name="Нижний колонтитул 4"/>
          <p:cNvSpPr>
            <a:spLocks noGrp="1"/>
          </p:cNvSpPr>
          <p:nvPr>
            <p:ph type="ftr" sz="quarter" idx="11"/>
          </p:nvPr>
        </p:nvSpPr>
        <p:spPr>
          <a:xfrm>
            <a:off x="457201" y="6248207"/>
            <a:ext cx="5573483" cy="365125"/>
          </a:xfrm>
        </p:spPr>
        <p:txBody>
          <a:bodyPr/>
          <a:lstStyle/>
          <a:p>
            <a:endParaRPr lang="ru-RU"/>
          </a:p>
        </p:txBody>
      </p:sp>
      <p:sp>
        <p:nvSpPr>
          <p:cNvPr id="7" name="Прямоугольник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омер слайда 5"/>
          <p:cNvSpPr>
            <a:spLocks noGrp="1"/>
          </p:cNvSpPr>
          <p:nvPr>
            <p:ph type="sldNum" sz="quarter" idx="12"/>
          </p:nvPr>
        </p:nvSpPr>
        <p:spPr>
          <a:xfrm rot="5400000">
            <a:off x="5989638" y="144462"/>
            <a:ext cx="533400" cy="244476"/>
          </a:xfrm>
        </p:spPr>
        <p:txBody>
          <a:bodyPr/>
          <a:lstStyle/>
          <a:p>
            <a:fld id="{725C68B6-61C2-468F-89AB-4B9F7531AA68}"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2648" y="228600"/>
            <a:ext cx="8153400" cy="990600"/>
          </a:xfrm>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18.03.2025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lvl1pPr>
              <a:defRPr>
                <a:solidFill>
                  <a:srgbClr val="FFFFFF"/>
                </a:solidFill>
              </a:defRPr>
            </a:lvl1pPr>
          </a:lstStyle>
          <a:p>
            <a:fld id="{725C68B6-61C2-468F-89AB-4B9F7531AA68}" type="slidenum">
              <a:rPr lang="ru-RU" smtClean="0"/>
              <a:pPr/>
              <a:t>‹#›</a:t>
            </a:fld>
            <a:endParaRPr lang="ru-RU"/>
          </a:p>
        </p:txBody>
      </p:sp>
      <p:sp>
        <p:nvSpPr>
          <p:cNvPr id="8" name="Содержимое 7"/>
          <p:cNvSpPr>
            <a:spLocks noGrp="1"/>
          </p:cNvSpPr>
          <p:nvPr>
            <p:ph sz="quarter" idx="1"/>
          </p:nvPr>
        </p:nvSpPr>
        <p:spPr>
          <a:xfrm>
            <a:off x="612648" y="1600200"/>
            <a:ext cx="8153400" cy="44958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7" name="Прямоугольник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5B106E36-FD25-4E2D-B0AA-010F637433A0}" type="datetimeFigureOut">
              <a:rPr lang="ru-RU" smtClean="0"/>
              <a:pPr/>
              <a:t>18.03.2025</a:t>
            </a:fld>
            <a:endParaRPr lang="ru-RU"/>
          </a:p>
        </p:txBody>
      </p:sp>
      <p:sp>
        <p:nvSpPr>
          <p:cNvPr id="13" name="Номер слайда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25C68B6-61C2-468F-89AB-4B9F7531AA68}" type="slidenum">
              <a:rPr lang="ru-RU" smtClean="0"/>
              <a:pPr/>
              <a:t>‹#›</a:t>
            </a:fld>
            <a:endParaRPr lang="ru-RU"/>
          </a:p>
        </p:txBody>
      </p:sp>
      <p:sp>
        <p:nvSpPr>
          <p:cNvPr id="14" name="Нижний колонтитул 13"/>
          <p:cNvSpPr>
            <a:spLocks noGrp="1"/>
          </p:cNvSpPr>
          <p:nvPr>
            <p:ph type="ftr" sz="quarter" idx="12"/>
          </p:nvPr>
        </p:nvSpPr>
        <p:spPr/>
        <p:txBody>
          <a:bodyPr/>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9" name="Содержимое 8"/>
          <p:cNvSpPr>
            <a:spLocks noGrp="1"/>
          </p:cNvSpPr>
          <p:nvPr>
            <p:ph sz="quarter" idx="1"/>
          </p:nvPr>
        </p:nvSpPr>
        <p:spPr>
          <a:xfrm>
            <a:off x="609600"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844901" y="1589567"/>
            <a:ext cx="38862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8" name="Дата 7"/>
          <p:cNvSpPr>
            <a:spLocks noGrp="1"/>
          </p:cNvSpPr>
          <p:nvPr>
            <p:ph type="dt" sz="half" idx="15"/>
          </p:nvPr>
        </p:nvSpPr>
        <p:spPr/>
        <p:txBody>
          <a:bodyPr rtlCol="0"/>
          <a:lstStyle/>
          <a:p>
            <a:fld id="{5B106E36-FD25-4E2D-B0AA-010F637433A0}" type="datetimeFigureOut">
              <a:rPr lang="ru-RU" smtClean="0"/>
              <a:pPr/>
              <a:t>18.03.2025</a:t>
            </a:fld>
            <a:endParaRPr lang="ru-RU"/>
          </a:p>
        </p:txBody>
      </p:sp>
      <p:sp>
        <p:nvSpPr>
          <p:cNvPr id="10" name="Номер слайда 9"/>
          <p:cNvSpPr>
            <a:spLocks noGrp="1"/>
          </p:cNvSpPr>
          <p:nvPr>
            <p:ph type="sldNum" sz="quarter" idx="16"/>
          </p:nvPr>
        </p:nvSpPr>
        <p:spPr/>
        <p:txBody>
          <a:bodyPr rtlCol="0"/>
          <a:lstStyle/>
          <a:p>
            <a:fld id="{725C68B6-61C2-468F-89AB-4B9F7531AA68}" type="slidenum">
              <a:rPr lang="ru-RU" smtClean="0"/>
              <a:pPr/>
              <a:t>‹#›</a:t>
            </a:fld>
            <a:endParaRPr lang="ru-RU"/>
          </a:p>
        </p:txBody>
      </p:sp>
      <p:sp>
        <p:nvSpPr>
          <p:cNvPr id="12" name="Нижний колонтитул 11"/>
          <p:cNvSpPr>
            <a:spLocks noGrp="1"/>
          </p:cNvSpPr>
          <p:nvPr>
            <p:ph type="ftr" sz="quarter" idx="17"/>
          </p:nvPr>
        </p:nvSpPr>
        <p:spPr/>
        <p:txBody>
          <a:bodyPr rtlCol="0"/>
          <a:lstStyle/>
          <a:p>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73050"/>
            <a:ext cx="8153400" cy="869950"/>
          </a:xfrm>
        </p:spPr>
        <p:txBody>
          <a:bodyPr anchor="ctr"/>
          <a:lstStyle>
            <a:lvl1pPr>
              <a:defRPr/>
            </a:lvl1pPr>
          </a:lstStyle>
          <a:p>
            <a:r>
              <a:rPr kumimoji="0" lang="ru-RU" smtClean="0"/>
              <a:t>Образец заголовка</a:t>
            </a:r>
            <a:endParaRPr kumimoji="0" lang="en-US"/>
          </a:p>
        </p:txBody>
      </p:sp>
      <p:sp>
        <p:nvSpPr>
          <p:cNvPr id="11" name="Содержимое 10"/>
          <p:cNvSpPr>
            <a:spLocks noGrp="1"/>
          </p:cNvSpPr>
          <p:nvPr>
            <p:ph sz="quarter" idx="2"/>
          </p:nvPr>
        </p:nvSpPr>
        <p:spPr>
          <a:xfrm>
            <a:off x="609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800600" y="2438400"/>
            <a:ext cx="3886200" cy="35814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5"/>
          </p:nvPr>
        </p:nvSpPr>
        <p:spPr/>
        <p:txBody>
          <a:bodyPr rtlCol="0"/>
          <a:lstStyle/>
          <a:p>
            <a:fld id="{5B106E36-FD25-4E2D-B0AA-010F637433A0}" type="datetimeFigureOut">
              <a:rPr lang="ru-RU" smtClean="0"/>
              <a:pPr/>
              <a:t>18.03.2025</a:t>
            </a:fld>
            <a:endParaRPr lang="ru-RU"/>
          </a:p>
        </p:txBody>
      </p:sp>
      <p:sp>
        <p:nvSpPr>
          <p:cNvPr id="12" name="Номер слайда 11"/>
          <p:cNvSpPr>
            <a:spLocks noGrp="1"/>
          </p:cNvSpPr>
          <p:nvPr>
            <p:ph type="sldNum" sz="quarter" idx="16"/>
          </p:nvPr>
        </p:nvSpPr>
        <p:spPr/>
        <p:txBody>
          <a:bodyPr rtlCol="0"/>
          <a:lstStyle/>
          <a:p>
            <a:fld id="{725C68B6-61C2-468F-89AB-4B9F7531AA68}" type="slidenum">
              <a:rPr lang="ru-RU" smtClean="0"/>
              <a:pPr/>
              <a:t>‹#›</a:t>
            </a:fld>
            <a:endParaRPr lang="ru-RU"/>
          </a:p>
        </p:txBody>
      </p:sp>
      <p:sp>
        <p:nvSpPr>
          <p:cNvPr id="14" name="Нижний колонтитул 13"/>
          <p:cNvSpPr>
            <a:spLocks noGrp="1"/>
          </p:cNvSpPr>
          <p:nvPr>
            <p:ph type="ftr" sz="quarter" idx="17"/>
          </p:nvPr>
        </p:nvSpPr>
        <p:spPr/>
        <p:txBody>
          <a:bodyPr rtlCol="0"/>
          <a:lstStyle/>
          <a:p>
            <a:endParaRPr lang="ru-RU"/>
          </a:p>
        </p:txBody>
      </p:sp>
      <p:sp>
        <p:nvSpPr>
          <p:cNvPr id="16" name="Текст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5" name="Текст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18.03.2025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lvl1pPr>
              <a:defRPr>
                <a:solidFill>
                  <a:srgbClr val="FFFFFF"/>
                </a:solidFill>
              </a:defRPr>
            </a:lvl1p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18.03.2025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a:xfrm>
            <a:off x="0" y="6248400"/>
            <a:ext cx="533400" cy="381000"/>
          </a:xfrm>
        </p:spPr>
        <p:txBody>
          <a:bodyPr/>
          <a:lstStyle>
            <a:lvl1pPr>
              <a:defRPr>
                <a:solidFill>
                  <a:schemeClr val="tx2"/>
                </a:solidFill>
              </a:defRPr>
            </a:lvl1p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3050"/>
            <a:ext cx="8077200" cy="869950"/>
          </a:xfrm>
        </p:spPr>
        <p:txBody>
          <a:bodyPr anchor="ctr"/>
          <a:lstStyle>
            <a:lvl1pPr algn="l">
              <a:buNone/>
              <a:defRPr sz="4400" b="0"/>
            </a:lvl1p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18.03.2025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lvl1pPr>
              <a:defRPr>
                <a:solidFill>
                  <a:srgbClr val="FFFFFF"/>
                </a:solidFill>
              </a:defRPr>
            </a:lvl1pPr>
          </a:lstStyle>
          <a:p>
            <a:fld id="{725C68B6-61C2-468F-89AB-4B9F7531AA68}" type="slidenum">
              <a:rPr lang="ru-RU" smtClean="0"/>
              <a:pPr/>
              <a:t>‹#›</a:t>
            </a:fld>
            <a:endParaRPr lang="ru-RU"/>
          </a:p>
        </p:txBody>
      </p:sp>
      <p:sp>
        <p:nvSpPr>
          <p:cNvPr id="3" name="Текст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9" name="Содержимое 8"/>
          <p:cNvSpPr>
            <a:spLocks noGrp="1"/>
          </p:cNvSpPr>
          <p:nvPr>
            <p:ph sz="quarter" idx="1"/>
          </p:nvPr>
        </p:nvSpPr>
        <p:spPr>
          <a:xfrm>
            <a:off x="2362200" y="1752600"/>
            <a:ext cx="6400800" cy="4419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3">
        <a:schemeClr val="bg2"/>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8" name="Прямоугольник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ru-RU" smtClean="0"/>
              <a:t>Образец заголовка</a:t>
            </a:r>
            <a:endParaRPr kumimoji="0" lang="en-US"/>
          </a:p>
        </p:txBody>
      </p:sp>
      <p:sp>
        <p:nvSpPr>
          <p:cNvPr id="11" name="Прямоугольник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Дата 11"/>
          <p:cNvSpPr>
            <a:spLocks noGrp="1"/>
          </p:cNvSpPr>
          <p:nvPr>
            <p:ph type="dt" sz="half" idx="10"/>
          </p:nvPr>
        </p:nvSpPr>
        <p:spPr>
          <a:xfrm>
            <a:off x="6248400" y="6248400"/>
            <a:ext cx="2667000" cy="365125"/>
          </a:xfrm>
        </p:spPr>
        <p:txBody>
          <a:bodyPr rtlCol="0"/>
          <a:lstStyle/>
          <a:p>
            <a:fld id="{5B106E36-FD25-4E2D-B0AA-010F637433A0}" type="datetimeFigureOut">
              <a:rPr lang="ru-RU" smtClean="0"/>
              <a:pPr/>
              <a:t>18.03.2025</a:t>
            </a:fld>
            <a:endParaRPr lang="ru-RU"/>
          </a:p>
        </p:txBody>
      </p:sp>
      <p:sp>
        <p:nvSpPr>
          <p:cNvPr id="13" name="Номер слайда 12"/>
          <p:cNvSpPr>
            <a:spLocks noGrp="1"/>
          </p:cNvSpPr>
          <p:nvPr>
            <p:ph type="sldNum" sz="quarter" idx="11"/>
          </p:nvPr>
        </p:nvSpPr>
        <p:spPr>
          <a:xfrm>
            <a:off x="0" y="4667249"/>
            <a:ext cx="1447800" cy="663578"/>
          </a:xfrm>
        </p:spPr>
        <p:txBody>
          <a:bodyPr rtlCol="0"/>
          <a:lstStyle>
            <a:lvl1pPr>
              <a:defRPr sz="2800"/>
            </a:lvl1pPr>
          </a:lstStyle>
          <a:p>
            <a:fld id="{725C68B6-61C2-468F-89AB-4B9F7531AA68}" type="slidenum">
              <a:rPr lang="ru-RU" smtClean="0"/>
              <a:pPr/>
              <a:t>‹#›</a:t>
            </a:fld>
            <a:endParaRPr lang="ru-RU"/>
          </a:p>
        </p:txBody>
      </p:sp>
      <p:sp>
        <p:nvSpPr>
          <p:cNvPr id="14" name="Нижний колонтитул 13"/>
          <p:cNvSpPr>
            <a:spLocks noGrp="1"/>
          </p:cNvSpPr>
          <p:nvPr>
            <p:ph type="ftr" sz="quarter" idx="12"/>
          </p:nvPr>
        </p:nvSpPr>
        <p:spPr>
          <a:xfrm>
            <a:off x="1600200" y="6248206"/>
            <a:ext cx="4572000" cy="365125"/>
          </a:xfrm>
        </p:spPr>
        <p:txBody>
          <a:bodyPr rtlCol="0"/>
          <a:lstStyle/>
          <a:p>
            <a:endParaRPr lang="ru-RU"/>
          </a:p>
        </p:txBody>
      </p:sp>
      <p:sp>
        <p:nvSpPr>
          <p:cNvPr id="3" name="Рисунок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ru-RU" smtClean="0"/>
              <a:t>Вставка рисунка</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609600" y="228600"/>
            <a:ext cx="8153400" cy="990600"/>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B106E36-FD25-4E2D-B0AA-010F637433A0}" type="datetimeFigureOut">
              <a:rPr lang="ru-RU" smtClean="0"/>
              <a:pPr/>
              <a:t>18.03.2025</a:t>
            </a:fld>
            <a:endParaRPr lang="ru-RU"/>
          </a:p>
        </p:txBody>
      </p:sp>
      <p:sp>
        <p:nvSpPr>
          <p:cNvPr id="3" name="Нижний колонтитул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ru-RU"/>
          </a:p>
        </p:txBody>
      </p:sp>
      <p:sp>
        <p:nvSpPr>
          <p:cNvPr id="7" name="Прямоугольник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Номер слайда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pl-PL" dirty="0" smtClean="0"/>
              <a:t>IVAN Shchetinin</a:t>
            </a:r>
            <a:br>
              <a:rPr lang="pl-PL" dirty="0" smtClean="0"/>
            </a:br>
            <a:r>
              <a:rPr lang="pl-PL" dirty="0" smtClean="0"/>
              <a:t>Maksym</a:t>
            </a:r>
            <a:r>
              <a:rPr lang="uk-UA" dirty="0" smtClean="0"/>
              <a:t> </a:t>
            </a:r>
            <a:r>
              <a:rPr lang="pl-PL" dirty="0" smtClean="0"/>
              <a:t>Khoma</a:t>
            </a:r>
            <a:endParaRPr lang="ru-RU" dirty="0"/>
          </a:p>
        </p:txBody>
      </p:sp>
      <p:sp>
        <p:nvSpPr>
          <p:cNvPr id="3" name="Подзаголовок 2"/>
          <p:cNvSpPr>
            <a:spLocks noGrp="1"/>
          </p:cNvSpPr>
          <p:nvPr>
            <p:ph type="subTitle" idx="1"/>
          </p:nvPr>
        </p:nvSpPr>
        <p:spPr/>
        <p:txBody>
          <a:bodyPr>
            <a:normAutofit fontScale="92500" lnSpcReduction="20000"/>
          </a:bodyPr>
          <a:lstStyle/>
          <a:p>
            <a:r>
              <a:rPr lang="pl-PL" b="1" dirty="0" smtClean="0"/>
              <a:t>SVG vs Canvas – który format wybrać do grafiki wektorowej i animacji?</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pl-PL" dirty="0" smtClean="0"/>
              <a:t>Porównanie technologiczne SVG vs Canvas</a:t>
            </a:r>
            <a:endParaRPr lang="ru-RU" dirty="0"/>
          </a:p>
        </p:txBody>
      </p:sp>
      <p:sp>
        <p:nvSpPr>
          <p:cNvPr id="3" name="Содержимое 2"/>
          <p:cNvSpPr>
            <a:spLocks noGrp="1"/>
          </p:cNvSpPr>
          <p:nvPr>
            <p:ph sz="quarter" idx="1"/>
          </p:nvPr>
        </p:nvSpPr>
        <p:spPr>
          <a:xfrm>
            <a:off x="0" y="1600200"/>
            <a:ext cx="4572000" cy="5257800"/>
          </a:xfrm>
        </p:spPr>
        <p:txBody>
          <a:bodyPr>
            <a:normAutofit fontScale="40000" lnSpcReduction="20000"/>
          </a:bodyPr>
          <a:lstStyle/>
          <a:p>
            <a:r>
              <a:rPr lang="pl-PL" b="1" dirty="0" smtClean="0"/>
              <a:t>Metody renderowania</a:t>
            </a:r>
            <a:endParaRPr lang="pl-PL" dirty="0" smtClean="0"/>
          </a:p>
          <a:p>
            <a:pPr>
              <a:buNone/>
            </a:pPr>
            <a:r>
              <a:rPr lang="pl-PL" b="1" dirty="0" smtClean="0"/>
              <a:t>SVG:</a:t>
            </a:r>
            <a:r>
              <a:rPr lang="pl-PL" dirty="0" smtClean="0"/>
              <a:t/>
            </a:r>
            <a:br>
              <a:rPr lang="pl-PL" dirty="0" smtClean="0"/>
            </a:br>
            <a:r>
              <a:rPr lang="pl-PL" dirty="0" smtClean="0"/>
              <a:t>Renderowanie grafiki SVG jest oparte na technologii DOM (Document Object Model). Każdy element SVG stanowi osobny węzeł w strukturze DOM. Z jednej strony daje to dużą elastyczność, ponieważ łatwo można manipulować pojedynczymi elementami przez CSS czy JavaScript, ale z drugiej strony powoduje obciążenie pamięci przy dużych ilościach elementów.</a:t>
            </a:r>
          </a:p>
          <a:p>
            <a:pPr>
              <a:buNone/>
            </a:pPr>
            <a:r>
              <a:rPr lang="pl-PL" b="1" dirty="0" smtClean="0"/>
              <a:t>Canvas:</a:t>
            </a:r>
            <a:r>
              <a:rPr lang="pl-PL" dirty="0" smtClean="0"/>
              <a:t/>
            </a:r>
            <a:br>
              <a:rPr lang="pl-PL" dirty="0" smtClean="0"/>
            </a:br>
            <a:r>
              <a:rPr lang="pl-PL" dirty="0" smtClean="0"/>
              <a:t>Canvas wykorzystuje renderowanie bezpośrednie (Immediate Mode Rendering). Nie tworzy osobnych obiektów DOM dla każdego elementu, a zamiast tego generuje grafikę bezpośrednio na płótnie piksel po pikselu. Dzięki temu Canvas jest bardziej wydajny przy dynamicznym rysowaniu, ale nie pozwala na wygodną aktualizację pojedynczych elementów bez odświeżenia całości.</a:t>
            </a:r>
          </a:p>
          <a:p>
            <a:r>
              <a:rPr lang="pl-PL" b="1" dirty="0" smtClean="0"/>
              <a:t>2. Zarządzanie pamięcią</a:t>
            </a:r>
            <a:endParaRPr lang="pl-PL" dirty="0" smtClean="0"/>
          </a:p>
          <a:p>
            <a:pPr>
              <a:buNone/>
            </a:pPr>
            <a:r>
              <a:rPr lang="pl-PL" b="1" dirty="0" smtClean="0"/>
              <a:t>SVG:</a:t>
            </a:r>
            <a:r>
              <a:rPr lang="pl-PL" dirty="0" smtClean="0"/>
              <a:t/>
            </a:r>
            <a:br>
              <a:rPr lang="pl-PL" dirty="0" smtClean="0"/>
            </a:br>
            <a:r>
              <a:rPr lang="pl-PL" dirty="0" smtClean="0"/>
              <a:t>Z powodu tworzenia osobnych elementów DOM, SVG wymaga więcej pamięci i mocy obliczeniowej przeglądarki, szczególnie w przypadku dużych grafik. Może to wpływać na wolniejsze działanie strony w przypadku wielu animowanych elementów SVG jednocześnie.</a:t>
            </a:r>
          </a:p>
          <a:p>
            <a:pPr>
              <a:buNone/>
            </a:pPr>
            <a:r>
              <a:rPr lang="pl-PL" b="1" dirty="0" smtClean="0"/>
              <a:t>Canvas:</a:t>
            </a:r>
            <a:r>
              <a:rPr lang="pl-PL" dirty="0" smtClean="0"/>
              <a:t/>
            </a:r>
            <a:br>
              <a:rPr lang="pl-PL" dirty="0" smtClean="0"/>
            </a:br>
            <a:r>
              <a:rPr lang="pl-PL" dirty="0" smtClean="0"/>
              <a:t>Canvas jest mniej zasobożerny, ponieważ przeglądarka przechowuje jedynie aktualny stan pikseli, bez przechowywania dużej liczby obiektów. Jest idealnym rozwiązaniem dla grafik o dużej częstotliwości odświeżania.</a:t>
            </a:r>
          </a:p>
          <a:p>
            <a:endParaRPr lang="ru-RU" dirty="0"/>
          </a:p>
        </p:txBody>
      </p:sp>
      <p:sp>
        <p:nvSpPr>
          <p:cNvPr id="4" name="Содержимое 2"/>
          <p:cNvSpPr txBox="1">
            <a:spLocks/>
          </p:cNvSpPr>
          <p:nvPr/>
        </p:nvSpPr>
        <p:spPr>
          <a:xfrm>
            <a:off x="4572000" y="1600200"/>
            <a:ext cx="4572000" cy="5141168"/>
          </a:xfrm>
          <a:prstGeom prst="rect">
            <a:avLst/>
          </a:prstGeom>
        </p:spPr>
        <p:txBody>
          <a:bodyPr vert="horz">
            <a:normAutofit/>
          </a:bodyPr>
          <a:lstStyle/>
          <a:p>
            <a:pPr>
              <a:buFont typeface="Wingdings" pitchFamily="2" charset="2"/>
              <a:buChar char="q"/>
            </a:pPr>
            <a:r>
              <a:rPr lang="pl-PL" sz="1200" b="1" dirty="0" smtClean="0"/>
              <a:t>Zarządzanie interaktywnością</a:t>
            </a:r>
            <a:endParaRPr lang="pl-PL" sz="1200" dirty="0" smtClean="0"/>
          </a:p>
          <a:p>
            <a:r>
              <a:rPr lang="pl-PL" sz="1200" b="1" dirty="0" smtClean="0"/>
              <a:t>SVG:</a:t>
            </a:r>
            <a:r>
              <a:rPr lang="pl-PL" sz="1200" dirty="0" smtClean="0"/>
              <a:t/>
            </a:r>
            <a:br>
              <a:rPr lang="pl-PL" sz="1200" dirty="0" smtClean="0"/>
            </a:br>
            <a:r>
              <a:rPr lang="pl-PL" sz="1200" dirty="0" smtClean="0"/>
              <a:t>Każdy element SVG jest oddzielnym obiektem w DOM, który można łatwo obsługiwać za pomocą CSS i JavaScript. Dzięki temu dodawanie interaktywności (np. efekt hover, kliknięcia) jest proste i intuicyjne.</a:t>
            </a:r>
          </a:p>
          <a:p>
            <a:r>
              <a:rPr lang="pl-PL" sz="1200" b="1" dirty="0" smtClean="0"/>
              <a:t>Canvas:</a:t>
            </a:r>
            <a:r>
              <a:rPr lang="pl-PL" sz="1200" dirty="0" smtClean="0"/>
              <a:t/>
            </a:r>
            <a:br>
              <a:rPr lang="pl-PL" sz="1200" dirty="0" smtClean="0"/>
            </a:br>
            <a:r>
              <a:rPr lang="pl-PL" sz="1200" dirty="0" smtClean="0"/>
              <a:t>W Canvas interaktywność nie jest natywna, a programista musi ręcznie oprogramować detekcję zdarzeń. Canvas traktuje grafikę jako jednolity obraz, więc konieczne jest ręczne sprawdzanie współrzędnych interakcji użytkownika, co wymaga dodatkowej logiki i bardziej skomplikowanego kodu.</a:t>
            </a:r>
          </a:p>
          <a:p>
            <a:r>
              <a:rPr lang="pl-PL" sz="1200" b="1" dirty="0" smtClean="0"/>
              <a:t>3. Kompatybilność z innymi technologiami webowymi</a:t>
            </a:r>
            <a:endParaRPr lang="pl-PL" sz="1200" dirty="0" smtClean="0"/>
          </a:p>
          <a:p>
            <a:r>
              <a:rPr lang="pl-PL" sz="1200" b="1" dirty="0" smtClean="0"/>
              <a:t>SVG:</a:t>
            </a:r>
            <a:r>
              <a:rPr lang="pl-PL" sz="1200" dirty="0" smtClean="0"/>
              <a:t/>
            </a:r>
            <a:br>
              <a:rPr lang="pl-PL" sz="1200" dirty="0" smtClean="0"/>
            </a:br>
            <a:r>
              <a:rPr lang="pl-PL" sz="1200" dirty="0" smtClean="0"/>
              <a:t>Bardzo dobrze współpracuje z CSS, JavaScriptem, oraz frameworkami frontendowymi (React, Angular, Vue.js). Dzięki temu łatwo włączyć grafikę SVG w istniejące projekty webowe, zachowując dużą elastyczność.</a:t>
            </a:r>
          </a:p>
          <a:p>
            <a:r>
              <a:rPr lang="pl-PL" sz="1200" b="1" dirty="0" smtClean="0"/>
              <a:t>Canvas:</a:t>
            </a:r>
            <a:r>
              <a:rPr lang="pl-PL" sz="1200" dirty="0" smtClean="0"/>
              <a:t/>
            </a:r>
            <a:br>
              <a:rPr lang="pl-PL" sz="1200" dirty="0" smtClean="0"/>
            </a:br>
            <a:r>
              <a:rPr lang="pl-PL" sz="1200" dirty="0" smtClean="0"/>
              <a:t>Głównie opiera się na JavaScript, współpracuje z bibliotekami animacji, grami, oraz bibliotekami graficznymi (np. Three.js, Pixi.js, Phaser). Nie można bezpośrednio używać CSS do stylizacji grafiki generowanej przez Canvas.</a:t>
            </a:r>
            <a:endParaRPr lang="pl-PL"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Animacje</a:t>
            </a:r>
            <a:r>
              <a:rPr lang="en-US" dirty="0" smtClean="0"/>
              <a:t> w SVG</a:t>
            </a:r>
            <a:endParaRPr lang="ru-RU" dirty="0"/>
          </a:p>
        </p:txBody>
      </p:sp>
      <p:sp>
        <p:nvSpPr>
          <p:cNvPr id="3" name="Содержимое 2"/>
          <p:cNvSpPr>
            <a:spLocks noGrp="1"/>
          </p:cNvSpPr>
          <p:nvPr>
            <p:ph sz="quarter" idx="1"/>
          </p:nvPr>
        </p:nvSpPr>
        <p:spPr>
          <a:xfrm>
            <a:off x="612648" y="1600200"/>
            <a:ext cx="4751440" cy="5141168"/>
          </a:xfrm>
        </p:spPr>
        <p:txBody>
          <a:bodyPr>
            <a:normAutofit fontScale="40000" lnSpcReduction="20000"/>
          </a:bodyPr>
          <a:lstStyle/>
          <a:p>
            <a:r>
              <a:rPr lang="pl-PL" b="1" dirty="0" smtClean="0"/>
              <a:t>Możliwości animacji SVG</a:t>
            </a:r>
            <a:r>
              <a:rPr lang="pl-PL" dirty="0" smtClean="0"/>
              <a:t/>
            </a:r>
            <a:br>
              <a:rPr lang="pl-PL" dirty="0" smtClean="0"/>
            </a:br>
            <a:r>
              <a:rPr lang="pl-PL" dirty="0" smtClean="0"/>
              <a:t>SVG obsługuje animacje natywnie za pomocą różnych metod, takich jak:</a:t>
            </a:r>
          </a:p>
          <a:p>
            <a:pPr algn="ctr">
              <a:buNone/>
            </a:pPr>
            <a:r>
              <a:rPr lang="pl-PL" b="1" dirty="0" smtClean="0"/>
              <a:t>CSS (Cascading Style Sheets):</a:t>
            </a:r>
            <a:r>
              <a:rPr lang="pl-PL" dirty="0" smtClean="0"/>
              <a:t/>
            </a:r>
            <a:br>
              <a:rPr lang="pl-PL" dirty="0" smtClean="0"/>
            </a:br>
            <a:r>
              <a:rPr lang="pl-PL" dirty="0" smtClean="0"/>
              <a:t>Pozwala na tworzenie prostych animacji (np. transformacje, przejścia, rotacje) bez potrzeby używania JavaScript.</a:t>
            </a:r>
          </a:p>
          <a:p>
            <a:pPr algn="ctr">
              <a:buNone/>
            </a:pPr>
            <a:r>
              <a:rPr lang="pl-PL" b="1" dirty="0" smtClean="0"/>
              <a:t>SMIL (Synchronized Multimedia Integration Language)</a:t>
            </a:r>
            <a:r>
              <a:rPr lang="pl-PL" dirty="0" smtClean="0"/>
              <a:t>:</a:t>
            </a:r>
            <a:br>
              <a:rPr lang="pl-PL" dirty="0" smtClean="0"/>
            </a:br>
            <a:r>
              <a:rPr lang="pl-PL" dirty="0" smtClean="0"/>
              <a:t>Jest to specyfikacja, która pozwala na animowanie elementów bezpośrednio w strukturze SVG. Można tworzyć bardziej złożone animacje, jak np. ruchy po ścieżkach.</a:t>
            </a:r>
          </a:p>
          <a:p>
            <a:pPr algn="ctr">
              <a:buNone/>
            </a:pPr>
            <a:r>
              <a:rPr lang="pl-PL" b="1" dirty="0" smtClean="0"/>
              <a:t>JavaScript:</a:t>
            </a:r>
            <a:r>
              <a:rPr lang="pl-PL" dirty="0" smtClean="0"/>
              <a:t/>
            </a:r>
            <a:br>
              <a:rPr lang="pl-PL" dirty="0" smtClean="0"/>
            </a:br>
            <a:r>
              <a:rPr lang="pl-PL" dirty="0" smtClean="0"/>
              <a:t>Najbardziej uniwersalny i elastyczny sposób animacji SVG. Pozwala na dynamiczne sterowanie elementami, reagowanie na działania użytkownika i tworzenie zaawansowanych animacji.</a:t>
            </a:r>
          </a:p>
          <a:p>
            <a:r>
              <a:rPr lang="pl-PL" b="1" dirty="0" smtClean="0"/>
              <a:t>2. Przykłady typowych animacji w SVG</a:t>
            </a:r>
            <a:endParaRPr lang="pl-PL" dirty="0" smtClean="0"/>
          </a:p>
          <a:p>
            <a:pPr algn="ctr">
              <a:buNone/>
            </a:pPr>
            <a:r>
              <a:rPr lang="pl-PL" b="1" dirty="0" smtClean="0"/>
              <a:t>Animowane ikony:</a:t>
            </a:r>
            <a:r>
              <a:rPr lang="pl-PL" dirty="0" smtClean="0"/>
              <a:t> proste ikony reagujące na najechanie kursorem (hover).</a:t>
            </a:r>
          </a:p>
          <a:p>
            <a:pPr algn="ctr">
              <a:buNone/>
            </a:pPr>
            <a:r>
              <a:rPr lang="pl-PL" b="1" dirty="0" smtClean="0"/>
              <a:t>Animacje ładowania (loading spinners):</a:t>
            </a:r>
            <a:r>
              <a:rPr lang="pl-PL" dirty="0" smtClean="0"/>
              <a:t> dynamiczne ładowarki, które poprawiają doświadczenie użytkownika podczas oczekiwania na dane.</a:t>
            </a:r>
          </a:p>
          <a:p>
            <a:pPr algn="ctr">
              <a:buNone/>
            </a:pPr>
            <a:r>
              <a:rPr lang="pl-PL" b="1" dirty="0" smtClean="0"/>
              <a:t>Interaktywne infografiki:</a:t>
            </a:r>
            <a:r>
              <a:rPr lang="pl-PL" dirty="0" smtClean="0"/>
              <a:t> elementy graficzne, które dynamicznie reagują na użytkownika, np. po kliknięciu wyświetlają dodatkowe informacje.</a:t>
            </a:r>
          </a:p>
          <a:p>
            <a:pPr algn="ctr">
              <a:buNone/>
            </a:pPr>
            <a:r>
              <a:rPr lang="pl-PL" b="1" dirty="0" smtClean="0"/>
              <a:t>Animacje UI:</a:t>
            </a:r>
            <a:r>
              <a:rPr lang="pl-PL" dirty="0" smtClean="0"/>
              <a:t> przyciski, które reagują na najechanie kursorem, zmieniają kolor, kształt czy rozmiar.</a:t>
            </a:r>
          </a:p>
          <a:p>
            <a:endParaRPr lang="ru-RU" dirty="0"/>
          </a:p>
        </p:txBody>
      </p:sp>
      <p:pic>
        <p:nvPicPr>
          <p:cNvPr id="9217" name="Picture 1"/>
          <p:cNvPicPr>
            <a:picLocks noChangeAspect="1" noChangeArrowheads="1"/>
          </p:cNvPicPr>
          <p:nvPr/>
        </p:nvPicPr>
        <p:blipFill>
          <a:blip r:embed="rId2" cstate="print"/>
          <a:srcRect/>
          <a:stretch>
            <a:fillRect/>
          </a:stretch>
        </p:blipFill>
        <p:spPr bwMode="auto">
          <a:xfrm>
            <a:off x="5796136" y="1988840"/>
            <a:ext cx="2515814" cy="118281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218" name="Picture 2"/>
          <p:cNvPicPr>
            <a:picLocks noChangeAspect="1" noChangeArrowheads="1"/>
          </p:cNvPicPr>
          <p:nvPr/>
        </p:nvPicPr>
        <p:blipFill>
          <a:blip r:embed="rId3" cstate="print"/>
          <a:srcRect/>
          <a:stretch>
            <a:fillRect/>
          </a:stretch>
        </p:blipFill>
        <p:spPr bwMode="auto">
          <a:xfrm>
            <a:off x="5508104" y="4149080"/>
            <a:ext cx="3324606" cy="15121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Animacje</a:t>
            </a:r>
            <a:r>
              <a:rPr lang="en-US" dirty="0" smtClean="0"/>
              <a:t> w SVG</a:t>
            </a:r>
            <a:endParaRPr lang="ru-RU" dirty="0"/>
          </a:p>
        </p:txBody>
      </p:sp>
      <p:sp>
        <p:nvSpPr>
          <p:cNvPr id="3" name="Содержимое 2"/>
          <p:cNvSpPr>
            <a:spLocks noGrp="1"/>
          </p:cNvSpPr>
          <p:nvPr>
            <p:ph sz="quarter" idx="1"/>
          </p:nvPr>
        </p:nvSpPr>
        <p:spPr/>
        <p:txBody>
          <a:bodyPr>
            <a:normAutofit fontScale="47500" lnSpcReduction="20000"/>
          </a:bodyPr>
          <a:lstStyle/>
          <a:p>
            <a:r>
              <a:rPr lang="pl-PL" b="1" dirty="0" smtClean="0"/>
              <a:t>Przykłady typowych narzędzi i bibliotek wspomagających animacje SVG</a:t>
            </a:r>
            <a:endParaRPr lang="pl-PL" dirty="0" smtClean="0"/>
          </a:p>
          <a:p>
            <a:pPr algn="ctr">
              <a:buNone/>
            </a:pPr>
            <a:r>
              <a:rPr lang="pl-PL" b="1" dirty="0" smtClean="0"/>
              <a:t>GSAP (GreenSock):</a:t>
            </a:r>
            <a:r>
              <a:rPr lang="pl-PL" dirty="0" smtClean="0"/>
              <a:t> potężna biblioteka JavaScript, ułatwiająca tworzenie skomplikowanych animacji SVG z wysoką wydajnością.</a:t>
            </a:r>
          </a:p>
          <a:p>
            <a:pPr algn="ctr">
              <a:buNone/>
            </a:pPr>
            <a:r>
              <a:rPr lang="pl-PL" b="1" dirty="0" smtClean="0"/>
              <a:t>Snap.svg:</a:t>
            </a:r>
            <a:r>
              <a:rPr lang="pl-PL" dirty="0" smtClean="0"/>
              <a:t> prosta biblioteka JavaScript, specjalnie zaprojektowana dla SVG, idealna dla początkujących twórców grafiki animowanej.</a:t>
            </a:r>
          </a:p>
          <a:p>
            <a:pPr algn="ctr">
              <a:buNone/>
            </a:pPr>
            <a:r>
              <a:rPr lang="pl-PL" b="1" dirty="0" smtClean="0"/>
              <a:t>Anime.js:</a:t>
            </a:r>
            <a:r>
              <a:rPr lang="pl-PL" dirty="0" smtClean="0"/>
              <a:t> lekka biblioteka JavaScript, która umożliwia tworzenie płynnych animacji SVG.</a:t>
            </a:r>
          </a:p>
          <a:p>
            <a:pPr algn="ctr"/>
            <a:r>
              <a:rPr lang="pl-PL" b="1" dirty="0" smtClean="0"/>
              <a:t>Zalety animacji SVG</a:t>
            </a:r>
            <a:endParaRPr lang="pl-PL" dirty="0" smtClean="0"/>
          </a:p>
          <a:p>
            <a:pPr algn="ctr">
              <a:buNone/>
            </a:pPr>
            <a:r>
              <a:rPr lang="pl-PL" b="1" dirty="0" smtClean="0"/>
              <a:t>Łatwa integracja z CSS i JavaScript</a:t>
            </a:r>
            <a:r>
              <a:rPr lang="pl-PL" dirty="0" smtClean="0"/>
              <a:t> – szybka edycja, stylizacja, oraz zmiana parametrów animacji.</a:t>
            </a:r>
          </a:p>
          <a:p>
            <a:pPr algn="ctr">
              <a:buNone/>
            </a:pPr>
            <a:r>
              <a:rPr lang="pl-PL" b="1" dirty="0" smtClean="0"/>
              <a:t>Skalowalność i ostrość:</a:t>
            </a:r>
            <a:r>
              <a:rPr lang="pl-PL" dirty="0" smtClean="0"/>
              <a:t> animacje SVG pozostają ostre przy każdym rozmiarze ekranu.</a:t>
            </a:r>
          </a:p>
          <a:p>
            <a:pPr algn="ctr">
              <a:buNone/>
            </a:pPr>
            <a:r>
              <a:rPr lang="pl-PL" b="1" dirty="0" smtClean="0"/>
              <a:t>SEO-friendly:</a:t>
            </a:r>
            <a:r>
              <a:rPr lang="pl-PL" dirty="0" smtClean="0"/>
              <a:t> elementy animowane są widoczne w DOM, co pozytywnie wpływa na optymalizację SEO.</a:t>
            </a:r>
          </a:p>
          <a:p>
            <a:pPr algn="ctr"/>
            <a:r>
              <a:rPr lang="pl-PL" b="1" dirty="0" smtClean="0"/>
              <a:t>Wady animacji SVG</a:t>
            </a:r>
            <a:endParaRPr lang="pl-PL" dirty="0" smtClean="0"/>
          </a:p>
          <a:p>
            <a:pPr algn="ctr">
              <a:buNone/>
            </a:pPr>
            <a:r>
              <a:rPr lang="pl-PL" b="1" dirty="0" smtClean="0"/>
              <a:t>Ograniczona wydajność przy zbyt wielu animacjach jednocześnie:</a:t>
            </a:r>
            <a:r>
              <a:rPr lang="pl-PL" dirty="0" smtClean="0"/>
              <a:t> duża liczba animowanych elementów może powodować spowolnienie strony, szczególnie na słabszych urządzeniach mobilnych.</a:t>
            </a:r>
          </a:p>
          <a:p>
            <a:pPr algn="ctr">
              <a:buNone/>
            </a:pPr>
            <a:r>
              <a:rPr lang="pl-PL" b="1" dirty="0" smtClean="0"/>
              <a:t>Ograniczenia złożonych efektów:</a:t>
            </a:r>
            <a:r>
              <a:rPr lang="pl-PL" dirty="0" smtClean="0"/>
              <a:t> skomplikowane animacje wymagają zaawansowanego kodu i mogą negatywnie wpłynąć na wydajność przeglądarki.</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Animacje</a:t>
            </a:r>
            <a:r>
              <a:rPr lang="en-US" dirty="0" smtClean="0"/>
              <a:t> w Canvas</a:t>
            </a:r>
            <a:endParaRPr lang="ru-RU" dirty="0"/>
          </a:p>
        </p:txBody>
      </p:sp>
      <p:sp>
        <p:nvSpPr>
          <p:cNvPr id="3" name="Содержимое 2"/>
          <p:cNvSpPr>
            <a:spLocks noGrp="1"/>
          </p:cNvSpPr>
          <p:nvPr>
            <p:ph sz="quarter" idx="1"/>
          </p:nvPr>
        </p:nvSpPr>
        <p:spPr/>
        <p:txBody>
          <a:bodyPr>
            <a:normAutofit fontScale="62500" lnSpcReduction="20000"/>
          </a:bodyPr>
          <a:lstStyle/>
          <a:p>
            <a:r>
              <a:rPr lang="pl-PL" dirty="0" smtClean="0"/>
              <a:t>Animacje w Canvas to jedna z największych zalet tej technologii. Canvas daje programistom niemal nieograniczone możliwości kreowania dynamicznych i intensywnych animacji w przeglądarce. Przyjrzyjmy się bliżej, jak to działa w praktyce.</a:t>
            </a:r>
            <a:endParaRPr lang="uk-UA" dirty="0" smtClean="0"/>
          </a:p>
          <a:p>
            <a:endParaRPr lang="pl-PL" dirty="0" smtClean="0"/>
          </a:p>
          <a:p>
            <a:r>
              <a:rPr lang="pl-PL" b="1" dirty="0" smtClean="0"/>
              <a:t>1. Jak działa animacja w Canvas?</a:t>
            </a:r>
            <a:endParaRPr lang="pl-PL" dirty="0" smtClean="0"/>
          </a:p>
          <a:p>
            <a:pPr>
              <a:buNone/>
            </a:pPr>
            <a:r>
              <a:rPr lang="pl-PL" dirty="0" smtClean="0"/>
              <a:t>Animacje w Canvas opierają się na stałym, cyklicznym odświeżaniu grafiki generowanej na „płótnie”. Zasada działania animacji Canvas to:</a:t>
            </a:r>
          </a:p>
          <a:p>
            <a:pPr marL="514350" indent="-514350" algn="ctr">
              <a:buFont typeface="Wingdings" pitchFamily="2" charset="2"/>
              <a:buChar char="Ø"/>
            </a:pPr>
            <a:r>
              <a:rPr lang="pl-PL" b="1" dirty="0" smtClean="0"/>
              <a:t>Renderowanie klatka po klatce (frame-by-frame)</a:t>
            </a:r>
            <a:r>
              <a:rPr lang="pl-PL" dirty="0" smtClean="0"/>
              <a:t> – w każdej kolejnej klatce grafika jest generowana od nowa, co daje płynność animacji.</a:t>
            </a:r>
          </a:p>
          <a:p>
            <a:pPr marL="514350" indent="-514350" algn="ctr">
              <a:buFont typeface="Wingdings" pitchFamily="2" charset="2"/>
              <a:buChar char="Ø"/>
            </a:pPr>
            <a:r>
              <a:rPr lang="pl-PL" b="1" dirty="0" smtClean="0"/>
              <a:t>Wykorzystanie JavaScript:</a:t>
            </a:r>
            <a:r>
              <a:rPr lang="pl-PL" dirty="0" smtClean="0"/>
              <a:t> Animacje Canvas zawsze bazują na kodzie JavaScript, wykorzystując najczęściej metodę requestAnimationFrame, która zapewnia optymalną wydajność przy wysokich wartościach FPS (frames per second).</a:t>
            </a:r>
          </a:p>
          <a:p>
            <a:pPr marL="514350" indent="-514350" algn="ctr">
              <a:buFont typeface="Wingdings" pitchFamily="2" charset="2"/>
              <a:buChar char="Ø"/>
            </a:pPr>
            <a:r>
              <a:rPr lang="pl-PL" b="1" dirty="0" smtClean="0"/>
              <a:t>Brak obiektów DOM:</a:t>
            </a:r>
            <a:r>
              <a:rPr lang="pl-PL" dirty="0" smtClean="0"/>
              <a:t> elementy na Canvas nie są przechowywane jako osobne obiekty w DOM, dzięki czemu Canvas jest szybszy, ale trudniejszy w obsłudze zdarzeń.</a:t>
            </a:r>
          </a:p>
          <a:p>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err="1" smtClean="0"/>
              <a:t>Animacje</a:t>
            </a:r>
            <a:r>
              <a:rPr lang="en-US" dirty="0" smtClean="0"/>
              <a:t> w Canvas</a:t>
            </a:r>
            <a:endParaRPr lang="ru-RU" dirty="0"/>
          </a:p>
        </p:txBody>
      </p:sp>
      <p:sp>
        <p:nvSpPr>
          <p:cNvPr id="3" name="Содержимое 2"/>
          <p:cNvSpPr>
            <a:spLocks noGrp="1"/>
          </p:cNvSpPr>
          <p:nvPr>
            <p:ph sz="quarter" idx="1"/>
          </p:nvPr>
        </p:nvSpPr>
        <p:spPr>
          <a:xfrm>
            <a:off x="612648" y="1600200"/>
            <a:ext cx="8351840" cy="2836912"/>
          </a:xfrm>
        </p:spPr>
        <p:txBody>
          <a:bodyPr>
            <a:normAutofit fontScale="55000" lnSpcReduction="20000"/>
          </a:bodyPr>
          <a:lstStyle/>
          <a:p>
            <a:pPr algn="ctr">
              <a:buNone/>
            </a:pPr>
            <a:r>
              <a:rPr lang="en-US" b="1" u="sng" dirty="0" err="1" smtClean="0"/>
              <a:t>Typowe</a:t>
            </a:r>
            <a:r>
              <a:rPr lang="en-US" b="1" u="sng" dirty="0" smtClean="0"/>
              <a:t> </a:t>
            </a:r>
            <a:r>
              <a:rPr lang="en-US" b="1" u="sng" dirty="0" err="1" smtClean="0"/>
              <a:t>przykłady</a:t>
            </a:r>
            <a:r>
              <a:rPr lang="en-US" b="1" u="sng" dirty="0" smtClean="0"/>
              <a:t> </a:t>
            </a:r>
            <a:r>
              <a:rPr lang="en-US" b="1" u="sng" dirty="0" err="1" smtClean="0"/>
              <a:t>animacji</a:t>
            </a:r>
            <a:r>
              <a:rPr lang="en-US" b="1" u="sng" dirty="0" smtClean="0"/>
              <a:t> Canvas</a:t>
            </a:r>
            <a:endParaRPr lang="uk-UA" b="1" u="sng" dirty="0" smtClean="0"/>
          </a:p>
          <a:p>
            <a:pPr algn="ctr">
              <a:buNone/>
            </a:pPr>
            <a:r>
              <a:rPr lang="pl-PL" b="1" i="1" dirty="0" smtClean="0"/>
              <a:t>Najczęściej spotykane zastosowania animacji Canvas obejmują:</a:t>
            </a:r>
          </a:p>
          <a:p>
            <a:r>
              <a:rPr lang="pl-PL" b="1" dirty="0" smtClean="0"/>
              <a:t>Gry przeglądarkowe (gry 2D i 3D)</a:t>
            </a:r>
            <a:r>
              <a:rPr lang="pl-PL" dirty="0" smtClean="0"/>
              <a:t> – Canvas jest idealny do tworzenia gier ze względu na swoją szybkość i możliwość bezpośredniego dostępu do pikseli.</a:t>
            </a:r>
          </a:p>
          <a:p>
            <a:r>
              <a:rPr lang="pl-PL" b="1" dirty="0" smtClean="0"/>
              <a:t>Symulatory i wizualizacje fizyczne</a:t>
            </a:r>
            <a:r>
              <a:rPr lang="pl-PL" dirty="0" smtClean="0"/>
              <a:t> – symulacje fizyczne, efekty cząsteczkowe, dynamiczne wykresy czy wizualizacje danych.</a:t>
            </a:r>
          </a:p>
          <a:p>
            <a:r>
              <a:rPr lang="pl-PL" b="1" dirty="0" smtClean="0"/>
              <a:t>Interaktywne aplikacje graficzne</a:t>
            </a:r>
            <a:r>
              <a:rPr lang="pl-PL" dirty="0" smtClean="0"/>
              <a:t> – edytory obrazów, aplikacje do rysowania, aplikacje AR (rozszerzona rzeczywistość).</a:t>
            </a:r>
          </a:p>
          <a:p>
            <a:r>
              <a:rPr lang="pl-PL" b="1" dirty="0" smtClean="0"/>
              <a:t>Animacje edukacyjne</a:t>
            </a:r>
            <a:r>
              <a:rPr lang="pl-PL" dirty="0" smtClean="0"/>
              <a:t> – wizualizacja złożonych zagadnień naukowych, matematycznych lub technicznych.</a:t>
            </a:r>
          </a:p>
          <a:p>
            <a:endParaRPr lang="ru-RU" dirty="0"/>
          </a:p>
        </p:txBody>
      </p:sp>
      <p:pic>
        <p:nvPicPr>
          <p:cNvPr id="6146" name="Picture 2"/>
          <p:cNvPicPr>
            <a:picLocks noChangeAspect="1" noChangeArrowheads="1"/>
          </p:cNvPicPr>
          <p:nvPr/>
        </p:nvPicPr>
        <p:blipFill>
          <a:blip r:embed="rId2" cstate="print"/>
          <a:srcRect/>
          <a:stretch>
            <a:fillRect/>
          </a:stretch>
        </p:blipFill>
        <p:spPr bwMode="auto">
          <a:xfrm>
            <a:off x="1907704" y="4365104"/>
            <a:ext cx="5143254" cy="2235666"/>
          </a:xfrm>
          <a:prstGeom prst="rect">
            <a:avLst/>
          </a:prstGeom>
          <a:noFill/>
          <a:ln w="9525">
            <a:noFill/>
            <a:miter lim="800000"/>
            <a:headEnd/>
            <a:tailEnd/>
          </a:ln>
          <a:effectLst>
            <a:softEdge rad="317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Animacje</a:t>
            </a:r>
            <a:r>
              <a:rPr lang="en-US" dirty="0" smtClean="0"/>
              <a:t> w Canvas</a:t>
            </a:r>
            <a:endParaRPr lang="ru-RU" dirty="0"/>
          </a:p>
        </p:txBody>
      </p:sp>
      <p:sp>
        <p:nvSpPr>
          <p:cNvPr id="3" name="Содержимое 2"/>
          <p:cNvSpPr>
            <a:spLocks noGrp="1"/>
          </p:cNvSpPr>
          <p:nvPr>
            <p:ph sz="quarter" idx="1"/>
          </p:nvPr>
        </p:nvSpPr>
        <p:spPr>
          <a:xfrm>
            <a:off x="612648" y="1600200"/>
            <a:ext cx="8153400" cy="4925144"/>
          </a:xfrm>
        </p:spPr>
        <p:txBody>
          <a:bodyPr>
            <a:normAutofit fontScale="62500" lnSpcReduction="20000"/>
          </a:bodyPr>
          <a:lstStyle/>
          <a:p>
            <a:pPr algn="ctr">
              <a:buNone/>
            </a:pPr>
            <a:r>
              <a:rPr lang="pl-PL" b="1" i="1" dirty="0" smtClean="0"/>
              <a:t>Zalety animacji Canvas</a:t>
            </a:r>
          </a:p>
          <a:p>
            <a:r>
              <a:rPr lang="pl-PL" dirty="0" smtClean="0"/>
              <a:t>Wysoka wydajność:</a:t>
            </a:r>
            <a:br>
              <a:rPr lang="pl-PL" dirty="0" smtClean="0"/>
            </a:br>
            <a:r>
              <a:rPr lang="pl-PL" dirty="0" smtClean="0"/>
              <a:t>Canvas umożliwia renderowanie tysięcy obiektów bez znaczącego wpływu na szybkość działania, co jest idealne dla gier oraz złożonych symulacji.</a:t>
            </a:r>
          </a:p>
          <a:p>
            <a:r>
              <a:rPr lang="pl-PL" dirty="0" smtClean="0"/>
              <a:t>Pełna swoboda twórcza:</a:t>
            </a:r>
            <a:br>
              <a:rPr lang="pl-PL" dirty="0" smtClean="0"/>
            </a:br>
            <a:r>
              <a:rPr lang="pl-PL" dirty="0" smtClean="0"/>
              <a:t>Programista ma pełną kontrolę nad każdym pikselem, co pozwala tworzyć niezwykle szczegółowe animacje.</a:t>
            </a:r>
          </a:p>
          <a:p>
            <a:r>
              <a:rPr lang="pl-PL" dirty="0" smtClean="0"/>
              <a:t>Wszechstronność zastosowań</a:t>
            </a:r>
            <a:r>
              <a:rPr lang="pl-PL" b="1" dirty="0" smtClean="0"/>
              <a:t>:</a:t>
            </a:r>
            <a:r>
              <a:rPr lang="pl-PL" dirty="0" smtClean="0"/>
              <a:t/>
            </a:r>
            <a:br>
              <a:rPr lang="pl-PL" dirty="0" smtClean="0"/>
            </a:br>
            <a:r>
              <a:rPr lang="pl-PL" dirty="0" smtClean="0"/>
              <a:t>Nadaje się zarówno do prostych efektów wizualnych, jak i zaawansowanych animacji wykorzystujących fizykę czy renderowanie 3D.</a:t>
            </a:r>
            <a:endParaRPr lang="uk-UA" dirty="0" smtClean="0"/>
          </a:p>
          <a:p>
            <a:pPr algn="ctr">
              <a:buNone/>
            </a:pPr>
            <a:r>
              <a:rPr lang="pl-PL" b="1" dirty="0" smtClean="0"/>
              <a:t> </a:t>
            </a:r>
            <a:r>
              <a:rPr lang="pl-PL" b="1" i="1" dirty="0" smtClean="0"/>
              <a:t>Ograniczenia</a:t>
            </a:r>
            <a:endParaRPr lang="pl-PL" i="1" dirty="0" smtClean="0"/>
          </a:p>
          <a:p>
            <a:r>
              <a:rPr lang="pl-PL" dirty="0" smtClean="0"/>
              <a:t>Brak natywnego wsparcia interaktywności – trzeba ręcznie kodować interakcje,</a:t>
            </a:r>
          </a:p>
          <a:p>
            <a:r>
              <a:rPr lang="pl-PL" dirty="0" smtClean="0"/>
              <a:t>Trudności w zarządzaniu dużą liczbą elementów interaktywnych (wymagany dodatkowy kod),</a:t>
            </a:r>
          </a:p>
          <a:p>
            <a:r>
              <a:rPr lang="pl-PL" dirty="0" smtClean="0"/>
              <a:t>Trudności ze skalowaniem – spadek jakości grafiki przy powiększeniu obrazu.</a:t>
            </a:r>
          </a:p>
          <a:p>
            <a:endParaRPr lang="pl-PL" dirty="0" smtClean="0"/>
          </a:p>
          <a:p>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Jak</a:t>
            </a:r>
            <a:r>
              <a:rPr lang="en-US" dirty="0" smtClean="0"/>
              <a:t> </a:t>
            </a:r>
            <a:r>
              <a:rPr lang="en-US" dirty="0" err="1" smtClean="0"/>
              <a:t>wybrać</a:t>
            </a:r>
            <a:r>
              <a:rPr lang="en-US" dirty="0" smtClean="0"/>
              <a:t> </a:t>
            </a:r>
            <a:r>
              <a:rPr lang="en-US" dirty="0" err="1" smtClean="0"/>
              <a:t>odpowiedni</a:t>
            </a:r>
            <a:r>
              <a:rPr lang="en-US" dirty="0" smtClean="0"/>
              <a:t> format?</a:t>
            </a:r>
            <a:endParaRPr lang="ru-RU" dirty="0"/>
          </a:p>
        </p:txBody>
      </p:sp>
      <p:sp>
        <p:nvSpPr>
          <p:cNvPr id="3" name="Содержимое 2"/>
          <p:cNvSpPr>
            <a:spLocks noGrp="1"/>
          </p:cNvSpPr>
          <p:nvPr>
            <p:ph sz="quarter" idx="1"/>
          </p:nvPr>
        </p:nvSpPr>
        <p:spPr>
          <a:xfrm>
            <a:off x="612648" y="1600200"/>
            <a:ext cx="8153400" cy="3268960"/>
          </a:xfrm>
        </p:spPr>
        <p:txBody>
          <a:bodyPr>
            <a:normAutofit fontScale="47500" lnSpcReduction="20000"/>
          </a:bodyPr>
          <a:lstStyle/>
          <a:p>
            <a:pPr>
              <a:buNone/>
            </a:pPr>
            <a:r>
              <a:rPr lang="pl-PL" dirty="0" smtClean="0"/>
              <a:t>Dokonanie właściwego wyboru pomiędzy SVG a Canvas zależy od specyficznych potrzeb projektu. Oto kluczowe kryteria, które należy uwzględnić podczas podejmowania decyzji:</a:t>
            </a:r>
          </a:p>
          <a:p>
            <a:pPr algn="ctr">
              <a:buNone/>
            </a:pPr>
            <a:r>
              <a:rPr lang="pl-PL" b="1" i="1" dirty="0" smtClean="0"/>
              <a:t>Kiedy wybrać SVG?</a:t>
            </a:r>
          </a:p>
          <a:p>
            <a:r>
              <a:rPr lang="pl-PL" sz="2500" b="1" dirty="0" smtClean="0"/>
              <a:t>Interaktywność elementów:</a:t>
            </a:r>
            <a:r>
              <a:rPr lang="pl-PL" sz="2500" dirty="0" smtClean="0"/>
              <a:t/>
            </a:r>
            <a:br>
              <a:rPr lang="pl-PL" sz="2500" dirty="0" smtClean="0"/>
            </a:br>
            <a:r>
              <a:rPr lang="pl-PL" sz="2500" dirty="0" smtClean="0"/>
              <a:t>Jeśli potrzebujesz wielu elementów interaktywnych, które reagują osobno na akcje użytkownika (kliknięcia, hover), SVG jest doskonałym wyborem.</a:t>
            </a:r>
          </a:p>
          <a:p>
            <a:r>
              <a:rPr lang="pl-PL" sz="2500" b="1" dirty="0" smtClean="0"/>
              <a:t>Potrzebna jest wysoka jakość przy różnych rozmiarach ekranu:</a:t>
            </a:r>
            <a:r>
              <a:rPr lang="pl-PL" sz="2500" dirty="0" smtClean="0"/>
              <a:t/>
            </a:r>
            <a:br>
              <a:rPr lang="pl-PL" sz="2500" dirty="0" smtClean="0"/>
            </a:br>
            <a:r>
              <a:rPr lang="pl-PL" sz="2500" dirty="0" smtClean="0"/>
              <a:t>Gdy ważna jest skalowalność bez utraty jakości, np. logo, ikony, infografiki.</a:t>
            </a:r>
          </a:p>
          <a:p>
            <a:r>
              <a:rPr lang="pl-PL" sz="2500" b="1" dirty="0" smtClean="0"/>
              <a:t>SEO i dostępność:</a:t>
            </a:r>
            <a:r>
              <a:rPr lang="pl-PL" sz="2500" dirty="0" smtClean="0"/>
              <a:t/>
            </a:r>
            <a:br>
              <a:rPr lang="pl-PL" sz="2500" dirty="0" smtClean="0"/>
            </a:br>
            <a:r>
              <a:rPr lang="pl-PL" sz="2500" dirty="0" smtClean="0"/>
              <a:t>Jeżeli zależy ci na tym, aby elementy graficzne były łatwo indeksowane przez wyszukiwarki oraz dostępne dla czytników ekranowych.</a:t>
            </a:r>
          </a:p>
          <a:p>
            <a:r>
              <a:rPr lang="pl-PL" sz="2500" b="1" dirty="0" smtClean="0"/>
              <a:t>Potrzebna jest łatwa edycja stylów i elementów:</a:t>
            </a:r>
            <a:r>
              <a:rPr lang="pl-PL" sz="2500" dirty="0" smtClean="0"/>
              <a:t/>
            </a:r>
            <a:br>
              <a:rPr lang="pl-PL" sz="2500" dirty="0" smtClean="0"/>
            </a:br>
            <a:r>
              <a:rPr lang="pl-PL" sz="2500" dirty="0" smtClean="0"/>
              <a:t>SVG pozwala na proste modyfikacje wyglądu elementów poprzez CSS, bez potrzeby programowania skomplikowanych algorytmów.</a:t>
            </a:r>
          </a:p>
          <a:p>
            <a:r>
              <a:rPr lang="pl-PL" sz="2500" b="1" dirty="0" smtClean="0"/>
              <a:t>Interaktywne infografiki i mapy:</a:t>
            </a:r>
            <a:r>
              <a:rPr lang="pl-PL" sz="2500" dirty="0" smtClean="0"/>
              <a:t/>
            </a:r>
            <a:br>
              <a:rPr lang="pl-PL" sz="2500" dirty="0" smtClean="0"/>
            </a:br>
            <a:r>
              <a:rPr lang="pl-PL" sz="2500" dirty="0" smtClean="0"/>
              <a:t>Gdy grafika wymaga reakcji na działania użytkownika (np. po kliknięciu wyświetlanie dodatkowych informacji).</a:t>
            </a:r>
          </a:p>
          <a:p>
            <a:endParaRPr lang="ru-RU" dirty="0"/>
          </a:p>
        </p:txBody>
      </p:sp>
      <p:sp>
        <p:nvSpPr>
          <p:cNvPr id="30722" name="AutoShape 2" descr="Logo SVG Free - Free SVG Fi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0724" name="AutoShape 4" descr="Logo SVG Free - Free SVG Fi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0726" name="AutoShape 6" descr="Logo SVG Free - Free SVG Fi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30728" name="Picture 8" descr="Файл:SVG Logo.svg — Википедия"/>
          <p:cNvPicPr>
            <a:picLocks noChangeAspect="1" noChangeArrowheads="1"/>
          </p:cNvPicPr>
          <p:nvPr/>
        </p:nvPicPr>
        <p:blipFill>
          <a:blip r:embed="rId2" cstate="print"/>
          <a:srcRect/>
          <a:stretch>
            <a:fillRect/>
          </a:stretch>
        </p:blipFill>
        <p:spPr bwMode="auto">
          <a:xfrm>
            <a:off x="5364088" y="4725144"/>
            <a:ext cx="1440160" cy="1440160"/>
          </a:xfrm>
          <a:prstGeom prst="rect">
            <a:avLst/>
          </a:prstGeom>
          <a:noFill/>
        </p:spPr>
      </p:pic>
      <p:pic>
        <p:nvPicPr>
          <p:cNvPr id="30729" name="Picture 9"/>
          <p:cNvPicPr>
            <a:picLocks noChangeAspect="1" noChangeArrowheads="1"/>
          </p:cNvPicPr>
          <p:nvPr/>
        </p:nvPicPr>
        <p:blipFill>
          <a:blip r:embed="rId3" cstate="print"/>
          <a:srcRect/>
          <a:stretch>
            <a:fillRect/>
          </a:stretch>
        </p:blipFill>
        <p:spPr bwMode="auto">
          <a:xfrm>
            <a:off x="2195736" y="4653136"/>
            <a:ext cx="2795588" cy="192881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Jak</a:t>
            </a:r>
            <a:r>
              <a:rPr lang="en-US" dirty="0" smtClean="0"/>
              <a:t> </a:t>
            </a:r>
            <a:r>
              <a:rPr lang="en-US" dirty="0" err="1" smtClean="0"/>
              <a:t>wybrać</a:t>
            </a:r>
            <a:r>
              <a:rPr lang="en-US" dirty="0" smtClean="0"/>
              <a:t> </a:t>
            </a:r>
            <a:r>
              <a:rPr lang="en-US" dirty="0" err="1" smtClean="0"/>
              <a:t>odpowiedni</a:t>
            </a:r>
            <a:r>
              <a:rPr lang="en-US" dirty="0" smtClean="0"/>
              <a:t> format?</a:t>
            </a:r>
            <a:endParaRPr lang="ru-RU" dirty="0"/>
          </a:p>
        </p:txBody>
      </p:sp>
      <p:sp>
        <p:nvSpPr>
          <p:cNvPr id="3" name="Содержимое 2"/>
          <p:cNvSpPr>
            <a:spLocks noGrp="1"/>
          </p:cNvSpPr>
          <p:nvPr>
            <p:ph sz="quarter" idx="1"/>
          </p:nvPr>
        </p:nvSpPr>
        <p:spPr>
          <a:xfrm>
            <a:off x="612648" y="1600200"/>
            <a:ext cx="8063808" cy="3629000"/>
          </a:xfrm>
        </p:spPr>
        <p:txBody>
          <a:bodyPr>
            <a:normAutofit fontScale="40000" lnSpcReduction="20000"/>
          </a:bodyPr>
          <a:lstStyle/>
          <a:p>
            <a:pPr algn="ctr">
              <a:buNone/>
            </a:pPr>
            <a:r>
              <a:rPr lang="pl-PL" b="1" dirty="0" smtClean="0"/>
              <a:t>Kiedy lepszym wyborem jest Canvas?</a:t>
            </a:r>
            <a:endParaRPr lang="pl-PL" dirty="0" smtClean="0"/>
          </a:p>
          <a:p>
            <a:r>
              <a:rPr lang="pl-PL" b="1" dirty="0" smtClean="0"/>
              <a:t>Zaawansowane animacje i grafika dynamiczna:</a:t>
            </a:r>
            <a:r>
              <a:rPr lang="pl-PL" dirty="0" smtClean="0"/>
              <a:t/>
            </a:r>
            <a:br>
              <a:rPr lang="pl-PL" dirty="0" smtClean="0"/>
            </a:br>
            <a:r>
              <a:rPr lang="pl-PL" dirty="0" smtClean="0"/>
              <a:t>Kiedy potrzebujesz częstego odświeżania obrazu, np. gry internetowe, symulacje fizyczne, intensywne animacje.</a:t>
            </a:r>
          </a:p>
          <a:p>
            <a:r>
              <a:rPr lang="pl-PL" b="1" dirty="0" smtClean="0"/>
              <a:t>Duża liczba obiektów na ekranie jednocześnie:</a:t>
            </a:r>
            <a:r>
              <a:rPr lang="pl-PL" dirty="0" smtClean="0"/>
              <a:t/>
            </a:r>
            <a:br>
              <a:rPr lang="pl-PL" dirty="0" smtClean="0"/>
            </a:br>
            <a:r>
              <a:rPr lang="pl-PL" dirty="0" smtClean="0"/>
              <a:t>Canvas świetnie radzi sobie z dużą liczbą elementów (tysiące elementów), ponieważ nie jest obciążony DOM-em.</a:t>
            </a:r>
          </a:p>
          <a:p>
            <a:r>
              <a:rPr lang="pl-PL" b="1" dirty="0" smtClean="0"/>
              <a:t>Aplikacje do edycji grafiki i obrazu:</a:t>
            </a:r>
            <a:r>
              <a:rPr lang="pl-PL" dirty="0" smtClean="0"/>
              <a:t/>
            </a:r>
            <a:br>
              <a:rPr lang="pl-PL" dirty="0" smtClean="0"/>
            </a:br>
            <a:r>
              <a:rPr lang="pl-PL" dirty="0" smtClean="0"/>
              <a:t>Canvas oferuje bezpośredni dostęp do pikseli, co pozwala na szybkie operacje na obrazach, np. nakładanie filtrów, rysowanie odręczne, modyfikacje bitmapowe.</a:t>
            </a:r>
          </a:p>
          <a:p>
            <a:r>
              <a:rPr lang="pl-PL" b="1" dirty="0" smtClean="0"/>
              <a:t>Gry i symulacje:</a:t>
            </a:r>
            <a:r>
              <a:rPr lang="pl-PL" dirty="0" smtClean="0"/>
              <a:t/>
            </a:r>
            <a:br>
              <a:rPr lang="pl-PL" dirty="0" smtClean="0"/>
            </a:br>
            <a:r>
              <a:rPr lang="pl-PL" dirty="0" smtClean="0"/>
              <a:t>W projektach, gdzie kluczowa jest wysoka liczba klatek na sekundę (gry akcji, wizualizacje danych na żywo).</a:t>
            </a:r>
          </a:p>
          <a:p>
            <a:r>
              <a:rPr lang="pl-PL" b="1" dirty="0" smtClean="0"/>
              <a:t>Dynamiczne generowanie grafiki „w locie”:</a:t>
            </a:r>
            <a:r>
              <a:rPr lang="pl-PL" dirty="0" smtClean="0"/>
              <a:t/>
            </a:r>
            <a:br>
              <a:rPr lang="pl-PL" dirty="0" smtClean="0"/>
            </a:br>
            <a:r>
              <a:rPr lang="pl-PL" dirty="0" smtClean="0"/>
              <a:t>Canvas idealnie sprawdza się w sytuacjach, gdy grafika jest generowana na podstawie dynamicznych danych lub interakcji użytkownika (symulacje, wykresy live).</a:t>
            </a:r>
          </a:p>
          <a:p>
            <a:pPr algn="ctr">
              <a:buNone/>
            </a:pPr>
            <a:r>
              <a:rPr lang="pl-PL" b="1" dirty="0" smtClean="0"/>
              <a:t>Podsumowując:</a:t>
            </a:r>
            <a:endParaRPr lang="pl-PL" dirty="0" smtClean="0"/>
          </a:p>
          <a:p>
            <a:pPr algn="ctr">
              <a:buNone/>
            </a:pPr>
            <a:r>
              <a:rPr lang="pl-PL" dirty="0" smtClean="0"/>
              <a:t>Wybierz </a:t>
            </a:r>
            <a:r>
              <a:rPr lang="pl-PL" b="1" dirty="0" smtClean="0"/>
              <a:t>SVG</a:t>
            </a:r>
            <a:r>
              <a:rPr lang="pl-PL" dirty="0" smtClean="0"/>
              <a:t>, gdy potrzebujesz skalowalności, łatwości obsługi zdarzeń oraz SEO.</a:t>
            </a:r>
          </a:p>
          <a:p>
            <a:pPr algn="ctr">
              <a:buNone/>
            </a:pPr>
            <a:r>
              <a:rPr lang="pl-PL" dirty="0" smtClean="0"/>
              <a:t>Wybierz </a:t>
            </a:r>
            <a:r>
              <a:rPr lang="pl-PL" b="1" dirty="0" smtClean="0"/>
              <a:t>Canvas</a:t>
            </a:r>
            <a:r>
              <a:rPr lang="pl-PL" dirty="0" smtClean="0"/>
              <a:t>, gdy wymagana jest wysoka wydajność oraz zaawansowane dynamiczne efekty graficzne.</a:t>
            </a:r>
          </a:p>
          <a:p>
            <a:endParaRPr lang="ru-RU" dirty="0"/>
          </a:p>
        </p:txBody>
      </p:sp>
      <p:pic>
        <p:nvPicPr>
          <p:cNvPr id="29697" name="Picture 1"/>
          <p:cNvPicPr>
            <a:picLocks noChangeAspect="1" noChangeArrowheads="1"/>
          </p:cNvPicPr>
          <p:nvPr/>
        </p:nvPicPr>
        <p:blipFill>
          <a:blip r:embed="rId2" cstate="print"/>
          <a:srcRect/>
          <a:stretch>
            <a:fillRect/>
          </a:stretch>
        </p:blipFill>
        <p:spPr bwMode="auto">
          <a:xfrm>
            <a:off x="3851920" y="5085184"/>
            <a:ext cx="1600067" cy="16617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pl-PL" dirty="0" smtClean="0"/>
              <a:t>Typowe błędy przy wyborze formatu</a:t>
            </a:r>
            <a:endParaRPr lang="ru-RU" dirty="0"/>
          </a:p>
        </p:txBody>
      </p:sp>
      <p:sp>
        <p:nvSpPr>
          <p:cNvPr id="3" name="Содержимое 2"/>
          <p:cNvSpPr>
            <a:spLocks noGrp="1"/>
          </p:cNvSpPr>
          <p:nvPr>
            <p:ph sz="quarter" idx="1"/>
          </p:nvPr>
        </p:nvSpPr>
        <p:spPr>
          <a:xfrm>
            <a:off x="0" y="1484784"/>
            <a:ext cx="9144000" cy="5976664"/>
          </a:xfrm>
        </p:spPr>
        <p:txBody>
          <a:bodyPr>
            <a:normAutofit fontScale="40000" lnSpcReduction="20000"/>
          </a:bodyPr>
          <a:lstStyle/>
          <a:p>
            <a:pPr algn="ctr">
              <a:buNone/>
            </a:pPr>
            <a:r>
              <a:rPr lang="pl-PL" b="1" dirty="0" smtClean="0"/>
              <a:t> Najczęstsze błędy użytkowników:</a:t>
            </a:r>
            <a:endParaRPr lang="pl-PL" dirty="0" smtClean="0"/>
          </a:p>
          <a:p>
            <a:r>
              <a:rPr lang="pl-PL" b="1" dirty="0" smtClean="0"/>
              <a:t>Ignorowanie skalowalności:</a:t>
            </a:r>
            <a:r>
              <a:rPr lang="pl-PL" dirty="0" smtClean="0"/>
              <a:t/>
            </a:r>
            <a:br>
              <a:rPr lang="pl-PL" dirty="0" smtClean="0"/>
            </a:br>
            <a:r>
              <a:rPr lang="pl-PL" dirty="0" smtClean="0"/>
              <a:t>Użytkownicy często wybierają Canvas do grafik, które muszą być skalowalne, co prowadzi do utraty jakości obrazu przy powiększeniu.</a:t>
            </a:r>
          </a:p>
          <a:p>
            <a:r>
              <a:rPr lang="pl-PL" b="1" dirty="0" smtClean="0"/>
              <a:t>Nadmierne poleganie na SVG przy złożonych animacjach:</a:t>
            </a:r>
            <a:r>
              <a:rPr lang="pl-PL" dirty="0" smtClean="0"/>
              <a:t/>
            </a:r>
            <a:br>
              <a:rPr lang="pl-PL" dirty="0" smtClean="0"/>
            </a:br>
            <a:r>
              <a:rPr lang="pl-PL" dirty="0" smtClean="0"/>
              <a:t>Zbyt duża liczba elementów animowanych w SVG może powodować spadki wydajności i wolne działanie aplikacji.</a:t>
            </a:r>
          </a:p>
          <a:p>
            <a:r>
              <a:rPr lang="pl-PL" b="1" dirty="0" smtClean="0"/>
              <a:t>Wybór Canvas do prostych grafik:</a:t>
            </a:r>
            <a:r>
              <a:rPr lang="pl-PL" dirty="0" smtClean="0"/>
              <a:t/>
            </a:r>
            <a:br>
              <a:rPr lang="pl-PL" dirty="0" smtClean="0"/>
            </a:br>
            <a:r>
              <a:rPr lang="pl-PL" dirty="0" smtClean="0"/>
              <a:t>Canvas często bywa wybierany do prostych grafik lub ikon, które można było szybciej i efektywniej wykonać przy pomocy SVG.</a:t>
            </a:r>
          </a:p>
          <a:p>
            <a:r>
              <a:rPr lang="pl-PL" b="1" dirty="0" smtClean="0"/>
              <a:t>Ignorowanie aspektów SEO:</a:t>
            </a:r>
            <a:r>
              <a:rPr lang="pl-PL" dirty="0" smtClean="0"/>
              <a:t/>
            </a:r>
            <a:br>
              <a:rPr lang="pl-PL" dirty="0" smtClean="0"/>
            </a:br>
            <a:r>
              <a:rPr lang="pl-PL" dirty="0" smtClean="0"/>
              <a:t>Używanie Canvas tam, gdzie istotne jest SEO, jest błędem, ponieważ treść zawarta na Canvas nie jest widoczna dla wyszukiwarek internetowych.</a:t>
            </a:r>
          </a:p>
          <a:p>
            <a:r>
              <a:rPr lang="pl-PL" b="1" dirty="0" smtClean="0"/>
              <a:t>Próba zbyt skomplikowanych animacji SVG bez doświadczenia:</a:t>
            </a:r>
            <a:r>
              <a:rPr lang="pl-PL" dirty="0" smtClean="0"/>
              <a:t/>
            </a:r>
            <a:br>
              <a:rPr lang="pl-PL" dirty="0" smtClean="0"/>
            </a:br>
            <a:r>
              <a:rPr lang="pl-PL" dirty="0" smtClean="0"/>
              <a:t>Tworzenie skomplikowanych animacji SVG bez odpowiednich umiejętności może prowadzić do problemów z wydajnością aplikacji oraz trudności w dalszym utrzymaniu projektu.</a:t>
            </a:r>
          </a:p>
          <a:p>
            <a:pPr algn="ctr">
              <a:buNone/>
            </a:pPr>
            <a:r>
              <a:rPr lang="pl-PL" b="1" dirty="0" smtClean="0"/>
              <a:t>Jak uniknąć błędów przy wyborze formatu?</a:t>
            </a:r>
            <a:endParaRPr lang="pl-PL" dirty="0" smtClean="0"/>
          </a:p>
          <a:p>
            <a:r>
              <a:rPr lang="pl-PL" b="1" dirty="0" smtClean="0"/>
              <a:t>Dokładnie określ potrzeby projektu:</a:t>
            </a:r>
            <a:r>
              <a:rPr lang="pl-PL" dirty="0" smtClean="0"/>
              <a:t/>
            </a:r>
            <a:br>
              <a:rPr lang="pl-PL" dirty="0" smtClean="0"/>
            </a:br>
            <a:r>
              <a:rPr lang="pl-PL" dirty="0" smtClean="0"/>
              <a:t>Zastanów się, czy twoja grafika musi być skalowalna, interaktywna, czy może wymaga bardziej intensywnego, dynamicznego renderowania.</a:t>
            </a:r>
          </a:p>
          <a:p>
            <a:r>
              <a:rPr lang="pl-PL" b="1" dirty="0" smtClean="0"/>
              <a:t>Bierz pod uwagę przyszłą rozbudowę projektu:</a:t>
            </a:r>
            <a:r>
              <a:rPr lang="pl-PL" dirty="0" smtClean="0"/>
              <a:t/>
            </a:r>
            <a:br>
              <a:rPr lang="pl-PL" dirty="0" smtClean="0"/>
            </a:br>
            <a:r>
              <a:rPr lang="pl-PL" dirty="0" smtClean="0"/>
              <a:t>Przeanalizuj, czy grafika będzie rozwijana lub zmieniana w przyszłości, oraz jak dużo zmian może być potrzebnych.</a:t>
            </a:r>
          </a:p>
          <a:p>
            <a:r>
              <a:rPr lang="pl-PL" b="1" dirty="0" smtClean="0"/>
              <a:t>Analizuj wydajność aplikacji:</a:t>
            </a:r>
            <a:r>
              <a:rPr lang="pl-PL" dirty="0" smtClean="0"/>
              <a:t/>
            </a:r>
            <a:br>
              <a:rPr lang="pl-PL" dirty="0" smtClean="0"/>
            </a:br>
            <a:r>
              <a:rPr lang="pl-PL" dirty="0" smtClean="0"/>
              <a:t>Przeprowadź testy wydajnościowe, jeśli aplikacja wymaga dużych ilości grafiki animowanej. Pomoże to ocenić, czy Canvas nie będzie bardziej odpowiedni niż SVG.</a:t>
            </a:r>
          </a:p>
          <a:p>
            <a:r>
              <a:rPr lang="pl-PL" b="1" dirty="0" smtClean="0"/>
              <a:t>Zwracaj uwagę na SEO:</a:t>
            </a:r>
            <a:r>
              <a:rPr lang="pl-PL" dirty="0" smtClean="0"/>
              <a:t/>
            </a:r>
            <a:br>
              <a:rPr lang="pl-PL" dirty="0" smtClean="0"/>
            </a:br>
            <a:r>
              <a:rPr lang="pl-PL" dirty="0" smtClean="0"/>
              <a:t>Jeśli grafika zawiera ważny tekst lub dane istotne z punktu widzenia SEO, preferuj format SVG ze względu na jego przyjazność wyszukiwarkom.</a:t>
            </a:r>
          </a:p>
          <a:p>
            <a:r>
              <a:rPr lang="pl-PL" b="1" dirty="0" smtClean="0"/>
              <a:t>Korzystaj z doświadczeń społeczności:</a:t>
            </a:r>
            <a:r>
              <a:rPr lang="pl-PL" dirty="0" smtClean="0"/>
              <a:t/>
            </a:r>
            <a:br>
              <a:rPr lang="pl-PL" dirty="0" smtClean="0"/>
            </a:br>
            <a:r>
              <a:rPr lang="pl-PL" dirty="0" smtClean="0"/>
              <a:t>Przejrzyj przykłady projektów podobnych do Twojego, porozmawiaj z doświadczonymi programistami lub projektantami, którzy mieli już doświadczenie z SVG oraz Canvas.</a:t>
            </a:r>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Przyszłość</a:t>
            </a:r>
            <a:r>
              <a:rPr lang="en-US" dirty="0" smtClean="0"/>
              <a:t> SVG </a:t>
            </a:r>
            <a:r>
              <a:rPr lang="en-US" dirty="0" err="1" smtClean="0"/>
              <a:t>i</a:t>
            </a:r>
            <a:r>
              <a:rPr lang="en-US" dirty="0" smtClean="0"/>
              <a:t> Canvas</a:t>
            </a:r>
            <a:endParaRPr lang="ru-RU" dirty="0"/>
          </a:p>
        </p:txBody>
      </p:sp>
      <p:sp>
        <p:nvSpPr>
          <p:cNvPr id="3" name="Содержимое 2"/>
          <p:cNvSpPr>
            <a:spLocks noGrp="1"/>
          </p:cNvSpPr>
          <p:nvPr>
            <p:ph sz="quarter" idx="1"/>
          </p:nvPr>
        </p:nvSpPr>
        <p:spPr>
          <a:xfrm>
            <a:off x="612648" y="1600200"/>
            <a:ext cx="8153400" cy="5069160"/>
          </a:xfrm>
        </p:spPr>
        <p:txBody>
          <a:bodyPr>
            <a:normAutofit fontScale="47500" lnSpcReduction="20000"/>
          </a:bodyPr>
          <a:lstStyle/>
          <a:p>
            <a:r>
              <a:rPr lang="pl-PL" b="1" dirty="0" smtClean="0"/>
              <a:t>Trendy rozwojowe obu technologii:</a:t>
            </a:r>
            <a:endParaRPr lang="pl-PL" dirty="0" smtClean="0"/>
          </a:p>
          <a:p>
            <a:r>
              <a:rPr lang="pl-PL" b="1" dirty="0" smtClean="0"/>
              <a:t>SVG:</a:t>
            </a:r>
            <a:endParaRPr lang="pl-PL" dirty="0" smtClean="0"/>
          </a:p>
          <a:p>
            <a:pPr lvl="1"/>
            <a:r>
              <a:rPr lang="pl-PL" dirty="0" smtClean="0"/>
              <a:t>Rozwój standardu SVG 2.0, który wprowadza lepszą integrację z HTML i CSS, nowe opcje animacji, oraz usprawnienia związane z wydajnością renderowania.</a:t>
            </a:r>
          </a:p>
          <a:p>
            <a:pPr lvl="1"/>
            <a:r>
              <a:rPr lang="pl-PL" dirty="0" smtClean="0"/>
              <a:t>Coraz szersze wsparcie narzędzi do edycji wizualnej SVG, co umożliwia łatwiejsze tworzenie i zarządzanie grafiką wektorową.</a:t>
            </a:r>
          </a:p>
          <a:p>
            <a:pPr lvl="1"/>
            <a:r>
              <a:rPr lang="pl-PL" dirty="0" smtClean="0"/>
              <a:t>Rosnące wykorzystanie SVG w aplikacjach mobilnych, szczególnie w kontekście responsywnych projektów webowych.</a:t>
            </a:r>
          </a:p>
          <a:p>
            <a:r>
              <a:rPr lang="pl-PL" b="1" dirty="0" smtClean="0"/>
              <a:t>Przykładowe trendy:</a:t>
            </a:r>
            <a:endParaRPr lang="pl-PL" dirty="0" smtClean="0"/>
          </a:p>
          <a:p>
            <a:pPr lvl="1"/>
            <a:r>
              <a:rPr lang="pl-PL" dirty="0" smtClean="0"/>
              <a:t>Integracja z frameworkami frontendowymi, jak React, Vue czy Angular, co pozwala łatwiej zarządzać grafiką dynamiczną.</a:t>
            </a:r>
          </a:p>
          <a:p>
            <a:pPr lvl="1"/>
            <a:r>
              <a:rPr lang="pl-PL" dirty="0" smtClean="0"/>
              <a:t>Optymalizacja bibliotek JavaScript (np. anime.js, GSAP), zwiększająca wydajność animacji SVG.</a:t>
            </a:r>
          </a:p>
          <a:p>
            <a:r>
              <a:rPr lang="pl-PL" b="1" dirty="0" smtClean="0"/>
              <a:t>Canvas:</a:t>
            </a:r>
            <a:endParaRPr lang="pl-PL" dirty="0" smtClean="0"/>
          </a:p>
          <a:p>
            <a:pPr lvl="1"/>
            <a:r>
              <a:rPr lang="pl-PL" dirty="0" smtClean="0"/>
              <a:t>Rosnąca popularność Canvas w grach online, symulacjach interaktywnych oraz aplikacjach AR/VR (rozszerzona rzeczywistość).</a:t>
            </a:r>
          </a:p>
          <a:p>
            <a:pPr lvl="1"/>
            <a:r>
              <a:rPr lang="pl-PL" dirty="0" smtClean="0"/>
              <a:t>Wdrożenie Canvas z obsługą GPU (WebGL), co znacząco zwiększa szybkość renderowania grafiki 3D w przeglądarce.</a:t>
            </a:r>
          </a:p>
          <a:p>
            <a:r>
              <a:rPr lang="pl-PL" b="1" dirty="0" smtClean="0"/>
              <a:t>Trendy rozwoju Canvas:</a:t>
            </a:r>
            <a:endParaRPr lang="pl-PL" dirty="0" smtClean="0"/>
          </a:p>
          <a:p>
            <a:pPr lvl="1"/>
            <a:r>
              <a:rPr lang="pl-PL" dirty="0" smtClean="0"/>
              <a:t>Szersze zastosowanie Canvas w zaawansowanych wizualizacjach danych, np. interaktywnych dashboardach oraz analizie danych „na żywo”.</a:t>
            </a:r>
          </a:p>
          <a:p>
            <a:pPr lvl="1"/>
            <a:r>
              <a:rPr lang="pl-PL" dirty="0" smtClean="0"/>
              <a:t>Dalsze ulepszanie bibliotek JavaScript takich jak Three.js, Pixi.js czy Phaser, które rozszerzają możliwości Canvas.</a:t>
            </a:r>
          </a:p>
          <a:p>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Wprowadzenie</a:t>
            </a:r>
            <a:endParaRPr lang="ru-RU" dirty="0"/>
          </a:p>
        </p:txBody>
      </p:sp>
      <p:sp>
        <p:nvSpPr>
          <p:cNvPr id="3" name="Содержимое 2"/>
          <p:cNvSpPr>
            <a:spLocks noGrp="1"/>
          </p:cNvSpPr>
          <p:nvPr>
            <p:ph sz="quarter" idx="1"/>
          </p:nvPr>
        </p:nvSpPr>
        <p:spPr>
          <a:xfrm>
            <a:off x="612648" y="1600200"/>
            <a:ext cx="4607424" cy="4495800"/>
          </a:xfrm>
        </p:spPr>
        <p:txBody>
          <a:bodyPr>
            <a:normAutofit lnSpcReduction="10000"/>
          </a:bodyPr>
          <a:lstStyle/>
          <a:p>
            <a:r>
              <a:rPr lang="pl-PL" sz="1200" b="1" dirty="0" smtClean="0"/>
              <a:t>Czym jest grafika wektorowa?</a:t>
            </a:r>
            <a:r>
              <a:rPr lang="pl-PL" sz="1200" dirty="0" smtClean="0"/>
              <a:t/>
            </a:r>
            <a:br>
              <a:rPr lang="pl-PL" sz="1200" dirty="0" smtClean="0"/>
            </a:br>
            <a:r>
              <a:rPr lang="pl-PL" sz="1200" dirty="0" smtClean="0"/>
              <a:t>Grafika wektorowa to rodzaj grafiki komputerowej, która zamiast przechowywać obraz jako piksele (jak w grafice rastrowej), przechowuje go w formie matematycznych opisów, czyli wektorów. Dzięki temu możliwe jest swobodne skalowanie bez utraty jakości – obraz pozostaje zawsze ostry i klarowny, niezależnie od rozmiaru.</a:t>
            </a:r>
            <a:endParaRPr lang="en-US" sz="1200" dirty="0" smtClean="0"/>
          </a:p>
          <a:p>
            <a:r>
              <a:rPr lang="pl-PL" sz="1200" b="1" dirty="0" smtClean="0"/>
              <a:t>Wprowadzenie do tematu: znaczenie wyboru odpowiedniego formatu</a:t>
            </a:r>
            <a:endParaRPr lang="en-US" sz="1200" b="1" dirty="0" smtClean="0"/>
          </a:p>
          <a:p>
            <a:pPr algn="ctr">
              <a:buNone/>
            </a:pPr>
            <a:r>
              <a:rPr lang="pl-PL" sz="1200" dirty="0" smtClean="0"/>
              <a:t>W dzisiejszym świecie technologii webowych kluczowe znaczenie ma wybór odpowiedniego formatu grafiki wektorowej oraz animacji. Na rynku dominują dwa popularne formaty: </a:t>
            </a:r>
            <a:r>
              <a:rPr lang="pl-PL" sz="1200" b="1" dirty="0" smtClean="0"/>
              <a:t>SVG (Scalable Vector Graphics)</a:t>
            </a:r>
            <a:r>
              <a:rPr lang="pl-PL" sz="1200" dirty="0" smtClean="0"/>
              <a:t> oraz </a:t>
            </a:r>
            <a:r>
              <a:rPr lang="pl-PL" sz="1200" b="1" dirty="0" smtClean="0"/>
              <a:t>Canvas HTML5</a:t>
            </a:r>
            <a:r>
              <a:rPr lang="pl-PL" sz="1200" dirty="0" smtClean="0"/>
              <a:t>. Każdy z tych formatów posiada swoje zalety oraz ograniczenia, które warto znać, by móc dokonać właściwego wyboru dla naszego projektu. Dobry wybór wpływa nie tylko na wydajność i estetykę strony internetowej, lecz także na łatwość utrzymania oraz możliwości przyszłej rozbudowy projektu.</a:t>
            </a:r>
          </a:p>
          <a:p>
            <a:pPr algn="ctr">
              <a:buNone/>
            </a:pPr>
            <a:r>
              <a:rPr lang="pl-PL" sz="1200" dirty="0" smtClean="0"/>
              <a:t>W dalszej części prezentacji szczegółowo przyjrzymy się obu formatom, porównamy ich zalety, wady oraz zastosowania. Dowiesz się, który format lepiej sprawdza się w konkretnych sytuacjach i dlaczego ta decyzja może mieć kluczowe znaczenie dla sukcesu twojego projektu.</a:t>
            </a:r>
          </a:p>
          <a:p>
            <a:endParaRPr lang="en-US" sz="1200" b="1" dirty="0" smtClean="0"/>
          </a:p>
          <a:p>
            <a:endParaRPr lang="ru-RU" sz="1200" dirty="0"/>
          </a:p>
        </p:txBody>
      </p:sp>
      <p:pic>
        <p:nvPicPr>
          <p:cNvPr id="1026" name="Picture 2"/>
          <p:cNvPicPr>
            <a:picLocks noChangeAspect="1" noChangeArrowheads="1"/>
          </p:cNvPicPr>
          <p:nvPr/>
        </p:nvPicPr>
        <p:blipFill>
          <a:blip r:embed="rId2" cstate="print"/>
          <a:srcRect/>
          <a:stretch>
            <a:fillRect/>
          </a:stretch>
        </p:blipFill>
        <p:spPr bwMode="auto">
          <a:xfrm>
            <a:off x="5580112" y="2636912"/>
            <a:ext cx="3100645" cy="2016224"/>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Przyszłość</a:t>
            </a:r>
            <a:r>
              <a:rPr lang="en-US" dirty="0" smtClean="0"/>
              <a:t> SVG </a:t>
            </a:r>
            <a:r>
              <a:rPr lang="en-US" dirty="0" err="1" smtClean="0"/>
              <a:t>i</a:t>
            </a:r>
            <a:r>
              <a:rPr lang="en-US" dirty="0" smtClean="0"/>
              <a:t> Canvas</a:t>
            </a:r>
            <a:endParaRPr lang="ru-RU" dirty="0"/>
          </a:p>
        </p:txBody>
      </p:sp>
      <p:sp>
        <p:nvSpPr>
          <p:cNvPr id="3" name="Содержимое 2"/>
          <p:cNvSpPr>
            <a:spLocks noGrp="1"/>
          </p:cNvSpPr>
          <p:nvPr>
            <p:ph sz="quarter" idx="1"/>
          </p:nvPr>
        </p:nvSpPr>
        <p:spPr/>
        <p:txBody>
          <a:bodyPr>
            <a:normAutofit fontScale="47500" lnSpcReduction="20000"/>
          </a:bodyPr>
          <a:lstStyle/>
          <a:p>
            <a:pPr algn="ctr">
              <a:buNone/>
            </a:pPr>
            <a:r>
              <a:rPr lang="pl-PL" b="1" dirty="0" smtClean="0"/>
              <a:t>Nowe możliwości i oczekiwane zmiany:</a:t>
            </a:r>
            <a:endParaRPr lang="pl-PL" dirty="0" smtClean="0"/>
          </a:p>
          <a:p>
            <a:r>
              <a:rPr lang="pl-PL" b="1" dirty="0" smtClean="0"/>
              <a:t>SVG:</a:t>
            </a:r>
            <a:endParaRPr lang="pl-PL" dirty="0" smtClean="0"/>
          </a:p>
          <a:p>
            <a:pPr lvl="1"/>
            <a:r>
              <a:rPr lang="pl-PL" dirty="0" smtClean="0"/>
              <a:t>Lepsze zarządzanie dużymi grafikami i zwiększenie wydajności renderowania poprzez wprowadzenie nowych mechanizmów cache’owania elementów DOM.</a:t>
            </a:r>
          </a:p>
          <a:p>
            <a:pPr lvl="1"/>
            <a:r>
              <a:rPr lang="pl-PL" dirty="0" smtClean="0"/>
              <a:t>Zwiększenie możliwości natywnych animacji CSS wewnątrz SVG (np. dodanie nowych właściwości animacyjnych).</a:t>
            </a:r>
          </a:p>
          <a:p>
            <a:pPr lvl="1"/>
            <a:r>
              <a:rPr lang="pl-PL" dirty="0" smtClean="0"/>
              <a:t>Poprawa narzędzi developerskich do wygodniejszego debugowania grafik SVG bezpośrednio w przeglądarkach.</a:t>
            </a:r>
          </a:p>
          <a:p>
            <a:r>
              <a:rPr lang="pl-PL" b="1" dirty="0" smtClean="0"/>
              <a:t>Canvas:</a:t>
            </a:r>
            <a:endParaRPr lang="pl-PL" dirty="0" smtClean="0"/>
          </a:p>
          <a:p>
            <a:pPr lvl="1"/>
            <a:r>
              <a:rPr lang="pl-PL" dirty="0" smtClean="0"/>
              <a:t>Poprawa wydajności i optymalizacja zasobów przy renderowaniu bardzo dużych scen oraz dużych ilości elementów graficznych.</a:t>
            </a:r>
          </a:p>
          <a:p>
            <a:pPr lvl="1"/>
            <a:r>
              <a:rPr lang="pl-PL" dirty="0" smtClean="0"/>
              <a:t>Wprowadzenie natywnego wsparcia API dla grafiki 3D w Canvas (WebGPU), co pozwoli na bardziej zaawansowane efekty graficzne bez konieczności używania dodatkowych bibliotek.</a:t>
            </a:r>
          </a:p>
          <a:p>
            <a:pPr lvl="1"/>
            <a:r>
              <a:rPr lang="pl-PL" dirty="0" smtClean="0"/>
              <a:t>Rozwój technik Machine Learning z wykorzystaniem Canvas, np. dynamiczne rozpoznawanie gestów i interakcje w aplikacjach przeglądarkowych.</a:t>
            </a:r>
          </a:p>
          <a:p>
            <a:pPr algn="ctr">
              <a:buNone/>
            </a:pPr>
            <a:r>
              <a:rPr lang="pl-PL" b="1" dirty="0" smtClean="0"/>
              <a:t>Podsumowanie:</a:t>
            </a:r>
            <a:r>
              <a:rPr lang="pl-PL" dirty="0" smtClean="0"/>
              <a:t/>
            </a:r>
            <a:br>
              <a:rPr lang="pl-PL" dirty="0" smtClean="0"/>
            </a:br>
            <a:r>
              <a:rPr lang="pl-PL" dirty="0" smtClean="0"/>
              <a:t>Obie technologie stale ewoluują i są intensywnie rozwijane. SVG będzie się rozwijać w kierunku jeszcze łatwiejszej integracji z nowoczesnymi technologiami frontendowymi, natomiast Canvas będzie dalej rozszerzać swoje możliwości o zaawansowane efekty wizualne, animacje oraz wykorzystanie mocy obliczeniowej GPU. Warto śledzić rozwój obu technologii, aby skutecznie wdrażać je w przyszłych projektach.</a:t>
            </a:r>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Studia</a:t>
            </a:r>
            <a:r>
              <a:rPr lang="en-US" dirty="0" smtClean="0"/>
              <a:t> </a:t>
            </a:r>
            <a:r>
              <a:rPr lang="en-US" dirty="0" err="1" smtClean="0"/>
              <a:t>przypadków</a:t>
            </a:r>
            <a:endParaRPr lang="ru-RU" dirty="0"/>
          </a:p>
        </p:txBody>
      </p:sp>
      <p:sp>
        <p:nvSpPr>
          <p:cNvPr id="3" name="Содержимое 2"/>
          <p:cNvSpPr>
            <a:spLocks noGrp="1"/>
          </p:cNvSpPr>
          <p:nvPr>
            <p:ph sz="quarter" idx="1"/>
          </p:nvPr>
        </p:nvSpPr>
        <p:spPr>
          <a:xfrm>
            <a:off x="612648" y="1600200"/>
            <a:ext cx="4247384" cy="5257800"/>
          </a:xfrm>
        </p:spPr>
        <p:txBody>
          <a:bodyPr>
            <a:normAutofit fontScale="55000" lnSpcReduction="20000"/>
          </a:bodyPr>
          <a:lstStyle/>
          <a:p>
            <a:pPr algn="ctr">
              <a:buNone/>
            </a:pPr>
            <a:r>
              <a:rPr lang="pl-PL" b="1" dirty="0" smtClean="0"/>
              <a:t>Przykłady użycia SVG w dużych projektach:</a:t>
            </a:r>
            <a:endParaRPr lang="pl-PL" dirty="0" smtClean="0"/>
          </a:p>
          <a:p>
            <a:r>
              <a:rPr lang="pl-PL" b="1" dirty="0" smtClean="0"/>
              <a:t>Strona główna Spotify:</a:t>
            </a:r>
            <a:r>
              <a:rPr lang="pl-PL" dirty="0" smtClean="0"/>
              <a:t/>
            </a:r>
            <a:br>
              <a:rPr lang="pl-PL" dirty="0" smtClean="0"/>
            </a:br>
            <a:r>
              <a:rPr lang="pl-PL" dirty="0" smtClean="0"/>
              <a:t>Spotify intensywnie korzysta z SVG, aby zapewnić idealną jakość ikon i logo na każdym ekranie. Wszystkie ikony interfejsu są wykonane w SVG, dzięki czemu wyglądają dobrze na każdym urządzeniu, od telefonu po ekran 4K.</a:t>
            </a:r>
          </a:p>
          <a:p>
            <a:r>
              <a:rPr lang="pl-PL" b="1" dirty="0" smtClean="0"/>
              <a:t>Interaktywne mapy Google:</a:t>
            </a:r>
            <a:r>
              <a:rPr lang="pl-PL" dirty="0" smtClean="0"/>
              <a:t/>
            </a:r>
            <a:br>
              <a:rPr lang="pl-PL" dirty="0" smtClean="0"/>
            </a:br>
            <a:r>
              <a:rPr lang="pl-PL" dirty="0" smtClean="0"/>
              <a:t>Google Maps używa formatu SVG w wielu swoich elementach interfejsu, takich jak znaczniki, punkty orientacyjne, czy dynamicznie zmieniające się ikony, które skalują się bez utraty jakości oraz pozwalają na łatwą interakcję użytkownika z grafiką.</a:t>
            </a:r>
          </a:p>
          <a:p>
            <a:r>
              <a:rPr lang="pl-PL" b="1" dirty="0" smtClean="0"/>
              <a:t>GitHub i GitLab:</a:t>
            </a:r>
            <a:r>
              <a:rPr lang="pl-PL" dirty="0" smtClean="0"/>
              <a:t/>
            </a:r>
            <a:br>
              <a:rPr lang="pl-PL" dirty="0" smtClean="0"/>
            </a:br>
            <a:r>
              <a:rPr lang="pl-PL" dirty="0" smtClean="0"/>
              <a:t>Obie platformy wykorzystują SVG w ikonach, logotypach oraz interfejsach użytkownika, zapewniając spójność wizualną oraz szybkie ładowanie stron.</a:t>
            </a:r>
          </a:p>
          <a:p>
            <a:endParaRPr lang="ru-RU" dirty="0"/>
          </a:p>
        </p:txBody>
      </p:sp>
      <p:pic>
        <p:nvPicPr>
          <p:cNvPr id="34818" name="Picture 2" descr="Spotify Music - App on Amazon Appstore"/>
          <p:cNvPicPr>
            <a:picLocks noChangeAspect="1" noChangeArrowheads="1"/>
          </p:cNvPicPr>
          <p:nvPr/>
        </p:nvPicPr>
        <p:blipFill>
          <a:blip r:embed="rId2" cstate="print"/>
          <a:srcRect/>
          <a:stretch>
            <a:fillRect/>
          </a:stretch>
        </p:blipFill>
        <p:spPr bwMode="auto">
          <a:xfrm>
            <a:off x="6588224" y="1772816"/>
            <a:ext cx="1512167" cy="1512168"/>
          </a:xfrm>
          <a:prstGeom prst="rect">
            <a:avLst/>
          </a:prstGeom>
          <a:noFill/>
        </p:spPr>
      </p:pic>
      <p:pic>
        <p:nvPicPr>
          <p:cNvPr id="34820" name="Picture 4" descr="Mapy Google świętują 15. urodziny: otrzymują nowe funkcje i ikonę"/>
          <p:cNvPicPr>
            <a:picLocks noChangeAspect="1" noChangeArrowheads="1"/>
          </p:cNvPicPr>
          <p:nvPr/>
        </p:nvPicPr>
        <p:blipFill>
          <a:blip r:embed="rId3" cstate="print"/>
          <a:srcRect/>
          <a:stretch>
            <a:fillRect/>
          </a:stretch>
        </p:blipFill>
        <p:spPr bwMode="auto">
          <a:xfrm>
            <a:off x="6660232" y="3501008"/>
            <a:ext cx="1296144" cy="1296144"/>
          </a:xfrm>
          <a:prstGeom prst="rect">
            <a:avLst/>
          </a:prstGeom>
          <a:noFill/>
        </p:spPr>
      </p:pic>
      <p:pic>
        <p:nvPicPr>
          <p:cNvPr id="34821" name="Picture 5"/>
          <p:cNvPicPr>
            <a:picLocks noChangeAspect="1" noChangeArrowheads="1"/>
          </p:cNvPicPr>
          <p:nvPr/>
        </p:nvPicPr>
        <p:blipFill>
          <a:blip r:embed="rId4" cstate="print"/>
          <a:srcRect/>
          <a:stretch>
            <a:fillRect/>
          </a:stretch>
        </p:blipFill>
        <p:spPr bwMode="auto">
          <a:xfrm>
            <a:off x="5868144" y="5157192"/>
            <a:ext cx="2910904" cy="118078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Studia</a:t>
            </a:r>
            <a:r>
              <a:rPr lang="en-US" dirty="0" smtClean="0"/>
              <a:t> </a:t>
            </a:r>
            <a:r>
              <a:rPr lang="en-US" dirty="0" err="1" smtClean="0"/>
              <a:t>przypadków</a:t>
            </a:r>
            <a:endParaRPr lang="ru-RU" dirty="0"/>
          </a:p>
        </p:txBody>
      </p:sp>
      <p:sp>
        <p:nvSpPr>
          <p:cNvPr id="3" name="Содержимое 2"/>
          <p:cNvSpPr>
            <a:spLocks noGrp="1"/>
          </p:cNvSpPr>
          <p:nvPr>
            <p:ph sz="quarter" idx="1"/>
          </p:nvPr>
        </p:nvSpPr>
        <p:spPr/>
        <p:txBody>
          <a:bodyPr>
            <a:normAutofit fontScale="62500" lnSpcReduction="20000"/>
          </a:bodyPr>
          <a:lstStyle/>
          <a:p>
            <a:r>
              <a:rPr lang="pl-PL" b="1" dirty="0" smtClean="0"/>
              <a:t>Przykłady użycia Canvas w aplikacjach webowych:</a:t>
            </a:r>
            <a:endParaRPr lang="pl-PL" dirty="0" smtClean="0"/>
          </a:p>
          <a:p>
            <a:r>
              <a:rPr lang="pl-PL" b="1" dirty="0" smtClean="0"/>
              <a:t>Gry przeglądarkowe (np. Agar.io, Slither.io):</a:t>
            </a:r>
            <a:r>
              <a:rPr lang="pl-PL" dirty="0" smtClean="0"/>
              <a:t/>
            </a:r>
            <a:br>
              <a:rPr lang="pl-PL" dirty="0" smtClean="0"/>
            </a:br>
            <a:r>
              <a:rPr lang="pl-PL" dirty="0" smtClean="0"/>
              <a:t>Popularne gry wieloosobowe, które wymagają intensywnego i dynamicznego renderowania grafiki w czasie rzeczywistym, są idealnym przykładem wykorzystania możliwości Canvas w praktyce.</a:t>
            </a:r>
          </a:p>
          <a:p>
            <a:r>
              <a:rPr lang="pl-PL" b="1" dirty="0" smtClean="0"/>
              <a:t>Narzędzia graficzne (np. Canva, Pixlr, Photopea):</a:t>
            </a:r>
            <a:r>
              <a:rPr lang="pl-PL" dirty="0" smtClean="0"/>
              <a:t/>
            </a:r>
            <a:br>
              <a:rPr lang="pl-PL" dirty="0" smtClean="0"/>
            </a:br>
            <a:r>
              <a:rPr lang="pl-PL" dirty="0" smtClean="0"/>
              <a:t>Te aplikacje do edycji zdjęć oraz grafik w przeglądarce w dużej mierze bazują na Canvas ze względu na możliwość bezpośredniej manipulacji pikselami oraz szybkie odświeżanie obrazu.</a:t>
            </a:r>
          </a:p>
          <a:p>
            <a:r>
              <a:rPr lang="pl-PL" b="1" dirty="0" smtClean="0"/>
              <a:t>Zaawansowane wizualizacje danych (np. interaktywne dashboardy analityczne):</a:t>
            </a:r>
            <a:r>
              <a:rPr lang="pl-PL" dirty="0" smtClean="0"/>
              <a:t/>
            </a:r>
            <a:br>
              <a:rPr lang="pl-PL" dirty="0" smtClean="0"/>
            </a:br>
            <a:r>
              <a:rPr lang="pl-PL" dirty="0" smtClean="0"/>
              <a:t>Dzięki Canvas można dynamicznie generować wykresy na podstawie danych zmieniających się w czasie rzeczywistym, zapewniając płynność i interaktywność wizualizacji.</a:t>
            </a:r>
          </a:p>
          <a:p>
            <a:r>
              <a:rPr lang="pl-PL" b="1" dirty="0" smtClean="0"/>
              <a:t>Symulatory oraz aplikacje edukacyjne:</a:t>
            </a:r>
            <a:r>
              <a:rPr lang="pl-PL" dirty="0" smtClean="0"/>
              <a:t/>
            </a:r>
            <a:br>
              <a:rPr lang="pl-PL" dirty="0" smtClean="0"/>
            </a:br>
            <a:r>
              <a:rPr lang="pl-PL" dirty="0" smtClean="0"/>
              <a:t>Różnego rodzaju symulatory fizyczne i chemiczne, a także interaktywne narzędzia edukacyjne często używają Canvas, aby zapewnić dynamiczne, realistyczne animacje oraz efekty wizualne.</a:t>
            </a:r>
          </a:p>
          <a:p>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Praktyczna</a:t>
            </a:r>
            <a:r>
              <a:rPr lang="en-US" dirty="0" smtClean="0"/>
              <a:t> </a:t>
            </a:r>
            <a:r>
              <a:rPr lang="en-US" dirty="0" err="1" smtClean="0"/>
              <a:t>demonstracja</a:t>
            </a:r>
            <a:endParaRPr lang="ru-RU" dirty="0"/>
          </a:p>
        </p:txBody>
      </p:sp>
      <p:sp>
        <p:nvSpPr>
          <p:cNvPr id="3" name="Содержимое 2"/>
          <p:cNvSpPr>
            <a:spLocks noGrp="1"/>
          </p:cNvSpPr>
          <p:nvPr>
            <p:ph sz="quarter" idx="1"/>
          </p:nvPr>
        </p:nvSpPr>
        <p:spPr/>
        <p:txBody>
          <a:bodyPr/>
          <a:lstStyle/>
          <a:p>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Podsumowanie</a:t>
            </a:r>
            <a:r>
              <a:rPr lang="en-US" dirty="0" smtClean="0"/>
              <a:t> </a:t>
            </a:r>
            <a:r>
              <a:rPr lang="en-US" dirty="0" err="1" smtClean="0"/>
              <a:t>i</a:t>
            </a:r>
            <a:r>
              <a:rPr lang="en-US" dirty="0" smtClean="0"/>
              <a:t> </a:t>
            </a:r>
            <a:r>
              <a:rPr lang="en-US" dirty="0" err="1" smtClean="0"/>
              <a:t>rekomendacje</a:t>
            </a:r>
            <a:endParaRPr lang="ru-RU" dirty="0"/>
          </a:p>
        </p:txBody>
      </p:sp>
      <p:sp>
        <p:nvSpPr>
          <p:cNvPr id="3" name="Содержимое 2"/>
          <p:cNvSpPr>
            <a:spLocks noGrp="1"/>
          </p:cNvSpPr>
          <p:nvPr>
            <p:ph sz="quarter" idx="1"/>
          </p:nvPr>
        </p:nvSpPr>
        <p:spPr/>
        <p:txBody>
          <a:bodyPr>
            <a:normAutofit fontScale="77500" lnSpcReduction="20000"/>
          </a:bodyPr>
          <a:lstStyle/>
          <a:p>
            <a:pPr>
              <a:buNone/>
            </a:pPr>
            <a:r>
              <a:rPr lang="pl-PL" dirty="0" smtClean="0"/>
              <a:t>Na zakończenie prezentacji warto przypomnieć najważniejsze punkty, które omówiliśmy, oraz podsumować nasze rekomendacje dotyczące wyboru formatu SVG lub Canvas do grafiki wektorowej i animacji.</a:t>
            </a:r>
          </a:p>
          <a:p>
            <a:r>
              <a:rPr lang="pl-PL" b="1" dirty="0" smtClean="0"/>
              <a:t>1. Najważniejsze punkty do zapamiętania:</a:t>
            </a:r>
            <a:endParaRPr lang="pl-PL" dirty="0" smtClean="0"/>
          </a:p>
          <a:p>
            <a:r>
              <a:rPr lang="pl-PL" b="1" dirty="0" smtClean="0"/>
              <a:t>SVG</a:t>
            </a:r>
            <a:r>
              <a:rPr lang="pl-PL" dirty="0" smtClean="0"/>
              <a:t> jest formatem wektorowym, skalowalnym, idealnym dla grafik wymagających wysokiej jakości i ostrości na każdym ekranie. Pozwala na łatwą edycję oraz posiada wbudowaną interaktywność dzięki wykorzystaniu struktury DOM.</a:t>
            </a:r>
          </a:p>
          <a:p>
            <a:r>
              <a:rPr lang="pl-PL" b="1" dirty="0" smtClean="0"/>
              <a:t>Canvas</a:t>
            </a:r>
            <a:r>
              <a:rPr lang="pl-PL" dirty="0" smtClean="0"/>
              <a:t> opiera się na renderowaniu rastrowym, pozwala na tworzenie zaawansowanych, dynamicznych animacji oraz aplikacji wymagających intensywnego przetwarzania grafiki. Jest doskonałym rozwiązaniem, gdy liczy się wydajność i wysoka liczba klatek na sekundę.</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260648"/>
            <a:ext cx="8153400" cy="990600"/>
          </a:xfrm>
        </p:spPr>
        <p:txBody>
          <a:bodyPr/>
          <a:lstStyle/>
          <a:p>
            <a:r>
              <a:rPr lang="en-US" dirty="0" smtClean="0"/>
              <a:t>Co to jest SVG?</a:t>
            </a:r>
            <a:endParaRPr lang="ru-RU" dirty="0"/>
          </a:p>
        </p:txBody>
      </p:sp>
      <p:sp>
        <p:nvSpPr>
          <p:cNvPr id="3" name="Содержимое 2"/>
          <p:cNvSpPr>
            <a:spLocks noGrp="1"/>
          </p:cNvSpPr>
          <p:nvPr>
            <p:ph sz="quarter" idx="1"/>
          </p:nvPr>
        </p:nvSpPr>
        <p:spPr>
          <a:xfrm>
            <a:off x="612648" y="1600200"/>
            <a:ext cx="4319392" cy="5257800"/>
          </a:xfrm>
        </p:spPr>
        <p:txBody>
          <a:bodyPr>
            <a:normAutofit/>
          </a:bodyPr>
          <a:lstStyle/>
          <a:p>
            <a:r>
              <a:rPr lang="pl-PL" sz="1400" b="1" dirty="0" smtClean="0"/>
              <a:t>Definicja SVG (Scalable Vector Graphics)</a:t>
            </a:r>
            <a:r>
              <a:rPr lang="pl-PL" sz="1400" dirty="0" smtClean="0"/>
              <a:t/>
            </a:r>
            <a:br>
              <a:rPr lang="pl-PL" sz="1400" dirty="0" smtClean="0"/>
            </a:br>
            <a:r>
              <a:rPr lang="pl-PL" sz="1400" dirty="0" smtClean="0"/>
              <a:t>SVG, czyli Scalable Vector Graphics, to język oparty na XML, który służy do opisywania dwuwymiarowej grafiki wektorowej. Pozwala on tworzyć obrazy, które są niezależne od rozdzielczości, co oznacza, że można je skalować bez utraty jakości. SVG jest otwartym standardem stworzonym przez W3C (World Wide Web Consortium).</a:t>
            </a:r>
            <a:endParaRPr lang="en-US" sz="1400" dirty="0" smtClean="0"/>
          </a:p>
          <a:p>
            <a:r>
              <a:rPr lang="en-US" sz="1400" b="1" dirty="0" err="1" smtClean="0"/>
              <a:t>Historia</a:t>
            </a:r>
            <a:r>
              <a:rPr lang="en-US" sz="1400" b="1" dirty="0" smtClean="0"/>
              <a:t> </a:t>
            </a:r>
            <a:r>
              <a:rPr lang="en-US" sz="1400" b="1" dirty="0" err="1" smtClean="0"/>
              <a:t>i</a:t>
            </a:r>
            <a:r>
              <a:rPr lang="en-US" sz="1400" b="1" dirty="0" smtClean="0"/>
              <a:t> </a:t>
            </a:r>
            <a:r>
              <a:rPr lang="en-US" sz="1400" b="1" dirty="0" err="1" smtClean="0"/>
              <a:t>rozwój</a:t>
            </a:r>
            <a:r>
              <a:rPr lang="en-US" sz="1400" b="1" dirty="0" smtClean="0"/>
              <a:t> SVG</a:t>
            </a:r>
          </a:p>
          <a:p>
            <a:pPr algn="ctr">
              <a:buNone/>
            </a:pPr>
            <a:r>
              <a:rPr lang="pl-PL" sz="1400" dirty="0" smtClean="0"/>
              <a:t>SVG powstało pod koniec lat 90-tych jako odpowiedź na potrzeby tworzenia grafiki skalowalnej na potrzeby rozwijającego się internetu. Oficjalnie SVG 1.0 zostało zaprezentowane w 2001 roku, a obecnie najczęściej używana jest wersja SVG 1.1 oraz SVG 2.0, które wprowadziły znaczące usprawnienia w zakresie animacji, interaktywności oraz kompatybilności z nowoczesnymi przeglądarkami.</a:t>
            </a:r>
            <a:endParaRPr lang="ru-RU" sz="1400" b="1" dirty="0"/>
          </a:p>
        </p:txBody>
      </p:sp>
      <p:pic>
        <p:nvPicPr>
          <p:cNvPr id="2050" name="Picture 2"/>
          <p:cNvPicPr>
            <a:picLocks noChangeAspect="1" noChangeArrowheads="1"/>
          </p:cNvPicPr>
          <p:nvPr/>
        </p:nvPicPr>
        <p:blipFill>
          <a:blip r:embed="rId2" cstate="print"/>
          <a:srcRect/>
          <a:stretch>
            <a:fillRect/>
          </a:stretch>
        </p:blipFill>
        <p:spPr bwMode="auto">
          <a:xfrm rot="942445">
            <a:off x="5553775" y="1895770"/>
            <a:ext cx="2675037" cy="123835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2051" name="Picture 3"/>
          <p:cNvPicPr>
            <a:picLocks noChangeAspect="1" noChangeArrowheads="1"/>
          </p:cNvPicPr>
          <p:nvPr/>
        </p:nvPicPr>
        <p:blipFill>
          <a:blip r:embed="rId3" cstate="print"/>
          <a:srcRect l="2341" t="18519" r="1664" b="7407"/>
          <a:stretch>
            <a:fillRect/>
          </a:stretch>
        </p:blipFill>
        <p:spPr bwMode="auto">
          <a:xfrm rot="21037044">
            <a:off x="5436096" y="3861048"/>
            <a:ext cx="2952328" cy="144016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pl-PL" dirty="0" smtClean="0"/>
              <a:t>Główne cechy i zalety SVG</a:t>
            </a:r>
            <a:endParaRPr lang="ru-RU" dirty="0"/>
          </a:p>
        </p:txBody>
      </p:sp>
      <p:sp>
        <p:nvSpPr>
          <p:cNvPr id="3" name="Содержимое 2"/>
          <p:cNvSpPr>
            <a:spLocks noGrp="1"/>
          </p:cNvSpPr>
          <p:nvPr>
            <p:ph sz="quarter" idx="1"/>
          </p:nvPr>
        </p:nvSpPr>
        <p:spPr/>
        <p:txBody>
          <a:bodyPr>
            <a:normAutofit/>
          </a:bodyPr>
          <a:lstStyle/>
          <a:p>
            <a:r>
              <a:rPr lang="pl-PL" sz="1400" b="1" dirty="0" smtClean="0"/>
              <a:t>Skalowalność</a:t>
            </a:r>
            <a:r>
              <a:rPr lang="pl-PL" sz="1400" dirty="0" smtClean="0"/>
              <a:t> – grafika SVG jest niezależna od rozdzielczości, co zapewnia idealną ostrość na każdym urządzeniu.\n</a:t>
            </a:r>
          </a:p>
          <a:p>
            <a:r>
              <a:rPr lang="pl-PL" sz="1400" b="1" dirty="0" smtClean="0"/>
              <a:t>Lekkość i optymalizacja</a:t>
            </a:r>
            <a:r>
              <a:rPr lang="pl-PL" sz="1400" dirty="0" smtClean="0"/>
              <a:t> – pliki SVG zazwyczaj mają niewielki rozmiar, co pozytywnie wpływa na czas ładowania stron.\n</a:t>
            </a:r>
          </a:p>
          <a:p>
            <a:r>
              <a:rPr lang="pl-PL" sz="1400" b="1" dirty="0" smtClean="0"/>
              <a:t>Edytowalność</a:t>
            </a:r>
            <a:r>
              <a:rPr lang="pl-PL" sz="1400" dirty="0" smtClean="0"/>
              <a:t> – można łatwo modyfikować grafikę za pomocą CSS oraz JavaScript, co zapewnia szerokie możliwości dostosowania.\n</a:t>
            </a:r>
          </a:p>
          <a:p>
            <a:r>
              <a:rPr lang="pl-PL" sz="1400" b="1" dirty="0" smtClean="0"/>
              <a:t>Wsparcie interaktywności</a:t>
            </a:r>
            <a:r>
              <a:rPr lang="pl-PL" sz="1400" dirty="0" smtClean="0"/>
              <a:t> – SVG pozwala na tworzenie grafik reagujących na działania użytkownika, takie jak kliknięcia czy najechanie myszką.\n</a:t>
            </a:r>
          </a:p>
          <a:p>
            <a:r>
              <a:rPr lang="pl-PL" sz="1400" b="1" dirty="0" smtClean="0"/>
              <a:t>SEO i dostępność</a:t>
            </a:r>
            <a:r>
              <a:rPr lang="pl-PL" sz="1400" dirty="0" smtClean="0"/>
              <a:t> – tekst zawarty w pliku SVG może być odczytywany przez wyszukiwarki, co pozytywnie wpływa na pozycjonowanie.\n</a:t>
            </a:r>
          </a:p>
          <a:p>
            <a:r>
              <a:rPr lang="pl-PL" sz="1400" b="1" dirty="0" smtClean="0"/>
              <a:t>Otwartość standardu</a:t>
            </a:r>
            <a:r>
              <a:rPr lang="pl-PL" sz="1400" dirty="0" smtClean="0"/>
              <a:t> – SVG jest darmowym i otwartym formatem, wspieranym przez większość nowoczesnych przeglądarek internetowych.</a:t>
            </a:r>
          </a:p>
        </p:txBody>
      </p:sp>
      <p:pic>
        <p:nvPicPr>
          <p:cNvPr id="3075" name="Picture 3"/>
          <p:cNvPicPr>
            <a:picLocks noChangeAspect="1" noChangeArrowheads="1"/>
          </p:cNvPicPr>
          <p:nvPr/>
        </p:nvPicPr>
        <p:blipFill>
          <a:blip r:embed="rId2" cstate="print"/>
          <a:srcRect/>
          <a:stretch>
            <a:fillRect/>
          </a:stretch>
        </p:blipFill>
        <p:spPr bwMode="auto">
          <a:xfrm>
            <a:off x="2987824" y="4653136"/>
            <a:ext cx="3209925" cy="1952625"/>
          </a:xfrm>
          <a:prstGeom prst="rect">
            <a:avLst/>
          </a:prstGeom>
          <a:noFill/>
          <a:ln w="9525">
            <a:noFill/>
            <a:miter lim="800000"/>
            <a:headEnd/>
            <a:tailEnd/>
          </a:ln>
          <a:effectLst>
            <a:softEdge rad="6350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Zastosowanie</a:t>
            </a:r>
            <a:r>
              <a:rPr lang="en-US" dirty="0" smtClean="0"/>
              <a:t> SVG</a:t>
            </a:r>
            <a:endParaRPr lang="ru-RU" dirty="0"/>
          </a:p>
        </p:txBody>
      </p:sp>
      <p:sp>
        <p:nvSpPr>
          <p:cNvPr id="3" name="Содержимое 2"/>
          <p:cNvSpPr>
            <a:spLocks noGrp="1"/>
          </p:cNvSpPr>
          <p:nvPr>
            <p:ph sz="quarter" idx="1"/>
          </p:nvPr>
        </p:nvSpPr>
        <p:spPr>
          <a:xfrm>
            <a:off x="-108520" y="1484784"/>
            <a:ext cx="6228184" cy="5373216"/>
          </a:xfrm>
        </p:spPr>
        <p:txBody>
          <a:bodyPr>
            <a:normAutofit fontScale="25000" lnSpcReduction="20000"/>
          </a:bodyPr>
          <a:lstStyle/>
          <a:p>
            <a:r>
              <a:rPr lang="pl-PL" sz="4800" b="1" dirty="0" smtClean="0"/>
              <a:t>Przykłady wykorzystania SVG:</a:t>
            </a:r>
            <a:r>
              <a:rPr lang="pl-PL" sz="4800" dirty="0" smtClean="0"/>
              <a:t/>
            </a:r>
            <a:br>
              <a:rPr lang="pl-PL" sz="4800" dirty="0" smtClean="0"/>
            </a:br>
            <a:r>
              <a:rPr lang="pl-PL" sz="4800" dirty="0" smtClean="0"/>
              <a:t>Grafiki SVG znajdują bardzo szerokie zastosowanie zarówno w prostych stronach internetowych, jak i rozbudowanych aplikacjach webowych. Najczęściej SVG stosuje się w:</a:t>
            </a:r>
          </a:p>
          <a:p>
            <a:r>
              <a:rPr lang="pl-PL" sz="4800" dirty="0" smtClean="0"/>
              <a:t>Logotypach i ikonach (idealna jakość niezależnie od rozmiaru ekranu),</a:t>
            </a:r>
          </a:p>
          <a:p>
            <a:r>
              <a:rPr lang="pl-PL" sz="4800" dirty="0" smtClean="0"/>
              <a:t>Infografikach interaktywnych (dane przedstawiane w czytelnej i atrakcyjnej formie),</a:t>
            </a:r>
          </a:p>
          <a:p>
            <a:r>
              <a:rPr lang="pl-PL" sz="4800" dirty="0" smtClean="0"/>
              <a:t>Mapach interaktywnych (możliwość łatwego reagowania na kliknięcia użytkowników),</a:t>
            </a:r>
          </a:p>
          <a:p>
            <a:r>
              <a:rPr lang="pl-PL" sz="4800" dirty="0" smtClean="0"/>
              <a:t>Ilustracjach na stronach WWW (grafiki, które można stylizować za pomocą CSS),</a:t>
            </a:r>
          </a:p>
          <a:p>
            <a:r>
              <a:rPr lang="pl-PL" sz="4800" dirty="0" smtClean="0"/>
              <a:t>Interfejsach aplikacji webowych (przyciski, menu, elementy interaktywne).</a:t>
            </a:r>
          </a:p>
          <a:p>
            <a:r>
              <a:rPr lang="pl-PL" sz="4800" b="1" dirty="0" smtClean="0"/>
              <a:t>2. Zalety SVG w aplikacjach webowych:</a:t>
            </a:r>
            <a:r>
              <a:rPr lang="pl-PL" sz="4800" dirty="0" smtClean="0"/>
              <a:t/>
            </a:r>
            <a:br>
              <a:rPr lang="pl-PL" sz="4800" dirty="0" smtClean="0"/>
            </a:br>
            <a:r>
              <a:rPr lang="pl-PL" sz="4800" dirty="0" smtClean="0"/>
              <a:t>Zastosowanie SVG w aplikacjach webowych niesie za sobą konkretne korzyści, takie jak:</a:t>
            </a:r>
          </a:p>
          <a:p>
            <a:r>
              <a:rPr lang="pl-PL" sz="4800" b="1" dirty="0" smtClean="0"/>
              <a:t>Łatwość skalowania:</a:t>
            </a:r>
            <a:r>
              <a:rPr lang="pl-PL" sz="4800" dirty="0" smtClean="0"/>
              <a:t> Grafika zawsze wygląda wyraźnie na ekranach o wysokiej rozdzielczości (Retina, 4K).</a:t>
            </a:r>
          </a:p>
          <a:p>
            <a:r>
              <a:rPr lang="pl-PL" sz="4800" b="1" dirty="0" smtClean="0"/>
              <a:t>Interaktywność i animacje:</a:t>
            </a:r>
            <a:r>
              <a:rPr lang="pl-PL" sz="4800" dirty="0" smtClean="0"/>
              <a:t> Dzięki połączeniu z JavaScriptem i CSS, SVG pozwala tworzyć dynamiczne interfejsy użytkownika, które reagują na działania użytkowników.</a:t>
            </a:r>
          </a:p>
          <a:p>
            <a:r>
              <a:rPr lang="pl-PL" sz="4800" b="1" dirty="0" smtClean="0"/>
              <a:t>Łatwa aktualizacja:</a:t>
            </a:r>
            <a:r>
              <a:rPr lang="pl-PL" sz="4800" dirty="0" smtClean="0"/>
              <a:t> Grafikę SVG można modyfikować „w locie” (dynamicznie) poprzez skrypty, co pozwala na szybkie zmiany bez potrzeby przeładowywania strony.</a:t>
            </a:r>
          </a:p>
          <a:p>
            <a:r>
              <a:rPr lang="pl-PL" sz="4800" b="1" dirty="0" smtClean="0"/>
              <a:t>Optymalizacja prędkości strony:</a:t>
            </a:r>
            <a:r>
              <a:rPr lang="pl-PL" sz="4800" dirty="0" smtClean="0"/>
              <a:t> Grafiki SVG są lekkie, dzięki czemu strony ładują się szybciej, co korzystnie wpływa na doświadczenie użytkowników i SEO.</a:t>
            </a:r>
          </a:p>
          <a:p>
            <a:r>
              <a:rPr lang="pl-PL" sz="4800" b="1" dirty="0" smtClean="0"/>
              <a:t>3. Wsparcie przeglądarek dla SVG:</a:t>
            </a:r>
            <a:endParaRPr lang="pl-PL" sz="4800" dirty="0" smtClean="0"/>
          </a:p>
          <a:p>
            <a:r>
              <a:rPr lang="pl-PL" sz="4800" dirty="0" smtClean="0"/>
              <a:t>Aktualnie SVG jest wspierany przez wszystkie popularne przeglądarki internetowe, w tym Chrome, Firefox, Safari, Edge oraz Opera.</a:t>
            </a:r>
          </a:p>
          <a:p>
            <a:r>
              <a:rPr lang="pl-PL" sz="4800" dirty="0" smtClean="0"/>
              <a:t>Kompatybilność wsteczna również jest bardzo dobra, a ewentualne problemy można rozwiązać za pomocą bibliotek JavaScript, takich jak SVG.js czy Snap.svg.</a:t>
            </a:r>
          </a:p>
          <a:p>
            <a:endParaRPr lang="ru-RU" dirty="0"/>
          </a:p>
        </p:txBody>
      </p:sp>
      <p:pic>
        <p:nvPicPr>
          <p:cNvPr id="4098" name="Picture 2"/>
          <p:cNvPicPr>
            <a:picLocks noChangeAspect="1" noChangeArrowheads="1"/>
          </p:cNvPicPr>
          <p:nvPr/>
        </p:nvPicPr>
        <p:blipFill>
          <a:blip r:embed="rId2" cstate="print"/>
          <a:srcRect/>
          <a:stretch>
            <a:fillRect/>
          </a:stretch>
        </p:blipFill>
        <p:spPr bwMode="auto">
          <a:xfrm>
            <a:off x="6156176" y="1772816"/>
            <a:ext cx="2624898" cy="144016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6300192" y="3717032"/>
            <a:ext cx="2483768" cy="237626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 to jest Canvas?</a:t>
            </a:r>
            <a:endParaRPr lang="ru-RU" dirty="0"/>
          </a:p>
        </p:txBody>
      </p:sp>
      <p:sp>
        <p:nvSpPr>
          <p:cNvPr id="3" name="Содержимое 2"/>
          <p:cNvSpPr>
            <a:spLocks noGrp="1"/>
          </p:cNvSpPr>
          <p:nvPr>
            <p:ph sz="quarter" idx="1"/>
          </p:nvPr>
        </p:nvSpPr>
        <p:spPr>
          <a:xfrm>
            <a:off x="0" y="1484784"/>
            <a:ext cx="6551640" cy="5373216"/>
          </a:xfrm>
        </p:spPr>
        <p:txBody>
          <a:bodyPr>
            <a:normAutofit fontScale="40000" lnSpcReduction="20000"/>
          </a:bodyPr>
          <a:lstStyle/>
          <a:p>
            <a:r>
              <a:rPr lang="pl-PL" b="1" dirty="0" smtClean="0"/>
              <a:t>1. Definicja Canvas HTML5</a:t>
            </a:r>
            <a:r>
              <a:rPr lang="pl-PL" dirty="0" smtClean="0"/>
              <a:t/>
            </a:r>
            <a:br>
              <a:rPr lang="pl-PL" dirty="0" smtClean="0"/>
            </a:br>
            <a:r>
              <a:rPr lang="pl-PL" dirty="0" smtClean="0"/>
              <a:t>Canvas to element wprowadzony w standardzie HTML5, który umożliwia dynamiczne rysowanie grafiki rastrowej za pomocą JavaScript. W przeciwieństwie do SVG, grafika Canvas nie jest opisywana wektorowo, lecz za pomocą pikseli. Oznacza to, że wszystko, co tworzysz na Canvas, jest renderowane w czasie rzeczywistym jako obraz bitmapowy.</a:t>
            </a:r>
          </a:p>
          <a:p>
            <a:r>
              <a:rPr lang="pl-PL" b="1" dirty="0" smtClean="0"/>
              <a:t>2. Historia powstania elementu Canvas</a:t>
            </a:r>
            <a:r>
              <a:rPr lang="pl-PL" dirty="0" smtClean="0"/>
              <a:t/>
            </a:r>
            <a:br>
              <a:rPr lang="pl-PL" dirty="0" smtClean="0"/>
            </a:br>
            <a:r>
              <a:rPr lang="pl-PL" dirty="0" smtClean="0"/>
              <a:t>Element Canvas został po raz pierwszy zaproponowany przez Apple w 2004 roku jako część WebKit, czyli silnika renderującego Safari. Jego celem było umożliwienie programistom tworzenia bardziej zaawansowanych grafik oraz gier bez konieczności korzystania z dodatkowych wtyczek (np. Adobe Flash). W 2009 roku Canvas został oficjalnie zatwierdzony jako część specyfikacji HTML5 przez W3C, co znacznie przyczyniło się do jego rozpowszechnienia w sieci.</a:t>
            </a:r>
          </a:p>
          <a:p>
            <a:r>
              <a:rPr lang="pl-PL" b="1" dirty="0" smtClean="0"/>
              <a:t>3. Charakterystyczne cechy Canvas</a:t>
            </a:r>
            <a:endParaRPr lang="pl-PL" dirty="0" smtClean="0"/>
          </a:p>
          <a:p>
            <a:r>
              <a:rPr lang="pl-PL" b="1" dirty="0" smtClean="0"/>
              <a:t>Renderowanie bitmapowe:</a:t>
            </a:r>
            <a:r>
              <a:rPr lang="pl-PL" dirty="0" smtClean="0"/>
              <a:t/>
            </a:r>
            <a:br>
              <a:rPr lang="pl-PL" dirty="0" smtClean="0"/>
            </a:br>
            <a:r>
              <a:rPr lang="pl-PL" dirty="0" smtClean="0"/>
              <a:t>Wszystko, co narysujesz na Canvas, staje się grafiką rastrową (pikselową), co oznacza, że po skalowaniu obrazu może nastąpić utrata jakości (pogorszenie ostrości).</a:t>
            </a:r>
          </a:p>
          <a:p>
            <a:r>
              <a:rPr lang="pl-PL" b="1" dirty="0" smtClean="0"/>
              <a:t>Dynamiczne generowanie grafiki:</a:t>
            </a:r>
            <a:r>
              <a:rPr lang="pl-PL" dirty="0" smtClean="0"/>
              <a:t/>
            </a:r>
            <a:br>
              <a:rPr lang="pl-PL" dirty="0" smtClean="0"/>
            </a:br>
            <a:r>
              <a:rPr lang="pl-PL" dirty="0" smtClean="0"/>
              <a:t>Canvas jest przeznaczony do dynamicznego generowania grafiki i animacji na bieżąco, szczególnie przydatne do złożonych animacji i gier webowych.</a:t>
            </a:r>
          </a:p>
          <a:p>
            <a:r>
              <a:rPr lang="pl-PL" b="1" dirty="0" smtClean="0"/>
              <a:t>Wysoka wydajność:</a:t>
            </a:r>
            <a:r>
              <a:rPr lang="pl-PL" dirty="0" smtClean="0"/>
              <a:t/>
            </a:r>
            <a:br>
              <a:rPr lang="pl-PL" dirty="0" smtClean="0"/>
            </a:br>
            <a:r>
              <a:rPr lang="pl-PL" dirty="0" smtClean="0"/>
              <a:t>Dzięki możliwości bezpośredniego dostępu do pikseli Canvas jest idealnym wyborem dla aplikacji wymagających intensywnego renderowania, takich jak gry 2D/3D lub złożone wizualizacje danych.</a:t>
            </a:r>
          </a:p>
          <a:p>
            <a:r>
              <a:rPr lang="pl-PL" b="1" dirty="0" smtClean="0"/>
              <a:t>Brak wbudowanego DOM (Document Object Model):</a:t>
            </a:r>
            <a:r>
              <a:rPr lang="pl-PL" dirty="0" smtClean="0"/>
              <a:t/>
            </a:r>
            <a:br>
              <a:rPr lang="pl-PL" dirty="0" smtClean="0"/>
            </a:br>
            <a:r>
              <a:rPr lang="pl-PL" dirty="0" smtClean="0"/>
              <a:t>Elementy na Canvas nie posiadają własnej struktury DOM, co oznacza, że nie można ich łatwo edytować za pomocą CSS. Wszelkie modyfikacje wymagają odświeżenia całego rysunku.</a:t>
            </a:r>
          </a:p>
          <a:p>
            <a:r>
              <a:rPr lang="pl-PL" b="1" dirty="0" smtClean="0"/>
              <a:t>Brak wbudowanej interaktywności:</a:t>
            </a:r>
            <a:r>
              <a:rPr lang="pl-PL" dirty="0" smtClean="0"/>
              <a:t/>
            </a:r>
            <a:br>
              <a:rPr lang="pl-PL" dirty="0" smtClean="0"/>
            </a:br>
            <a:r>
              <a:rPr lang="pl-PL" dirty="0" smtClean="0"/>
              <a:t>Canvas sam w sobie nie obsługuje zdarzeń użytkownika (takich jak kliknięcia na konkretne elementy), konieczne jest ręczne definiowanie interakcji za pomocą JavaScript.</a:t>
            </a:r>
          </a:p>
          <a:p>
            <a:endParaRPr lang="ru-RU" dirty="0"/>
          </a:p>
        </p:txBody>
      </p:sp>
      <p:pic>
        <p:nvPicPr>
          <p:cNvPr id="5122" name="Picture 2"/>
          <p:cNvPicPr>
            <a:picLocks noChangeAspect="1" noChangeArrowheads="1"/>
          </p:cNvPicPr>
          <p:nvPr/>
        </p:nvPicPr>
        <p:blipFill>
          <a:blip r:embed="rId2" cstate="print"/>
          <a:srcRect/>
          <a:stretch>
            <a:fillRect/>
          </a:stretch>
        </p:blipFill>
        <p:spPr bwMode="auto">
          <a:xfrm>
            <a:off x="6588224" y="2492896"/>
            <a:ext cx="2415561" cy="201622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Zastosowanie</a:t>
            </a:r>
            <a:r>
              <a:rPr lang="en-US" dirty="0" smtClean="0"/>
              <a:t> Canvas</a:t>
            </a:r>
            <a:endParaRPr lang="ru-RU" dirty="0"/>
          </a:p>
        </p:txBody>
      </p:sp>
      <p:sp>
        <p:nvSpPr>
          <p:cNvPr id="3" name="Содержимое 2"/>
          <p:cNvSpPr>
            <a:spLocks noGrp="1"/>
          </p:cNvSpPr>
          <p:nvPr>
            <p:ph sz="quarter" idx="1"/>
          </p:nvPr>
        </p:nvSpPr>
        <p:spPr>
          <a:xfrm>
            <a:off x="0" y="1600200"/>
            <a:ext cx="9144000" cy="4565104"/>
          </a:xfrm>
        </p:spPr>
        <p:txBody>
          <a:bodyPr>
            <a:normAutofit fontScale="40000" lnSpcReduction="20000"/>
          </a:bodyPr>
          <a:lstStyle/>
          <a:p>
            <a:r>
              <a:rPr lang="pl-PL" b="1" dirty="0" smtClean="0"/>
              <a:t>Typowe przykłady zastosowania Canvas</a:t>
            </a:r>
            <a:r>
              <a:rPr lang="pl-PL" dirty="0" smtClean="0"/>
              <a:t/>
            </a:r>
            <a:br>
              <a:rPr lang="pl-PL" dirty="0" smtClean="0"/>
            </a:br>
            <a:r>
              <a:rPr lang="pl-PL" dirty="0" smtClean="0"/>
              <a:t>Element Canvas najczęściej wykorzystuje się w projektach, które wymagają zaawansowanego i dynamicznego renderowania obrazu w czasie rzeczywistym. Wśród najczęstszych zastosowań wymienić można:</a:t>
            </a:r>
          </a:p>
          <a:p>
            <a:r>
              <a:rPr lang="pl-PL" b="1" dirty="0" smtClean="0"/>
              <a:t>Gry internetowe</a:t>
            </a:r>
            <a:r>
              <a:rPr lang="pl-PL" dirty="0" smtClean="0"/>
              <a:t> – zarówno proste gry 2D, jak i bardziej zaawansowane gry z grafiką 3D.</a:t>
            </a:r>
          </a:p>
          <a:p>
            <a:r>
              <a:rPr lang="pl-PL" b="1" dirty="0" smtClean="0"/>
              <a:t>Aplikacje do edycji obrazów</a:t>
            </a:r>
            <a:r>
              <a:rPr lang="pl-PL" dirty="0" smtClean="0"/>
              <a:t> – aplikacje pozwalające użytkownikom edytować grafikę w przeglądarce (np. filtry zdjęć, rysowanie odręczne).</a:t>
            </a:r>
          </a:p>
          <a:p>
            <a:r>
              <a:rPr lang="pl-PL" b="1" dirty="0" smtClean="0"/>
              <a:t>Wizualizacja danych i wykresów</a:t>
            </a:r>
            <a:r>
              <a:rPr lang="pl-PL" dirty="0" smtClean="0"/>
              <a:t> – szczególnie dynamicznych wykresów, które aktualizują się w czasie rzeczywistym.</a:t>
            </a:r>
          </a:p>
          <a:p>
            <a:r>
              <a:rPr lang="pl-PL" b="1" dirty="0" smtClean="0"/>
              <a:t>Symulacje i interaktywne wizualizacje</a:t>
            </a:r>
            <a:r>
              <a:rPr lang="pl-PL" dirty="0" smtClean="0"/>
              <a:t> – np. symulatory fizyczne, interaktywne mapy, symulacje naukowe.</a:t>
            </a:r>
          </a:p>
          <a:p>
            <a:r>
              <a:rPr lang="pl-PL" b="1" dirty="0" smtClean="0"/>
              <a:t>Gry przeglądarkowe</a:t>
            </a:r>
            <a:r>
              <a:rPr lang="pl-PL" dirty="0" smtClean="0"/>
              <a:t> – ze względu na wysoką wydajność renderowania, Canvas jest popularnym wyborem do tworzenia gier webowych.</a:t>
            </a:r>
          </a:p>
          <a:p>
            <a:pPr>
              <a:buNone/>
            </a:pPr>
            <a:r>
              <a:rPr lang="pl-PL" b="1" dirty="0" smtClean="0"/>
              <a:t>2. Zalety Canvas w aplikacjach webowych</a:t>
            </a:r>
            <a:endParaRPr lang="pl-PL" dirty="0" smtClean="0"/>
          </a:p>
          <a:p>
            <a:r>
              <a:rPr lang="pl-PL" b="1" dirty="0" smtClean="0"/>
              <a:t>Wysoka wydajność</a:t>
            </a:r>
            <a:r>
              <a:rPr lang="pl-PL" dirty="0" smtClean="0"/>
              <a:t>: Canvas świetnie sprawdza się tam, gdzie liczy się szybkość renderowania wielu elementów naraz (animacje, gry, dynamiczne wizualizacje).</a:t>
            </a:r>
          </a:p>
          <a:p>
            <a:r>
              <a:rPr lang="pl-PL" b="1" dirty="0" smtClean="0"/>
              <a:t>Pełna kontrola nad grafiką</a:t>
            </a:r>
            <a:r>
              <a:rPr lang="pl-PL" dirty="0" smtClean="0"/>
              <a:t>: Programista ma bezpośredni dostęp do każdego piksela, co pozwala na tworzenie zaawansowanych efektów graficznych.</a:t>
            </a:r>
          </a:p>
          <a:p>
            <a:r>
              <a:rPr lang="pl-PL" b="1" dirty="0" smtClean="0"/>
              <a:t>Dynamiczne generowanie grafiki</a:t>
            </a:r>
            <a:r>
              <a:rPr lang="pl-PL" dirty="0" smtClean="0"/>
              <a:t>: Dzięki Canvas możliwe jest generowanie grafik całkowicie dynamicznie, „w locie”, na podstawie interakcji użytkownika lub innych źródeł danych.</a:t>
            </a:r>
          </a:p>
          <a:p>
            <a:pPr>
              <a:buNone/>
            </a:pPr>
            <a:r>
              <a:rPr lang="pl-PL" b="1" dirty="0" smtClean="0"/>
              <a:t>3. Wsparcie przeglądarek dla Canvas</a:t>
            </a:r>
            <a:endParaRPr lang="pl-PL" dirty="0" smtClean="0"/>
          </a:p>
          <a:p>
            <a:r>
              <a:rPr lang="pl-PL" dirty="0" smtClean="0"/>
              <a:t>Canvas jest obecnie w pełni wspierany przez wszystkie popularne przeglądarki: Google Chrome, Mozilla Firefox, Safari, Edge oraz Opera.</a:t>
            </a:r>
          </a:p>
          <a:p>
            <a:r>
              <a:rPr lang="pl-PL" dirty="0" smtClean="0"/>
              <a:t>W praktyce problemy z kompatybilnością należą już do przeszłości, a ewentualne różnice między przeglądarkami są minimalne i łatwe do obejścia za pomocą JavaScript.</a:t>
            </a:r>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pl-PL" dirty="0" smtClean="0"/>
              <a:t>Szczegółowe porównanie SVG i Canvas</a:t>
            </a:r>
            <a:endParaRPr lang="ru-RU" dirty="0"/>
          </a:p>
        </p:txBody>
      </p:sp>
      <p:sp>
        <p:nvSpPr>
          <p:cNvPr id="3" name="Содержимое 2"/>
          <p:cNvSpPr>
            <a:spLocks noGrp="1"/>
          </p:cNvSpPr>
          <p:nvPr>
            <p:ph sz="quarter" idx="1"/>
          </p:nvPr>
        </p:nvSpPr>
        <p:spPr>
          <a:xfrm>
            <a:off x="612648" y="1600200"/>
            <a:ext cx="8135816" cy="2908920"/>
          </a:xfrm>
        </p:spPr>
        <p:txBody>
          <a:bodyPr>
            <a:normAutofit fontScale="62500" lnSpcReduction="20000"/>
          </a:bodyPr>
          <a:lstStyle/>
          <a:p>
            <a:r>
              <a:rPr lang="pl-PL" b="1" dirty="0" smtClean="0"/>
              <a:t>Wydajność i szybkość działania</a:t>
            </a:r>
            <a:endParaRPr lang="pl-PL" dirty="0" smtClean="0"/>
          </a:p>
          <a:p>
            <a:r>
              <a:rPr lang="pl-PL" b="1" dirty="0" smtClean="0"/>
              <a:t>SVG:</a:t>
            </a:r>
            <a:r>
              <a:rPr lang="pl-PL" dirty="0" smtClean="0"/>
              <a:t/>
            </a:r>
            <a:br>
              <a:rPr lang="pl-PL" dirty="0" smtClean="0"/>
            </a:br>
            <a:r>
              <a:rPr lang="pl-PL" dirty="0" smtClean="0"/>
              <a:t>SVG świetnie radzi sobie z mniejszymi grafikami, elementami UI oraz prostszymi animacjami. Jednak im bardziej skomplikowany obraz lub większa liczba elementów, tym spada wydajność, ponieważ przeglądarka musi utrzymywać strukturę DOM każdego elementu osobno.</a:t>
            </a:r>
          </a:p>
          <a:p>
            <a:r>
              <a:rPr lang="pl-PL" b="1" dirty="0" smtClean="0"/>
              <a:t>Canvas:</a:t>
            </a:r>
            <a:r>
              <a:rPr lang="pl-PL" dirty="0" smtClean="0"/>
              <a:t/>
            </a:r>
            <a:br>
              <a:rPr lang="pl-PL" dirty="0" smtClean="0"/>
            </a:br>
            <a:r>
              <a:rPr lang="pl-PL" dirty="0" smtClean="0"/>
              <a:t>Canvas charakteryzuje się znacznie wyższą wydajnością w sytuacjach wymagających intensywnego renderowania (np. gry, animacje o wysokiej częstotliwości odświeżania), gdyż przeglądarka nie zarządza każdym elementem osobno, a tylko jednym obrazem bitmapowym.</a:t>
            </a:r>
          </a:p>
          <a:p>
            <a:endParaRPr lang="ru-RU" dirty="0"/>
          </a:p>
        </p:txBody>
      </p:sp>
      <p:pic>
        <p:nvPicPr>
          <p:cNvPr id="12290" name="Picture 2" descr="SVG versus Canvas: Which technology to choose and why?"/>
          <p:cNvPicPr>
            <a:picLocks noChangeAspect="1" noChangeArrowheads="1"/>
          </p:cNvPicPr>
          <p:nvPr/>
        </p:nvPicPr>
        <p:blipFill>
          <a:blip r:embed="rId2" cstate="print"/>
          <a:srcRect/>
          <a:stretch>
            <a:fillRect/>
          </a:stretch>
        </p:blipFill>
        <p:spPr bwMode="auto">
          <a:xfrm>
            <a:off x="971600" y="4509120"/>
            <a:ext cx="7220744" cy="189905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pl-PL" dirty="0" smtClean="0"/>
              <a:t>Szczegółowe porównanie SVG i Canvas</a:t>
            </a:r>
            <a:endParaRPr lang="ru-RU" dirty="0"/>
          </a:p>
        </p:txBody>
      </p:sp>
      <p:sp>
        <p:nvSpPr>
          <p:cNvPr id="3" name="Содержимое 2"/>
          <p:cNvSpPr>
            <a:spLocks noGrp="1"/>
          </p:cNvSpPr>
          <p:nvPr>
            <p:ph sz="quarter" idx="1"/>
          </p:nvPr>
        </p:nvSpPr>
        <p:spPr/>
        <p:txBody>
          <a:bodyPr>
            <a:normAutofit fontScale="55000" lnSpcReduction="20000"/>
          </a:bodyPr>
          <a:lstStyle/>
          <a:p>
            <a:r>
              <a:rPr lang="pl-PL" b="1" dirty="0" smtClean="0"/>
              <a:t>2. Jakość grafiki i skalowalność</a:t>
            </a:r>
            <a:endParaRPr lang="pl-PL" dirty="0" smtClean="0"/>
          </a:p>
          <a:p>
            <a:pPr>
              <a:buNone/>
            </a:pPr>
            <a:r>
              <a:rPr lang="pl-PL" b="1" dirty="0" smtClean="0"/>
              <a:t>SVG:</a:t>
            </a:r>
            <a:r>
              <a:rPr lang="pl-PL" dirty="0" smtClean="0"/>
              <a:t/>
            </a:r>
            <a:br>
              <a:rPr lang="pl-PL" dirty="0" smtClean="0"/>
            </a:br>
            <a:r>
              <a:rPr lang="pl-PL" dirty="0" smtClean="0"/>
              <a:t>Grafika SVG jest zawsze skalowalna bez utraty jakości. Niezależnie od tego, jak duży jest obrazek, krawędzie pozostają ostre, a jakość jest niezmienna.</a:t>
            </a:r>
          </a:p>
          <a:p>
            <a:pPr>
              <a:buNone/>
            </a:pPr>
            <a:r>
              <a:rPr lang="pl-PL" b="1" dirty="0" smtClean="0"/>
              <a:t>Canvas:</a:t>
            </a:r>
            <a:r>
              <a:rPr lang="pl-PL" dirty="0" smtClean="0"/>
              <a:t/>
            </a:r>
            <a:br>
              <a:rPr lang="pl-PL" dirty="0" smtClean="0"/>
            </a:br>
            <a:r>
              <a:rPr lang="pl-PL" dirty="0" smtClean="0"/>
              <a:t>Canvas to grafika rastrowa, więc przy skalowaniu obraz traci na jakości, staje się rozmyty, szczególnie przy dużym powiększeniu.</a:t>
            </a:r>
          </a:p>
          <a:p>
            <a:r>
              <a:rPr lang="pl-PL" b="1" dirty="0" smtClean="0"/>
              <a:t>2. Możliwość interaktywności</a:t>
            </a:r>
            <a:endParaRPr lang="pl-PL" dirty="0" smtClean="0"/>
          </a:p>
          <a:p>
            <a:pPr>
              <a:buNone/>
            </a:pPr>
            <a:r>
              <a:rPr lang="pl-PL" b="1" dirty="0" smtClean="0"/>
              <a:t>SVG:</a:t>
            </a:r>
            <a:r>
              <a:rPr lang="pl-PL" dirty="0" smtClean="0"/>
              <a:t/>
            </a:r>
            <a:br>
              <a:rPr lang="pl-PL" dirty="0" smtClean="0"/>
            </a:br>
            <a:r>
              <a:rPr lang="pl-PL" dirty="0" smtClean="0"/>
              <a:t>SVG natywnie wspiera interaktywność. Każdy element grafiki SVG może mieć przypisane własne zdarzenia (kliknięcia, najechania kursorem). To idealne rozwiązanie dla interaktywnych aplikacji i animacji reagujących na działania użytkownika.</a:t>
            </a:r>
          </a:p>
          <a:p>
            <a:pPr>
              <a:buNone/>
            </a:pPr>
            <a:r>
              <a:rPr lang="pl-PL" b="1" dirty="0" smtClean="0"/>
              <a:t>Canvas:</a:t>
            </a:r>
            <a:r>
              <a:rPr lang="pl-PL" dirty="0" smtClean="0"/>
              <a:t/>
            </a:r>
            <a:br>
              <a:rPr lang="pl-PL" dirty="0" smtClean="0"/>
            </a:br>
            <a:r>
              <a:rPr lang="pl-PL" dirty="0" smtClean="0"/>
              <a:t>Canvas sam w sobie nie obsługuje natywnej interaktywności. Programista musi samodzielnie oprogramować obsługę zdarzeń na poziomie całego elementu Canvas. Nie da się automatycznie reagować na kliknięcie pojedynczego elementu grafiki – trzeba to ręcznie obsłużyć za pomocą kodu JavaScript.</a:t>
            </a:r>
          </a:p>
          <a:p>
            <a:endParaRPr lang="ru-RU"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Обычная">
  <a:themeElements>
    <a:clrScheme name="Обычная">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Обычная">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Обычная">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174</TotalTime>
  <Words>1119</Words>
  <Application>Microsoft Office PowerPoint</Application>
  <PresentationFormat>Экран (4:3)</PresentationFormat>
  <Paragraphs>200</Paragraphs>
  <Slides>24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Обычная</vt:lpstr>
      <vt:lpstr>IVAN Shchetinin Maksym Khoma</vt:lpstr>
      <vt:lpstr>Wprowadzenie</vt:lpstr>
      <vt:lpstr>Co to jest SVG?</vt:lpstr>
      <vt:lpstr>Główne cechy i zalety SVG</vt:lpstr>
      <vt:lpstr>Zastosowanie SVG</vt:lpstr>
      <vt:lpstr>Co to jest Canvas?</vt:lpstr>
      <vt:lpstr>Zastosowanie Canvas</vt:lpstr>
      <vt:lpstr>Szczegółowe porównanie SVG i Canvas</vt:lpstr>
      <vt:lpstr>Szczegółowe porównanie SVG i Canvas</vt:lpstr>
      <vt:lpstr>Porównanie technologiczne SVG vs Canvas</vt:lpstr>
      <vt:lpstr>Animacje w SVG</vt:lpstr>
      <vt:lpstr>Animacje w SVG</vt:lpstr>
      <vt:lpstr>Animacje w Canvas</vt:lpstr>
      <vt:lpstr>Animacje w Canvas</vt:lpstr>
      <vt:lpstr>Animacje w Canvas</vt:lpstr>
      <vt:lpstr>Jak wybrać odpowiedni format?</vt:lpstr>
      <vt:lpstr>Jak wybrać odpowiedni format?</vt:lpstr>
      <vt:lpstr>Typowe błędy przy wyborze formatu</vt:lpstr>
      <vt:lpstr>Przyszłość SVG i Canvas</vt:lpstr>
      <vt:lpstr>Przyszłość SVG i Canvas</vt:lpstr>
      <vt:lpstr>Studia przypadków</vt:lpstr>
      <vt:lpstr>Studia przypadków</vt:lpstr>
      <vt:lpstr>Praktyczna demonstracja</vt:lpstr>
      <vt:lpstr>Podsumowanie i rekomendacje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Максим Хома</dc:creator>
  <cp:lastModifiedBy>Пользователь Windows</cp:lastModifiedBy>
  <cp:revision>21</cp:revision>
  <dcterms:created xsi:type="dcterms:W3CDTF">2025-03-16T14:27:28Z</dcterms:created>
  <dcterms:modified xsi:type="dcterms:W3CDTF">2025-03-18T18:31:35Z</dcterms:modified>
</cp:coreProperties>
</file>