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41" d="100"/>
          <a:sy n="141" d="100"/>
        </p:scale>
        <p:origin x="74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4479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211E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76799" y="2117610"/>
            <a:ext cx="8229600" cy="54858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4320"/>
              </a:lnSpc>
            </a:pPr>
            <a:r>
              <a:rPr lang="en-US" sz="3600" b="1" kern="0" spc="-24" dirty="0">
                <a:solidFill>
                  <a:srgbClr val="FAFAFC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Źródła prawa podatkowego w Polsce</a:t>
            </a:r>
            <a:endParaRPr lang="en-US" sz="3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211E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76250" y="477917"/>
            <a:ext cx="8229600" cy="29713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2340"/>
              </a:lnSpc>
            </a:pPr>
            <a:r>
              <a:rPr lang="en-US" sz="1800" b="1" kern="0" spc="-24" dirty="0">
                <a:solidFill>
                  <a:srgbClr val="FAFAFC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Źródła prawa podatkowego.</a:t>
            </a:r>
            <a:endParaRPr lang="en-US" sz="1800" dirty="0"/>
          </a:p>
        </p:txBody>
      </p:sp>
      <p:sp>
        <p:nvSpPr>
          <p:cNvPr id="4" name="Text 1"/>
          <p:cNvSpPr/>
          <p:nvPr/>
        </p:nvSpPr>
        <p:spPr>
          <a:xfrm>
            <a:off x="476250" y="1372778"/>
            <a:ext cx="8229600" cy="255969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440"/>
              </a:lnSpc>
            </a:pPr>
            <a:r>
              <a:rPr lang="en-US" sz="900" b="0" kern="0" spc="-12" dirty="0">
                <a:solidFill>
                  <a:srgbClr val="DDDFE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 prawie polskim należy wyróżnić grupy źródła prawa podatkowego:</a:t>
            </a:r>
            <a:endParaRPr lang="en-US" sz="900" dirty="0"/>
          </a:p>
          <a:p>
            <a:pPr algn="l">
              <a:lnSpc>
                <a:spcPts val="1440"/>
              </a:lnSpc>
            </a:pPr>
            <a:r>
              <a:rPr lang="en-US" sz="900" b="0" kern="0" spc="-12" dirty="0">
                <a:solidFill>
                  <a:srgbClr val="DDDFE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   1.  normy prawa wewnętrznego - krajowego</a:t>
            </a:r>
            <a:endParaRPr lang="en-US" sz="900" dirty="0"/>
          </a:p>
          <a:p>
            <a:pPr algn="l">
              <a:lnSpc>
                <a:spcPts val="1440"/>
              </a:lnSpc>
            </a:pPr>
            <a:r>
              <a:rPr lang="en-US" sz="900" b="0" kern="0" spc="-12" dirty="0">
                <a:solidFill>
                  <a:srgbClr val="DDDFE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   2.  normy prawa zewnętrznego - międzynarodowego.</a:t>
            </a:r>
            <a:endParaRPr lang="en-US" sz="900" dirty="0"/>
          </a:p>
          <a:p>
            <a:pPr algn="l">
              <a:lnSpc>
                <a:spcPts val="1440"/>
              </a:lnSpc>
            </a:pPr>
            <a:r>
              <a:rPr lang="en-US" sz="900" b="1" kern="0" spc="-12" dirty="0">
                <a:solidFill>
                  <a:srgbClr val="DDDFE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endParaRPr lang="en-US" sz="900" dirty="0"/>
          </a:p>
          <a:p>
            <a:pPr algn="l">
              <a:lnSpc>
                <a:spcPts val="1440"/>
              </a:lnSpc>
            </a:pPr>
            <a:r>
              <a:rPr lang="en-US" sz="900" b="1" kern="0" spc="-12" dirty="0">
                <a:solidFill>
                  <a:srgbClr val="DDDFE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       Do źródeł prawa wewnętrznego zalicza</a:t>
            </a:r>
            <a:r>
              <a:rPr lang="en-US" sz="900" b="0" kern="0" spc="-12" dirty="0">
                <a:solidFill>
                  <a:srgbClr val="DDDFE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się: </a:t>
            </a:r>
            <a:endParaRPr lang="en-US" sz="900" dirty="0"/>
          </a:p>
          <a:p>
            <a:pPr algn="l">
              <a:lnSpc>
                <a:spcPts val="1440"/>
              </a:lnSpc>
            </a:pPr>
            <a:r>
              <a:rPr lang="en-US" sz="900" b="0" kern="0" spc="-12" dirty="0">
                <a:solidFill>
                  <a:srgbClr val="DDDFE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Konstytucję Rzeczypospolitej Polskiej, ustawy, rozporządzenia, akty prawa miejscowego, czyli uchwały jednostek samorządu terytorialnego. </a:t>
            </a:r>
            <a:endParaRPr lang="en-US" sz="900" dirty="0"/>
          </a:p>
          <a:p>
            <a:pPr algn="l">
              <a:lnSpc>
                <a:spcPts val="1440"/>
              </a:lnSpc>
            </a:pPr>
            <a:r>
              <a:rPr lang="en-US" sz="900" b="1" kern="0" spc="-12" dirty="0">
                <a:solidFill>
                  <a:srgbClr val="DDDFE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endParaRPr lang="en-US" sz="900" dirty="0"/>
          </a:p>
          <a:p>
            <a:pPr algn="l">
              <a:lnSpc>
                <a:spcPts val="1440"/>
              </a:lnSpc>
            </a:pPr>
            <a:r>
              <a:rPr lang="en-US" sz="900" b="1" kern="0" spc="-12" dirty="0">
                <a:solidFill>
                  <a:srgbClr val="DDDFE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       Do źródeł prawa zewnętrznego - międzynarodowego zalicza się: </a:t>
            </a:r>
            <a:endParaRPr lang="en-US" sz="900" dirty="0"/>
          </a:p>
          <a:p>
            <a:pPr algn="l">
              <a:lnSpc>
                <a:spcPts val="1440"/>
              </a:lnSpc>
            </a:pPr>
            <a:r>
              <a:rPr lang="en-US" sz="900" b="0" kern="0" spc="-12" dirty="0">
                <a:solidFill>
                  <a:srgbClr val="DDDFE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ratyfikowane umowy międzynarodowe oraz prawo Unii Europejskiej, zarówno pierwotne jak i wtórne. </a:t>
            </a:r>
            <a:endParaRPr lang="en-US" sz="900" dirty="0"/>
          </a:p>
          <a:p>
            <a:pPr algn="l">
              <a:lnSpc>
                <a:spcPts val="1440"/>
              </a:lnSpc>
            </a:pPr>
            <a:endParaRPr lang="en-US" sz="900" dirty="0"/>
          </a:p>
          <a:p>
            <a:pPr algn="l">
              <a:lnSpc>
                <a:spcPts val="1440"/>
              </a:lnSpc>
            </a:pPr>
            <a:r>
              <a:rPr lang="en-US" sz="900" b="0" kern="0" spc="-12" dirty="0">
                <a:solidFill>
                  <a:srgbClr val="DDDFE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Zgodnie z polskim prawem do źródeł prawa nie zalicza się wyroków sądów ani interpretacji prawa podatkowego czy interpretacji wydawanych przez organy państwa. Nie zaliczają się do nich również doktryny prawa. W Polsce źródła prawa mają charakter zamknięty. Są nimi jedynie te, które zostały uznane przez Konstytucję. </a:t>
            </a:r>
            <a:endParaRPr lang="en-US" sz="900" dirty="0"/>
          </a:p>
          <a:p>
            <a:pPr algn="l">
              <a:lnSpc>
                <a:spcPts val="1440"/>
              </a:lnSpc>
            </a:pPr>
            <a:r>
              <a:rPr lang="en-US" sz="900" b="1" kern="0" spc="-12" dirty="0">
                <a:solidFill>
                  <a:srgbClr val="DDDFE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endParaRPr lang="en-US" sz="9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211E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77679" y="168405"/>
            <a:ext cx="8229600" cy="29713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2340"/>
              </a:lnSpc>
            </a:pPr>
            <a:r>
              <a:rPr lang="en-US" sz="1800" b="1" kern="0" spc="-24" dirty="0">
                <a:solidFill>
                  <a:srgbClr val="FAFAFC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Konstytucja Rzeczypospolitej Polskiej - 2 kwietnia 1997 r.</a:t>
            </a:r>
            <a:endParaRPr lang="en-US" sz="1800" dirty="0"/>
          </a:p>
        </p:txBody>
      </p:sp>
      <p:sp>
        <p:nvSpPr>
          <p:cNvPr id="4" name="Text 1"/>
          <p:cNvSpPr/>
          <p:nvPr/>
        </p:nvSpPr>
        <p:spPr>
          <a:xfrm>
            <a:off x="474757" y="925451"/>
            <a:ext cx="8229600" cy="36567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440"/>
              </a:lnSpc>
            </a:pPr>
            <a:r>
              <a:rPr lang="en-US" sz="900" b="0" kern="0" spc="-12" dirty="0">
                <a:solidFill>
                  <a:srgbClr val="DDDFE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       Konstytucja Rzeczypospolitej Polskiej jest najważniejszym aktem prawnym - ustawą zasadniczą – w związku z czym </a:t>
            </a:r>
            <a:r>
              <a:rPr lang="en-US" sz="900" b="1" kern="0" spc="-12" dirty="0">
                <a:solidFill>
                  <a:srgbClr val="DDDFE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wszystkie akty normatywne tworzące system prawa podatkowego muszą być z nią zgodne</a:t>
            </a:r>
            <a:r>
              <a:rPr lang="en-US" sz="900" b="0" kern="0" spc="-12" dirty="0">
                <a:solidFill>
                  <a:srgbClr val="DDDFE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. </a:t>
            </a:r>
            <a:endParaRPr lang="en-US" sz="900" dirty="0"/>
          </a:p>
        </p:txBody>
      </p:sp>
      <p:sp>
        <p:nvSpPr>
          <p:cNvPr id="5" name="Text 2"/>
          <p:cNvSpPr/>
          <p:nvPr/>
        </p:nvSpPr>
        <p:spPr>
          <a:xfrm>
            <a:off x="474757" y="1381533"/>
            <a:ext cx="8229600" cy="23768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440"/>
              </a:lnSpc>
            </a:pPr>
            <a:r>
              <a:rPr lang="en-US" sz="900" b="1" kern="0" spc="-12" dirty="0">
                <a:solidFill>
                  <a:srgbClr val="DDDFE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Podstawy prawa podatkowego umocowane w ustawie zasadniczej to:</a:t>
            </a:r>
            <a:endParaRPr lang="en-US" sz="900" dirty="0"/>
          </a:p>
          <a:p>
            <a:pPr algn="l">
              <a:lnSpc>
                <a:spcPts val="1440"/>
              </a:lnSpc>
            </a:pPr>
            <a:endParaRPr lang="en-US" sz="900" dirty="0"/>
          </a:p>
          <a:p>
            <a:pPr algn="l">
              <a:lnSpc>
                <a:spcPts val="1440"/>
              </a:lnSpc>
            </a:pPr>
            <a:r>
              <a:rPr lang="en-US" sz="900" b="1" kern="0" spc="-12" dirty="0">
                <a:solidFill>
                  <a:srgbClr val="DDDFE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- art. 84</a:t>
            </a:r>
            <a:r>
              <a:rPr lang="en-US" sz="900" b="0" kern="0" spc="-12" dirty="0">
                <a:solidFill>
                  <a:srgbClr val="DDDFE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-„ Każdy jest obowiązany do ponoszenia ciężarów i świadczeń publicznych, w tym podatków, określonych w ustawie”. </a:t>
            </a:r>
            <a:endParaRPr lang="en-US" sz="900" dirty="0"/>
          </a:p>
          <a:p>
            <a:pPr algn="l">
              <a:lnSpc>
                <a:spcPts val="1440"/>
              </a:lnSpc>
            </a:pPr>
            <a:r>
              <a:rPr lang="en-US" sz="900" b="0" kern="0" spc="-12" dirty="0">
                <a:solidFill>
                  <a:srgbClr val="DDDFE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   W przepisie tym zawarte są dwie istotne zasady tj.: zasada powszechności opodatkowania, która realizuje się poprzez użycie w jego treści sformułowania „ każdy” oraz zasada wyłączności ustawy w zakresie ustanawiania obowiązku  ponoszenia ciężarów i świadczeń publicznych, w  tym podatków.</a:t>
            </a:r>
            <a:endParaRPr lang="en-US" sz="900" dirty="0"/>
          </a:p>
          <a:p>
            <a:pPr algn="l">
              <a:lnSpc>
                <a:spcPts val="1440"/>
              </a:lnSpc>
            </a:pPr>
            <a:endParaRPr lang="en-US" sz="900" dirty="0"/>
          </a:p>
          <a:p>
            <a:pPr algn="l">
              <a:lnSpc>
                <a:spcPts val="1440"/>
              </a:lnSpc>
            </a:pPr>
            <a:r>
              <a:rPr lang="en-US" sz="900" b="1" kern="0" spc="-12" dirty="0">
                <a:solidFill>
                  <a:srgbClr val="DDDFE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- art. 217</a:t>
            </a:r>
            <a:r>
              <a:rPr lang="en-US" sz="900" b="0" kern="0" spc="-12" dirty="0">
                <a:solidFill>
                  <a:srgbClr val="DDDFE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„ Nakładanie podatków, innych danin publicznych, określanie podmiotów, przedmiotów opodatkowania i stawek podatkowych, a także zasad przyznawania ulg i umorzeń oraz kategorii podmiotów zwolnionych od podatków następuje w drodze     ustawy” </a:t>
            </a:r>
            <a:endParaRPr lang="en-US" sz="900" dirty="0"/>
          </a:p>
          <a:p>
            <a:pPr algn="l">
              <a:lnSpc>
                <a:spcPts val="1440"/>
              </a:lnSpc>
            </a:pPr>
            <a:r>
              <a:rPr lang="en-US" sz="900" b="0" kern="0" spc="-12" dirty="0">
                <a:solidFill>
                  <a:srgbClr val="DDDFE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       W związku z powyższym należy rozumieć , że „ świadczenie pieniężne będzie podatkiem w rozumieniu art. 84 i 217 Konstytucji RP bez względu na nazwę, jaką nada konkretnej daninie ustawodawca , a zawarte w przepisach istotne zasady tj. zasada powszechności opodatkowania, wynika ze sformułowania „ każdy” zaś zasada wyłączności ustawy w zakresie ustanawiania obowiązku z ponoszenia ciężarów i świadczeń publicznych - w  tym podatków.</a:t>
            </a:r>
            <a:endParaRPr lang="en-US" sz="900" dirty="0"/>
          </a:p>
        </p:txBody>
      </p:sp>
      <p:sp>
        <p:nvSpPr>
          <p:cNvPr id="6" name="Text 3"/>
          <p:cNvSpPr/>
          <p:nvPr/>
        </p:nvSpPr>
        <p:spPr>
          <a:xfrm>
            <a:off x="476250" y="3864766"/>
            <a:ext cx="8229600" cy="54850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440"/>
              </a:lnSpc>
            </a:pPr>
            <a:r>
              <a:rPr lang="en-US" sz="900" b="0" kern="0" spc="-12" dirty="0">
                <a:solidFill>
                  <a:srgbClr val="DDDFE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endParaRPr lang="en-US" sz="900" dirty="0"/>
          </a:p>
          <a:p>
            <a:pPr algn="l">
              <a:lnSpc>
                <a:spcPts val="1440"/>
              </a:lnSpc>
            </a:pPr>
            <a:r>
              <a:rPr lang="en-US" sz="900" b="0" kern="0" spc="-12" dirty="0">
                <a:solidFill>
                  <a:srgbClr val="DDDFE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 Konstytucji RP znajdziemy  również fragmenty poświęcone podatkom lokalnym</a:t>
            </a:r>
            <a:endParaRPr lang="en-US" sz="900" dirty="0"/>
          </a:p>
          <a:p>
            <a:pPr algn="l">
              <a:lnSpc>
                <a:spcPts val="1440"/>
              </a:lnSpc>
            </a:pPr>
            <a:r>
              <a:rPr lang="en-US" sz="900" b="1" kern="0" spc="-12" dirty="0">
                <a:solidFill>
                  <a:srgbClr val="DDDFE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- art. 168 –</a:t>
            </a:r>
            <a:r>
              <a:rPr lang="en-US" sz="900" b="0" kern="0" spc="-12" dirty="0">
                <a:solidFill>
                  <a:srgbClr val="DDDFE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„ Jednostki samorządu terytorialnego mają prawo ustalania wysokości podatków i opłat lokalnych w zakresie określonym w ustawie ”</a:t>
            </a:r>
            <a:endParaRPr lang="en-US" sz="9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211E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76250" y="477917"/>
            <a:ext cx="8229600" cy="29713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2340"/>
              </a:lnSpc>
            </a:pPr>
            <a:r>
              <a:rPr lang="en-US" sz="1800" b="1" kern="0" spc="-24" dirty="0">
                <a:solidFill>
                  <a:srgbClr val="FAFAFC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Ustawy</a:t>
            </a:r>
            <a:endParaRPr lang="en-US" sz="1800" dirty="0"/>
          </a:p>
        </p:txBody>
      </p:sp>
      <p:sp>
        <p:nvSpPr>
          <p:cNvPr id="4" name="Text 1"/>
          <p:cNvSpPr/>
          <p:nvPr/>
        </p:nvSpPr>
        <p:spPr>
          <a:xfrm>
            <a:off x="476250" y="1148092"/>
            <a:ext cx="8229600" cy="365670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440"/>
              </a:lnSpc>
            </a:pPr>
            <a:r>
              <a:rPr lang="en-US" sz="900" b="0" kern="0" spc="-12" dirty="0">
                <a:solidFill>
                  <a:srgbClr val="DDDFE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   Zasadniczym źródłem prawa podatkowego w Polsce są akty prawne rangi ustawowej, które zawierają normy , zasady czy tryb postępowania.</a:t>
            </a:r>
            <a:endParaRPr lang="en-US" sz="900" dirty="0"/>
          </a:p>
          <a:p>
            <a:pPr algn="l">
              <a:lnSpc>
                <a:spcPts val="1440"/>
              </a:lnSpc>
            </a:pPr>
            <a:endParaRPr lang="en-US" sz="900" dirty="0"/>
          </a:p>
          <a:p>
            <a:pPr algn="l">
              <a:lnSpc>
                <a:spcPts val="1440"/>
              </a:lnSpc>
            </a:pPr>
            <a:r>
              <a:rPr lang="en-US" sz="900" b="0" kern="0" spc="-12" dirty="0">
                <a:solidFill>
                  <a:srgbClr val="DDDFE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       Definicję „ustawy podatkowej" </a:t>
            </a:r>
            <a:r>
              <a:rPr lang="en-US" sz="900" b="1" kern="0" spc="-12" dirty="0">
                <a:solidFill>
                  <a:srgbClr val="DDDFE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zawiera art. 3 pkt 1 ustawy Ordynacja podatkowa</a:t>
            </a:r>
            <a:r>
              <a:rPr lang="en-US" sz="900" b="0" kern="0" spc="-12" dirty="0">
                <a:solidFill>
                  <a:srgbClr val="DDDFE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900" b="1" kern="0" spc="-12" dirty="0">
                <a:solidFill>
                  <a:srgbClr val="DDDFE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z 29 sierpnia 1997 roku ,</a:t>
            </a:r>
            <a:r>
              <a:rPr lang="en-US" sz="900" b="0" kern="0" spc="-12" dirty="0">
                <a:solidFill>
                  <a:srgbClr val="DDDFE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z którego wynika, iż ilekroć w ustawie jest mowa o: ustawach podatkowych „ rozumie się przez to ustawy dotyczące podatków, opłat oraz niepodatkowych należności budżetowych określające podmiot, przedmiot opodatkowania, powstanie obowiązku podatkowego, podstawę opodatkowania, stawki podatkowe oraz regulujące prawa i obowiązki organów podatkowych, podatników, płatników i  inkasentów, a także ich następców prawnych oraz osób trzecich". </a:t>
            </a:r>
            <a:endParaRPr lang="en-US" sz="900" dirty="0"/>
          </a:p>
          <a:p>
            <a:pPr algn="l">
              <a:lnSpc>
                <a:spcPts val="1440"/>
              </a:lnSpc>
            </a:pPr>
            <a:endParaRPr lang="en-US" sz="900" dirty="0"/>
          </a:p>
          <a:p>
            <a:pPr algn="l">
              <a:lnSpc>
                <a:spcPts val="1440"/>
              </a:lnSpc>
            </a:pPr>
            <a:r>
              <a:rPr lang="en-US" sz="900" b="0" kern="0" spc="-12" dirty="0">
                <a:solidFill>
                  <a:srgbClr val="DDDFE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       Jednocześnie biorąc pod uwagę przedmiot regulacji podatkowej istotną rolę w systemie podatkowym  odgrywają dwie grupy ustaw  tj.:</a:t>
            </a:r>
            <a:endParaRPr lang="en-US" sz="900" dirty="0"/>
          </a:p>
          <a:p>
            <a:pPr algn="l">
              <a:lnSpc>
                <a:spcPts val="1440"/>
              </a:lnSpc>
            </a:pPr>
            <a:r>
              <a:rPr lang="en-US" sz="900" b="0" kern="0" spc="-12" dirty="0">
                <a:solidFill>
                  <a:srgbClr val="DDDFE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   - </a:t>
            </a:r>
            <a:r>
              <a:rPr lang="en-US" sz="900" b="1" kern="0" spc="-12" dirty="0">
                <a:solidFill>
                  <a:srgbClr val="DDDFE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ustawy tworzące tzw. ogólne prawo podatkowe</a:t>
            </a:r>
            <a:r>
              <a:rPr lang="en-US" sz="900" b="0" kern="0" spc="-12" dirty="0">
                <a:solidFill>
                  <a:srgbClr val="DDDFE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- odnoszące się do wszystkich podatków  </a:t>
            </a:r>
            <a:endParaRPr lang="en-US" sz="900" dirty="0"/>
          </a:p>
          <a:p>
            <a:pPr algn="l">
              <a:lnSpc>
                <a:spcPts val="1440"/>
              </a:lnSpc>
            </a:pPr>
            <a:r>
              <a:rPr lang="en-US" sz="900" b="0" kern="0" spc="-12" dirty="0">
                <a:solidFill>
                  <a:srgbClr val="DDDFE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   - </a:t>
            </a:r>
            <a:r>
              <a:rPr lang="en-US" sz="900" b="1" kern="0" spc="-12" dirty="0">
                <a:solidFill>
                  <a:srgbClr val="DDDFE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ustawy tworzące tzw. szczegółowe prawo podatkowe</a:t>
            </a:r>
            <a:r>
              <a:rPr lang="en-US" sz="900" b="0" kern="0" spc="-12" dirty="0">
                <a:solidFill>
                  <a:srgbClr val="DDDFE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, regulujące poszczególne podatki. </a:t>
            </a:r>
            <a:endParaRPr lang="en-US" sz="900" dirty="0"/>
          </a:p>
          <a:p>
            <a:pPr algn="l">
              <a:lnSpc>
                <a:spcPts val="1440"/>
              </a:lnSpc>
            </a:pPr>
            <a:endParaRPr lang="en-US" sz="900" dirty="0"/>
          </a:p>
          <a:p>
            <a:pPr algn="l">
              <a:lnSpc>
                <a:spcPts val="1440"/>
              </a:lnSpc>
            </a:pPr>
            <a:r>
              <a:rPr lang="en-US" sz="900" b="0" kern="0" spc="-12" dirty="0">
                <a:solidFill>
                  <a:srgbClr val="DDDFE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Do najważniejszych ustaw dotyczących prawa podatkowego należą :</a:t>
            </a:r>
            <a:endParaRPr lang="en-US" sz="900" dirty="0"/>
          </a:p>
          <a:p>
            <a:pPr algn="l">
              <a:lnSpc>
                <a:spcPts val="1440"/>
              </a:lnSpc>
            </a:pPr>
            <a:r>
              <a:rPr lang="en-US" sz="900" b="0" kern="0" spc="-12" dirty="0">
                <a:solidFill>
                  <a:srgbClr val="DDDFE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   Ustawa Ordynacja podatkowa z dnia 29 sierpnia 1997 r,</a:t>
            </a:r>
            <a:endParaRPr lang="en-US" sz="900" dirty="0"/>
          </a:p>
          <a:p>
            <a:pPr algn="l">
              <a:lnSpc>
                <a:spcPts val="1440"/>
              </a:lnSpc>
            </a:pPr>
            <a:r>
              <a:rPr lang="en-US" sz="900" b="0" kern="0" spc="-12" dirty="0">
                <a:solidFill>
                  <a:srgbClr val="DDDFE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   Ustawa z dnia 26 lipca 1991 r. – o podatku dochodowym od osób fizycznych</a:t>
            </a:r>
            <a:endParaRPr lang="en-US" sz="900" dirty="0"/>
          </a:p>
          <a:p>
            <a:pPr algn="l">
              <a:lnSpc>
                <a:spcPts val="1440"/>
              </a:lnSpc>
            </a:pPr>
            <a:r>
              <a:rPr lang="en-US" sz="900" b="0" kern="0" spc="-12" dirty="0">
                <a:solidFill>
                  <a:srgbClr val="DDDFE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   Ustawa z dnia 15lutego 1992 r.- o podatku dochodowym od osób prawnych</a:t>
            </a:r>
            <a:endParaRPr lang="en-US" sz="900" dirty="0"/>
          </a:p>
          <a:p>
            <a:pPr algn="l">
              <a:lnSpc>
                <a:spcPts val="1440"/>
              </a:lnSpc>
            </a:pPr>
            <a:r>
              <a:rPr lang="en-US" sz="900" b="0" kern="0" spc="-12" dirty="0">
                <a:solidFill>
                  <a:srgbClr val="DDDFE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   Ustawa z dnia 6 lipca 2016 r. – o podatku od sprzedaży detalicznej</a:t>
            </a:r>
            <a:endParaRPr lang="en-US" sz="900" dirty="0"/>
          </a:p>
          <a:p>
            <a:pPr algn="l">
              <a:lnSpc>
                <a:spcPts val="1440"/>
              </a:lnSpc>
            </a:pPr>
            <a:r>
              <a:rPr lang="en-US" sz="900" b="0" kern="0" spc="-12" dirty="0">
                <a:solidFill>
                  <a:srgbClr val="DDDFE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   Ustawa z dnia 6 grudnia 2008 r. – o podatku akcyzowym</a:t>
            </a:r>
            <a:endParaRPr lang="en-US" sz="900" dirty="0"/>
          </a:p>
          <a:p>
            <a:pPr algn="l">
              <a:lnSpc>
                <a:spcPts val="1440"/>
              </a:lnSpc>
            </a:pPr>
            <a:r>
              <a:rPr lang="en-US" sz="900" b="0" kern="0" spc="-12" dirty="0">
                <a:solidFill>
                  <a:srgbClr val="DDDFE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   Ustawa z dnia 11 marca 2004 r. – o podatku od towarów i usług</a:t>
            </a:r>
            <a:endParaRPr lang="en-US" sz="900" dirty="0"/>
          </a:p>
          <a:p>
            <a:pPr algn="l">
              <a:lnSpc>
                <a:spcPts val="1440"/>
              </a:lnSpc>
            </a:pPr>
            <a:r>
              <a:rPr lang="en-US" sz="900" b="0" kern="0" spc="-12" dirty="0">
                <a:solidFill>
                  <a:srgbClr val="DDDFE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   Ustawa z dnia 12 stycznia 1991 r. – o podatkach i opłatach lokalnych</a:t>
            </a:r>
            <a:endParaRPr lang="en-US" sz="900" dirty="0"/>
          </a:p>
          <a:p>
            <a:pPr algn="l">
              <a:lnSpc>
                <a:spcPts val="1440"/>
              </a:lnSpc>
            </a:pPr>
            <a:r>
              <a:rPr lang="en-US" sz="900" b="0" kern="0" spc="-12" dirty="0">
                <a:solidFill>
                  <a:srgbClr val="DDDFE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endParaRPr lang="en-US" sz="9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211E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76250" y="477917"/>
            <a:ext cx="8229600" cy="29713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2340"/>
              </a:lnSpc>
            </a:pPr>
            <a:r>
              <a:rPr lang="en-US" sz="1800" b="1" kern="0" spc="-24" dirty="0">
                <a:solidFill>
                  <a:srgbClr val="FAFAFC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Rozporządzenia</a:t>
            </a:r>
            <a:endParaRPr lang="en-US" sz="1800" dirty="0"/>
          </a:p>
        </p:txBody>
      </p:sp>
      <p:sp>
        <p:nvSpPr>
          <p:cNvPr id="4" name="Text 1"/>
          <p:cNvSpPr/>
          <p:nvPr/>
        </p:nvSpPr>
        <p:spPr>
          <a:xfrm>
            <a:off x="476250" y="1008422"/>
            <a:ext cx="8229600" cy="365670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440"/>
              </a:lnSpc>
            </a:pPr>
            <a:r>
              <a:rPr lang="en-US" sz="900" b="0" kern="0" spc="-12" dirty="0">
                <a:solidFill>
                  <a:srgbClr val="DDDFE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       Rozporządzenia są aktami normatywnymi służącymi prawidłowemu wykonaniu ustaw, w tym ustaw podatkowych. </a:t>
            </a:r>
            <a:endParaRPr lang="en-US" sz="900" dirty="0"/>
          </a:p>
          <a:p>
            <a:pPr algn="l">
              <a:lnSpc>
                <a:spcPts val="1440"/>
              </a:lnSpc>
            </a:pPr>
            <a:r>
              <a:rPr lang="en-US" sz="900" b="0" kern="0" spc="-12" dirty="0">
                <a:solidFill>
                  <a:srgbClr val="DDDFE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 tak zgodnie z:</a:t>
            </a:r>
            <a:endParaRPr lang="en-US" sz="900" dirty="0"/>
          </a:p>
          <a:p>
            <a:pPr algn="l">
              <a:lnSpc>
                <a:spcPts val="1440"/>
              </a:lnSpc>
            </a:pPr>
            <a:r>
              <a:rPr lang="en-US" sz="900" b="0" kern="0" spc="-12" dirty="0">
                <a:solidFill>
                  <a:srgbClr val="DDDFE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- </a:t>
            </a:r>
            <a:r>
              <a:rPr lang="en-US" sz="900" b="1" kern="0" spc="-12" dirty="0">
                <a:solidFill>
                  <a:srgbClr val="DDDFE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art. 92 ust. 1 Konstytucji RP</a:t>
            </a:r>
            <a:r>
              <a:rPr lang="en-US" sz="900" b="0" kern="0" spc="-12" dirty="0">
                <a:solidFill>
                  <a:srgbClr val="DDDFE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- Rozporządzenia są wydawane wyłącznie przez organy wskazane w Konstytucji, na podstawie szczegółowego upoważnienia zawartego w ustawie i w celu jej wykonania. Upoważnienie powinno określać organ właściwy do wydania rozporządzenia i zakres spraw przekazanych do uregulowania oraz wytyczne dotyczące treści aktu. </a:t>
            </a:r>
            <a:endParaRPr lang="en-US" sz="900" dirty="0"/>
          </a:p>
          <a:p>
            <a:pPr algn="l">
              <a:lnSpc>
                <a:spcPts val="1440"/>
              </a:lnSpc>
            </a:pPr>
            <a:r>
              <a:rPr lang="en-US" sz="900" b="0" kern="0" spc="-12" dirty="0">
                <a:solidFill>
                  <a:srgbClr val="DDDFE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- </a:t>
            </a:r>
            <a:r>
              <a:rPr lang="en-US" sz="900" b="1" kern="0" spc="-12" dirty="0">
                <a:solidFill>
                  <a:srgbClr val="DDDFE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art. 92 ust. 2 Konstytucji RP</a:t>
            </a:r>
            <a:r>
              <a:rPr lang="en-US" sz="900" b="0" kern="0" spc="-12" dirty="0">
                <a:solidFill>
                  <a:srgbClr val="DDDFE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 - organ upoważniony do  wydania rozporządzenia nie może przekazać swoich kompetencji, o których mowa w ust. 1, innemu organowi</a:t>
            </a:r>
            <a:r>
              <a:rPr lang="en-US" sz="900" b="0" i="1" kern="0" spc="-12" dirty="0">
                <a:solidFill>
                  <a:srgbClr val="DDDFE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.</a:t>
            </a:r>
            <a:r>
              <a:rPr lang="en-US" sz="900" b="0" kern="0" spc="-12" dirty="0">
                <a:solidFill>
                  <a:srgbClr val="DDDFE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endParaRPr lang="en-US" sz="900" dirty="0"/>
          </a:p>
          <a:p>
            <a:pPr algn="l">
              <a:lnSpc>
                <a:spcPts val="1440"/>
              </a:lnSpc>
            </a:pPr>
            <a:r>
              <a:rPr lang="en-US" sz="900" b="0" kern="0" spc="-12" dirty="0">
                <a:solidFill>
                  <a:srgbClr val="DDDFE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endParaRPr lang="en-US" sz="900" dirty="0"/>
          </a:p>
          <a:p>
            <a:pPr algn="l">
              <a:lnSpc>
                <a:spcPts val="1440"/>
              </a:lnSpc>
            </a:pPr>
            <a:r>
              <a:rPr lang="en-US" sz="900" b="0" kern="0" spc="-12" dirty="0">
                <a:solidFill>
                  <a:srgbClr val="DDDFE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Z ustawowego upoważnienia do wydania rozporządzenia musi wynikać :</a:t>
            </a:r>
            <a:endParaRPr lang="en-US" sz="900" dirty="0"/>
          </a:p>
          <a:p>
            <a:pPr algn="l">
              <a:lnSpc>
                <a:spcPts val="1440"/>
              </a:lnSpc>
            </a:pPr>
            <a:r>
              <a:rPr lang="en-US" sz="900" b="0" kern="0" spc="-12" dirty="0">
                <a:solidFill>
                  <a:srgbClr val="DDDFE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   -     kto ma prawo wydania aktu, </a:t>
            </a:r>
            <a:endParaRPr lang="en-US" sz="900" dirty="0"/>
          </a:p>
          <a:p>
            <a:pPr algn="l">
              <a:lnSpc>
                <a:spcPts val="1440"/>
              </a:lnSpc>
            </a:pPr>
            <a:r>
              <a:rPr lang="en-US" sz="900" b="0" kern="0" spc="-12" dirty="0">
                <a:solidFill>
                  <a:srgbClr val="DDDFE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   -     co ma zostać w nim uregulowane  </a:t>
            </a:r>
            <a:endParaRPr lang="en-US" sz="900" dirty="0"/>
          </a:p>
          <a:p>
            <a:pPr algn="l">
              <a:lnSpc>
                <a:spcPts val="1440"/>
              </a:lnSpc>
            </a:pPr>
            <a:r>
              <a:rPr lang="en-US" sz="900" b="0" kern="0" spc="-12" dirty="0">
                <a:solidFill>
                  <a:srgbClr val="DDDFE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   - w jaki sposób powinny być unormowane te kwestie. </a:t>
            </a:r>
            <a:endParaRPr lang="en-US" sz="900" dirty="0"/>
          </a:p>
          <a:p>
            <a:pPr algn="l">
              <a:lnSpc>
                <a:spcPts val="1440"/>
              </a:lnSpc>
            </a:pPr>
            <a:r>
              <a:rPr lang="en-US" sz="900" b="0" kern="0" spc="-12" dirty="0">
                <a:solidFill>
                  <a:srgbClr val="DDDFE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endParaRPr lang="en-US" sz="900" dirty="0"/>
          </a:p>
          <a:p>
            <a:pPr algn="l">
              <a:lnSpc>
                <a:spcPts val="1440"/>
              </a:lnSpc>
            </a:pPr>
            <a:r>
              <a:rPr lang="en-US" sz="900" b="0" kern="0" spc="-12" dirty="0">
                <a:solidFill>
                  <a:srgbClr val="DDDFE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Jednocześnie należy podkreślić, że organ upoważniony do  wydania rozporządzenia nie może przekazać swoich kompetencji innemu organowi a rozporządzenia normujące zagadnienia z prawa podatkowego powinny dotyczyć wyłącznie postanowienia o charakterze uzupełniającym, uszczegóławiającym unormowania zawarte w ustawie podatkowej.</a:t>
            </a:r>
            <a:endParaRPr lang="en-US" sz="900" dirty="0"/>
          </a:p>
          <a:p>
            <a:pPr algn="l">
              <a:lnSpc>
                <a:spcPts val="1440"/>
              </a:lnSpc>
            </a:pPr>
            <a:r>
              <a:rPr lang="en-US" sz="900" b="0" kern="0" spc="-12" dirty="0">
                <a:solidFill>
                  <a:srgbClr val="DDDFE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endParaRPr lang="en-US" sz="900" dirty="0"/>
          </a:p>
          <a:p>
            <a:pPr algn="l">
              <a:lnSpc>
                <a:spcPts val="1440"/>
              </a:lnSpc>
            </a:pPr>
            <a:r>
              <a:rPr lang="en-US" sz="900" b="0" kern="0" spc="-12" dirty="0">
                <a:solidFill>
                  <a:srgbClr val="DDDFE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Przy czym upoważnienia znajdujące się w ustawach podatkowych mogą mieć charakter </a:t>
            </a:r>
            <a:endParaRPr lang="en-US" sz="900" dirty="0"/>
          </a:p>
          <a:p>
            <a:pPr algn="l">
              <a:lnSpc>
                <a:spcPts val="1440"/>
              </a:lnSpc>
            </a:pPr>
            <a:r>
              <a:rPr lang="en-US" sz="900" b="0" kern="0" spc="-12" dirty="0">
                <a:solidFill>
                  <a:srgbClr val="DDDFE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- obligatoryjny gdy ustawa ma zwrot „ Minister właściwy do spraw finansów publicznych </a:t>
            </a:r>
            <a:r>
              <a:rPr lang="en-US" sz="900" b="1" kern="0" spc="-12" dirty="0">
                <a:solidFill>
                  <a:srgbClr val="DDDFE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określi, w drodze rozporządzenia</a:t>
            </a:r>
            <a:r>
              <a:rPr lang="en-US" sz="900" b="0" kern="0" spc="-12" dirty="0">
                <a:solidFill>
                  <a:srgbClr val="DDDFE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...".</a:t>
            </a:r>
            <a:endParaRPr lang="en-US" sz="900" dirty="0"/>
          </a:p>
          <a:p>
            <a:pPr algn="l">
              <a:lnSpc>
                <a:spcPts val="1440"/>
              </a:lnSpc>
            </a:pPr>
            <a:r>
              <a:rPr lang="en-US" sz="900" b="0" kern="0" spc="-12" dirty="0">
                <a:solidFill>
                  <a:srgbClr val="DDDFE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- fakultatywny. gdy ustawa ma zwrot  „Minister właściwy  do spraw finansów publicznych </a:t>
            </a:r>
            <a:r>
              <a:rPr lang="en-US" sz="900" b="1" kern="0" spc="-12" dirty="0">
                <a:solidFill>
                  <a:srgbClr val="DDDFE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może, w drodze rozporządzenia określić</a:t>
            </a:r>
            <a:r>
              <a:rPr lang="en-US" sz="900" b="0" kern="0" spc="-12" dirty="0">
                <a:solidFill>
                  <a:srgbClr val="DDDFE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..."</a:t>
            </a:r>
            <a:endParaRPr lang="en-US" sz="9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211E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76250" y="477917"/>
            <a:ext cx="8229600" cy="29713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2340"/>
              </a:lnSpc>
            </a:pPr>
            <a:r>
              <a:rPr lang="en-US" sz="1800" b="1" kern="0" spc="-24" dirty="0">
                <a:solidFill>
                  <a:srgbClr val="FAFAFC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Akty prawa miejscowego</a:t>
            </a:r>
            <a:endParaRPr lang="en-US" sz="1800" dirty="0"/>
          </a:p>
        </p:txBody>
      </p:sp>
      <p:sp>
        <p:nvSpPr>
          <p:cNvPr id="4" name="Text 1"/>
          <p:cNvSpPr/>
          <p:nvPr/>
        </p:nvSpPr>
        <p:spPr>
          <a:xfrm>
            <a:off x="476250" y="1476012"/>
            <a:ext cx="8229600" cy="219402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440"/>
              </a:lnSpc>
            </a:pPr>
            <a:r>
              <a:rPr lang="en-US" sz="900" b="0" kern="0" spc="-12" dirty="0">
                <a:solidFill>
                  <a:srgbClr val="DDDFE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       Na podstawie ustawy wydawane są różnego rodzaju akty prawa miejscowego zgodnie </a:t>
            </a:r>
            <a:r>
              <a:rPr lang="en-US" sz="900" b="1" kern="0" spc="-12" dirty="0">
                <a:solidFill>
                  <a:srgbClr val="DDDFE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z art. 87 ust. 2 Konstytucji RP,</a:t>
            </a:r>
            <a:r>
              <a:rPr lang="en-US" sz="900" b="0" kern="0" spc="-12" dirty="0">
                <a:solidFill>
                  <a:srgbClr val="DDDFE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przy czym wydawać je mogą organy samorząd terytorialnego – rada miasta czy gminy – oraz terenowe organy administracji rządowej - wojewoda, akty te obowiązują na terenie działania tylko tych organów i aby obowiązywał musi zastać ogłoszony. </a:t>
            </a:r>
            <a:endParaRPr lang="en-US" sz="900" dirty="0"/>
          </a:p>
          <a:p>
            <a:pPr algn="l">
              <a:lnSpc>
                <a:spcPts val="1440"/>
              </a:lnSpc>
            </a:pPr>
            <a:r>
              <a:rPr lang="en-US" sz="900" b="1" kern="0" spc="-12" dirty="0">
                <a:solidFill>
                  <a:srgbClr val="DDDFE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endParaRPr lang="en-US" sz="900" dirty="0"/>
          </a:p>
          <a:p>
            <a:pPr algn="l">
              <a:lnSpc>
                <a:spcPts val="1440"/>
              </a:lnSpc>
            </a:pPr>
            <a:r>
              <a:rPr lang="en-US" sz="900" b="0" kern="0" spc="-12" dirty="0">
                <a:solidFill>
                  <a:srgbClr val="DDDFE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       Zgodnie z </a:t>
            </a:r>
            <a:r>
              <a:rPr lang="en-US" sz="900" b="1" kern="0" spc="-12" dirty="0">
                <a:solidFill>
                  <a:srgbClr val="DDDFE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art. 168 Konstytucji RP</a:t>
            </a:r>
            <a:r>
              <a:rPr lang="en-US" sz="900" b="0" kern="0" spc="-12" dirty="0">
                <a:solidFill>
                  <a:srgbClr val="DDDFE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 Jednostki samorządu terytorialnego mają prawo ustalania wysokości podatków i opłat lokalnych w zakresie ustalonym w ustawie. </a:t>
            </a:r>
            <a:endParaRPr lang="en-US" sz="900" dirty="0"/>
          </a:p>
          <a:p>
            <a:pPr algn="l">
              <a:lnSpc>
                <a:spcPts val="1440"/>
              </a:lnSpc>
            </a:pPr>
            <a:endParaRPr lang="en-US" sz="900" dirty="0"/>
          </a:p>
          <a:p>
            <a:pPr algn="l">
              <a:lnSpc>
                <a:spcPts val="1440"/>
              </a:lnSpc>
            </a:pPr>
            <a:r>
              <a:rPr lang="en-US" sz="900" b="0" kern="0" spc="-12" dirty="0">
                <a:solidFill>
                  <a:srgbClr val="DDDFE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       Oznacza to , że jednostki samorządu terytorialnego </a:t>
            </a:r>
            <a:r>
              <a:rPr lang="en-US" sz="900" b="1" kern="0" spc="-12" dirty="0">
                <a:solidFill>
                  <a:srgbClr val="DDDFE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nie są uprawnione</a:t>
            </a:r>
            <a:r>
              <a:rPr lang="en-US" sz="900" b="0" kern="0" spc="-12" dirty="0">
                <a:solidFill>
                  <a:srgbClr val="DDDFE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do wprowadzania i znoszenia obowiązków podatkowych bowiem uprawnienia te mają wyłącznie organy upoważnione do stanowienia ustaw niemniej jednak</a:t>
            </a:r>
            <a:endParaRPr lang="en-US" sz="900" dirty="0"/>
          </a:p>
          <a:p>
            <a:pPr algn="l">
              <a:lnSpc>
                <a:spcPts val="1440"/>
              </a:lnSpc>
            </a:pPr>
            <a:r>
              <a:rPr lang="en-US" sz="900" b="0" kern="0" spc="-12" dirty="0">
                <a:solidFill>
                  <a:srgbClr val="DDDFE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   -     mogą ustalać wysokości niektórych podatków i opłat lokalnych np.:</a:t>
            </a:r>
            <a:endParaRPr lang="en-US" sz="900" dirty="0"/>
          </a:p>
          <a:p>
            <a:pPr algn="l">
              <a:lnSpc>
                <a:spcPts val="1440"/>
              </a:lnSpc>
            </a:pPr>
            <a:r>
              <a:rPr lang="en-US" sz="900" b="0" kern="0" spc="-12" dirty="0">
                <a:solidFill>
                  <a:srgbClr val="DDDFE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od nieruchomości, środków transportowych, uzdrowiskowej, od posiadania sów czy opłaty targowej,  </a:t>
            </a:r>
            <a:endParaRPr lang="en-US" sz="900" dirty="0"/>
          </a:p>
          <a:p>
            <a:pPr algn="l">
              <a:lnSpc>
                <a:spcPts val="1440"/>
              </a:lnSpc>
            </a:pPr>
            <a:r>
              <a:rPr lang="en-US" sz="900" b="0" kern="0" spc="-12" dirty="0">
                <a:solidFill>
                  <a:srgbClr val="DDDFE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   -     wprowadzać dodatkowe zwolnienia z opodatkowania, </a:t>
            </a:r>
            <a:endParaRPr lang="en-US" sz="9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211E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76250" y="477917"/>
            <a:ext cx="8229600" cy="29713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2340"/>
              </a:lnSpc>
            </a:pPr>
            <a:r>
              <a:rPr lang="en-US" sz="1800" b="1" kern="0" spc="-24" dirty="0">
                <a:solidFill>
                  <a:srgbClr val="FAFAFC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Umowy międzynarodowe</a:t>
            </a:r>
            <a:endParaRPr lang="en-US" sz="1800" dirty="0"/>
          </a:p>
        </p:txBody>
      </p:sp>
      <p:sp>
        <p:nvSpPr>
          <p:cNvPr id="4" name="Text 1"/>
          <p:cNvSpPr/>
          <p:nvPr/>
        </p:nvSpPr>
        <p:spPr>
          <a:xfrm>
            <a:off x="476250" y="1476012"/>
            <a:ext cx="8229600" cy="219402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440"/>
              </a:lnSpc>
            </a:pPr>
            <a:r>
              <a:rPr lang="en-US" sz="900" b="0" kern="0" spc="-12" dirty="0">
                <a:solidFill>
                  <a:srgbClr val="DDDFE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       Zgodnie z  </a:t>
            </a:r>
            <a:r>
              <a:rPr lang="en-US" sz="900" b="1" kern="0" spc="-12" dirty="0">
                <a:solidFill>
                  <a:srgbClr val="DDDFE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art. 91 ust. 1 Konstytucji RP </a:t>
            </a:r>
            <a:r>
              <a:rPr lang="en-US" sz="900" b="0" kern="0" spc="-12" dirty="0">
                <a:solidFill>
                  <a:srgbClr val="DDDFE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– „ Ratyfikowana umowa międzynarodowa, po jej ogłoszeniu w Dzienniku Ustaw Rzeczypospolitej Polskiej, stanowi część krajowego porządku  prawnego i jest bezpośrednio stosowana, chyba że jej stosowanie jest uzależnione od wydania ustawy ”. </a:t>
            </a:r>
            <a:endParaRPr lang="en-US" sz="900" dirty="0"/>
          </a:p>
          <a:p>
            <a:pPr algn="l">
              <a:lnSpc>
                <a:spcPts val="1440"/>
              </a:lnSpc>
            </a:pPr>
            <a:r>
              <a:rPr lang="en-US" sz="900" b="0" kern="0" spc="-12" dirty="0">
                <a:solidFill>
                  <a:srgbClr val="DDDFE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endParaRPr lang="en-US" sz="900" dirty="0"/>
          </a:p>
          <a:p>
            <a:pPr algn="l">
              <a:lnSpc>
                <a:spcPts val="1440"/>
              </a:lnSpc>
            </a:pPr>
            <a:r>
              <a:rPr lang="en-US" sz="900" b="0" kern="0" spc="-12" dirty="0">
                <a:solidFill>
                  <a:srgbClr val="DDDFE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Ratyfikowane umowy międzynarodowe dotyczą najczęściej:</a:t>
            </a:r>
            <a:endParaRPr lang="en-US" sz="900" dirty="0"/>
          </a:p>
          <a:p>
            <a:pPr algn="l">
              <a:lnSpc>
                <a:spcPts val="1440"/>
              </a:lnSpc>
            </a:pPr>
            <a:r>
              <a:rPr lang="en-US" sz="900" b="0" kern="0" spc="-12" dirty="0">
                <a:solidFill>
                  <a:srgbClr val="DDDFE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   1)    spraw z zakresu unikania podwójnego opodatkowania, </a:t>
            </a:r>
            <a:endParaRPr lang="en-US" sz="900" dirty="0"/>
          </a:p>
          <a:p>
            <a:pPr algn="l">
              <a:lnSpc>
                <a:spcPts val="1440"/>
              </a:lnSpc>
            </a:pPr>
            <a:r>
              <a:rPr lang="en-US" sz="900" b="0" kern="0" spc="-12" dirty="0">
                <a:solidFill>
                  <a:srgbClr val="DDDFE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   2)    zapobiegania uchylaniu się od opodatkowania, w szczególności podatków od dochodu i majątku,</a:t>
            </a:r>
            <a:endParaRPr lang="en-US" sz="900" dirty="0"/>
          </a:p>
          <a:p>
            <a:pPr algn="l">
              <a:lnSpc>
                <a:spcPts val="1440"/>
              </a:lnSpc>
            </a:pPr>
            <a:r>
              <a:rPr lang="en-US" sz="900" b="0" kern="0" spc="-12" dirty="0">
                <a:solidFill>
                  <a:srgbClr val="DDDFE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   3)    statusu podatkowego osób zaliczanych do personelu konsularnego oraz dyplomatycznego,</a:t>
            </a:r>
            <a:endParaRPr lang="en-US" sz="900" dirty="0"/>
          </a:p>
          <a:p>
            <a:pPr algn="l">
              <a:lnSpc>
                <a:spcPts val="1440"/>
              </a:lnSpc>
            </a:pPr>
            <a:r>
              <a:rPr lang="en-US" sz="900" b="0" kern="0" spc="-12" dirty="0">
                <a:solidFill>
                  <a:srgbClr val="DDDFE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   4)    pomocy prawnej w sprawach podatkowych. </a:t>
            </a:r>
            <a:endParaRPr lang="en-US" sz="900" dirty="0"/>
          </a:p>
          <a:p>
            <a:pPr algn="l">
              <a:lnSpc>
                <a:spcPts val="1440"/>
              </a:lnSpc>
            </a:pPr>
            <a:r>
              <a:rPr lang="en-US" sz="900" b="0" kern="0" spc="-12" dirty="0">
                <a:solidFill>
                  <a:srgbClr val="DDDFE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endParaRPr lang="en-US" sz="900" dirty="0"/>
          </a:p>
          <a:p>
            <a:pPr algn="l">
              <a:lnSpc>
                <a:spcPts val="1440"/>
              </a:lnSpc>
            </a:pPr>
            <a:r>
              <a:rPr lang="en-US" sz="900" b="0" kern="0" spc="-12" dirty="0">
                <a:solidFill>
                  <a:srgbClr val="DDDFE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       Należy zauważyć , że umowy międzynarodowe, w tym dotyczące sprawy podatkowych stają się źródłem prawa powszechnie obowiązującego w Polsce dopiero po ich ratyfikacji oraz publikacji w Dzienniku Ustaw RP i  zgodnie z art. 133 ust. 1 pkt 1 w związku z art. 89 ust. 1 pkt 5 Konstytucji RP to Prezydent RP ratyfikuje umowy międzynarodowe podatkowe, po uprzedniej zgodzie parlamentu wyrażonej w ustawie. </a:t>
            </a:r>
            <a:endParaRPr lang="en-US" sz="9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211E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76250" y="477917"/>
            <a:ext cx="8229600" cy="29713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2340"/>
              </a:lnSpc>
            </a:pPr>
            <a:r>
              <a:rPr lang="en-US" sz="1800" b="1" kern="0" spc="-24" dirty="0">
                <a:solidFill>
                  <a:srgbClr val="FAFAFC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Prawo Unii Europejskiej</a:t>
            </a:r>
            <a:endParaRPr lang="en-US" sz="1800" dirty="0"/>
          </a:p>
        </p:txBody>
      </p:sp>
      <p:sp>
        <p:nvSpPr>
          <p:cNvPr id="4" name="Text 1"/>
          <p:cNvSpPr/>
          <p:nvPr/>
        </p:nvSpPr>
        <p:spPr>
          <a:xfrm>
            <a:off x="476250" y="777662"/>
            <a:ext cx="8229600" cy="146268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440"/>
              </a:lnSpc>
            </a:pPr>
            <a:r>
              <a:rPr lang="en-US" sz="900" b="0" kern="0" spc="-12" dirty="0">
                <a:solidFill>
                  <a:srgbClr val="DDDFE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   Po przystąpieniu 1 maja 2004 r. Polski do Unii Europejskiej źródłem prawa podatkowego stało się prawo wspólnotowe,  które składa się z prawa pierwotnego i prawa wtórnego.</a:t>
            </a:r>
            <a:endParaRPr lang="en-US" sz="900" dirty="0"/>
          </a:p>
          <a:p>
            <a:pPr algn="l">
              <a:lnSpc>
                <a:spcPts val="1440"/>
              </a:lnSpc>
            </a:pPr>
            <a:endParaRPr lang="en-US" sz="900" dirty="0"/>
          </a:p>
          <a:p>
            <a:pPr algn="l">
              <a:lnSpc>
                <a:spcPts val="1440"/>
              </a:lnSpc>
            </a:pPr>
            <a:r>
              <a:rPr lang="en-US" sz="900" b="1" kern="0" spc="-12" dirty="0">
                <a:solidFill>
                  <a:srgbClr val="DDDFE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   Prawo pierwotne stanowią t</a:t>
            </a:r>
            <a:r>
              <a:rPr lang="en-US" sz="900" b="0" kern="0" spc="-12" dirty="0">
                <a:solidFill>
                  <a:srgbClr val="DDDFE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raktaty założycielskie, traktaty zmieniające i uzupełniające zawierane pomiędzy państwami członkowskimi.</a:t>
            </a:r>
            <a:endParaRPr lang="en-US" sz="900" dirty="0"/>
          </a:p>
          <a:p>
            <a:pPr algn="l">
              <a:lnSpc>
                <a:spcPts val="1440"/>
              </a:lnSpc>
            </a:pPr>
            <a:endParaRPr lang="en-US" sz="900" dirty="0"/>
          </a:p>
          <a:p>
            <a:pPr algn="l">
              <a:lnSpc>
                <a:spcPts val="1440"/>
              </a:lnSpc>
            </a:pPr>
            <a:r>
              <a:rPr lang="en-US" sz="900" b="1" kern="0" spc="-12" dirty="0">
                <a:solidFill>
                  <a:srgbClr val="DDDFE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   Prawo wtórne stanowią</a:t>
            </a:r>
            <a:r>
              <a:rPr lang="en-US" sz="900" b="0" kern="0" spc="-12" dirty="0">
                <a:solidFill>
                  <a:srgbClr val="DDDFE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akty prawa tj. rozporządzenia, dyrektywy, decyzje, zalecenia, opinie wydawane przez poszczególne instytucje Unii Europejskiej na podstawie źródeł prawa pierwotnego i równocześnie umowy międzynarodowe zawarte przez Unię Europejska lub państwa członkowskie z państwami trzecimi oraz innymi organizacjami międzynarodowymi. </a:t>
            </a:r>
            <a:endParaRPr lang="en-US" sz="900" dirty="0"/>
          </a:p>
        </p:txBody>
      </p:sp>
      <p:sp>
        <p:nvSpPr>
          <p:cNvPr id="5" name="Text 2"/>
          <p:cNvSpPr/>
          <p:nvPr/>
        </p:nvSpPr>
        <p:spPr>
          <a:xfrm>
            <a:off x="476250" y="2472535"/>
            <a:ext cx="2700443" cy="127984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440"/>
              </a:lnSpc>
            </a:pPr>
            <a:r>
              <a:rPr lang="en-US" sz="900" b="1" kern="0" spc="-12" dirty="0">
                <a:solidFill>
                  <a:srgbClr val="DDDFE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PRAWO PIERWOTNE</a:t>
            </a:r>
            <a:r>
              <a:rPr lang="en-US" sz="900" b="0" kern="0" spc="-12" dirty="0">
                <a:solidFill>
                  <a:srgbClr val="DDDFE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(np. art. 65, 110-113 TFUE) </a:t>
            </a:r>
            <a:endParaRPr lang="en-US" sz="900" dirty="0"/>
          </a:p>
          <a:p>
            <a:pPr algn="l">
              <a:lnSpc>
                <a:spcPts val="1440"/>
              </a:lnSpc>
            </a:pPr>
            <a:r>
              <a:rPr lang="en-US" sz="900" b="1" kern="0" spc="-12" dirty="0">
                <a:solidFill>
                  <a:srgbClr val="DDDFE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   Artykuł 110 TFUE</a:t>
            </a:r>
            <a:endParaRPr lang="en-US" sz="900" dirty="0"/>
          </a:p>
          <a:p>
            <a:pPr algn="l">
              <a:lnSpc>
                <a:spcPts val="1440"/>
              </a:lnSpc>
            </a:pPr>
            <a:r>
              <a:rPr lang="en-US" sz="900" b="0" kern="0" spc="-12" dirty="0">
                <a:solidFill>
                  <a:srgbClr val="DDDFE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   Żadne Państwo Członkowskie nie nakłada bezpośrednio lub pośrednio na produkty innych Państw Członkowskich podatków wewnętrznych jakiegokolwiek rodzaju wyższych od tych, które nakłada bezpośrednio lub pośrednio na podobne produkty krajowe. </a:t>
            </a:r>
            <a:endParaRPr lang="en-US" sz="900" dirty="0"/>
          </a:p>
        </p:txBody>
      </p:sp>
      <p:sp>
        <p:nvSpPr>
          <p:cNvPr id="6" name="Text 3"/>
          <p:cNvSpPr/>
          <p:nvPr/>
        </p:nvSpPr>
        <p:spPr>
          <a:xfrm>
            <a:off x="3773677" y="2472535"/>
            <a:ext cx="4894073" cy="219402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440"/>
              </a:lnSpc>
            </a:pPr>
            <a:r>
              <a:rPr lang="en-US" sz="900" b="1" kern="0" spc="-12" dirty="0">
                <a:solidFill>
                  <a:srgbClr val="DDDFE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PRAWO WTÓRN</a:t>
            </a:r>
            <a:r>
              <a:rPr lang="en-US" sz="900" b="0" kern="0" spc="-12" dirty="0">
                <a:solidFill>
                  <a:srgbClr val="DDDFE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 – rozporządzenia / dyrektywy: </a:t>
            </a:r>
            <a:endParaRPr lang="en-US" sz="900" dirty="0"/>
          </a:p>
          <a:p>
            <a:pPr algn="l">
              <a:lnSpc>
                <a:spcPts val="1440"/>
              </a:lnSpc>
            </a:pPr>
            <a:r>
              <a:rPr lang="en-US" sz="900" b="0" kern="0" spc="-12" dirty="0">
                <a:solidFill>
                  <a:srgbClr val="DDDFE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   Rozporządzenie wykonawcze Rady nr 282/2011 z dnia 15 marca 2011 r. ustanawiające środki wykonawcze do dyrektywy 2006/112/WE w sprawie wspólnego systemu podatku od wartości dodanej.</a:t>
            </a:r>
            <a:endParaRPr lang="en-US" sz="900" dirty="0"/>
          </a:p>
          <a:p>
            <a:pPr algn="l">
              <a:lnSpc>
                <a:spcPts val="1440"/>
              </a:lnSpc>
            </a:pPr>
            <a:r>
              <a:rPr lang="en-US" sz="900" b="0" kern="0" spc="-12" dirty="0">
                <a:solidFill>
                  <a:srgbClr val="DDDFE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   Rozporządzenie wykonawcze Komisji 2016/379 z dnia 11 marca 2016 r. zmieniające rozporządzenie (WE) nr 684/2009 w odniesieniu do danych przekazywanych przy użyciu skomputeryzowanych procedur przemieszczania wyrobów akcyzowych w procedurze zawieszenia poboru akcyzy.</a:t>
            </a:r>
            <a:endParaRPr lang="en-US" sz="900" dirty="0"/>
          </a:p>
          <a:p>
            <a:pPr algn="l">
              <a:lnSpc>
                <a:spcPts val="1440"/>
              </a:lnSpc>
            </a:pPr>
            <a:r>
              <a:rPr lang="en-US" sz="900" b="0" kern="0" spc="-12" dirty="0">
                <a:solidFill>
                  <a:srgbClr val="DDDFE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   Dyrektywa Rady 2006/112/WE z dnia 28 listopada 2006 r. w sprawie wspólnego systemu podatku od wartości dodanej.</a:t>
            </a:r>
            <a:endParaRPr lang="en-US" sz="900" dirty="0"/>
          </a:p>
          <a:p>
            <a:pPr algn="l">
              <a:lnSpc>
                <a:spcPts val="1440"/>
              </a:lnSpc>
            </a:pPr>
            <a:r>
              <a:rPr lang="en-US" sz="900" b="0" kern="0" spc="-12" dirty="0">
                <a:solidFill>
                  <a:srgbClr val="DDDFE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   Dyrektywa Rady 2008/118/WE z dnia 16 grudnia 2008 r. w sprawie ogólnych zasad dotyczących podatku akcyzowego, uchylająca dyrektywę 92/12/EWG.</a:t>
            </a:r>
            <a:endParaRPr lang="en-US" sz="9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211E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77817" y="624099"/>
            <a:ext cx="8229600" cy="29713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>
              <a:lnSpc>
                <a:spcPts val="2340"/>
              </a:lnSpc>
            </a:pPr>
            <a:r>
              <a:rPr lang="en-US" sz="1800" b="1" kern="0" spc="-24" dirty="0">
                <a:solidFill>
                  <a:srgbClr val="FAFAFC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Bibliografia</a:t>
            </a:r>
            <a:endParaRPr lang="en-US" sz="1800" dirty="0"/>
          </a:p>
        </p:txBody>
      </p:sp>
      <p:sp>
        <p:nvSpPr>
          <p:cNvPr id="4" name="Text 1"/>
          <p:cNvSpPr/>
          <p:nvPr/>
        </p:nvSpPr>
        <p:spPr>
          <a:xfrm>
            <a:off x="477798" y="1385633"/>
            <a:ext cx="8229600" cy="23768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440"/>
              </a:lnSpc>
            </a:pPr>
            <a:r>
              <a:rPr lang="en-US" sz="900" b="0" kern="0" spc="-12" dirty="0">
                <a:solidFill>
                  <a:srgbClr val="6C7088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Konstytucja Rzeczypospolitej Polskiej z dnia 2 kwietnia 1997 r., Dz.U. Nr 78, poz. 483 ze zm., dalej: Konstytucja RP,</a:t>
            </a:r>
            <a:endParaRPr lang="en-US" sz="900" dirty="0"/>
          </a:p>
          <a:p>
            <a:pPr algn="l">
              <a:lnSpc>
                <a:spcPts val="1440"/>
              </a:lnSpc>
            </a:pPr>
            <a:endParaRPr lang="en-US" sz="900" dirty="0"/>
          </a:p>
          <a:p>
            <a:pPr algn="l">
              <a:lnSpc>
                <a:spcPts val="1440"/>
              </a:lnSpc>
            </a:pPr>
            <a:r>
              <a:rPr lang="en-US" sz="900" b="0" kern="0" spc="-12" dirty="0">
                <a:solidFill>
                  <a:srgbClr val="6C7088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W. Nykiel, Pojęcie i konstrukcja podatku, w: System prawa finansowego. Tom III. Prawo daninowe, L. Etel (red.), Warszawa 2010,</a:t>
            </a:r>
            <a:endParaRPr lang="en-US" sz="900" dirty="0"/>
          </a:p>
          <a:p>
            <a:pPr algn="l">
              <a:lnSpc>
                <a:spcPts val="1440"/>
              </a:lnSpc>
            </a:pPr>
            <a:endParaRPr lang="en-US" sz="900" dirty="0"/>
          </a:p>
          <a:p>
            <a:pPr algn="l">
              <a:lnSpc>
                <a:spcPts val="1440"/>
              </a:lnSpc>
            </a:pPr>
            <a:r>
              <a:rPr lang="en-US" sz="900" b="0" kern="0" spc="-12" dirty="0">
                <a:solidFill>
                  <a:srgbClr val="6C7088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C. Kosikowski, Ustawa podatkowa, Warszawa 2006, s. 83,</a:t>
            </a:r>
            <a:endParaRPr lang="en-US" sz="900" dirty="0"/>
          </a:p>
          <a:p>
            <a:pPr algn="l">
              <a:lnSpc>
                <a:spcPts val="1440"/>
              </a:lnSpc>
            </a:pPr>
            <a:endParaRPr lang="en-US" sz="900" dirty="0"/>
          </a:p>
          <a:p>
            <a:pPr algn="l">
              <a:lnSpc>
                <a:spcPts val="1440"/>
              </a:lnSpc>
            </a:pPr>
            <a:r>
              <a:rPr lang="en-US" sz="900" b="0" kern="0" spc="-12" dirty="0">
                <a:solidFill>
                  <a:srgbClr val="6C7088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A. Krzywoń, Podatki i inne daniny publiczne w Konstytucji Rzeczypospolitej Polskiej, Wydawnictwo Sejmowe, Warszawa, s. 248,</a:t>
            </a:r>
            <a:endParaRPr lang="en-US" sz="900" dirty="0"/>
          </a:p>
          <a:p>
            <a:pPr algn="l">
              <a:lnSpc>
                <a:spcPts val="1440"/>
              </a:lnSpc>
            </a:pPr>
            <a:endParaRPr lang="en-US" sz="900" dirty="0"/>
          </a:p>
          <a:p>
            <a:pPr algn="l">
              <a:lnSpc>
                <a:spcPts val="1440"/>
              </a:lnSpc>
            </a:pPr>
            <a:r>
              <a:rPr lang="en-US" sz="900" b="0" kern="0" spc="-12" dirty="0">
                <a:solidFill>
                  <a:srgbClr val="6C7088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Prawo podatkowe dla każdego L. Etel wydawnictwo TEMIDA 2,</a:t>
            </a:r>
            <a:endParaRPr lang="en-US" sz="900" dirty="0"/>
          </a:p>
          <a:p>
            <a:pPr algn="l">
              <a:lnSpc>
                <a:spcPts val="1440"/>
              </a:lnSpc>
            </a:pPr>
            <a:endParaRPr lang="en-US" sz="900" dirty="0"/>
          </a:p>
          <a:p>
            <a:pPr algn="l">
              <a:lnSpc>
                <a:spcPts val="1440"/>
              </a:lnSpc>
            </a:pPr>
            <a:r>
              <a:rPr lang="en-US" sz="900" b="0" kern="0" spc="-12" dirty="0">
                <a:solidFill>
                  <a:srgbClr val="6C7088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Prawo podatkowe , zarys wykładów. L. Etel (red), R. Dowgier, G. Liszewski, M. Popławski, S. Presnarowicz Dyfin,</a:t>
            </a:r>
            <a:endParaRPr lang="en-US" sz="900" dirty="0"/>
          </a:p>
          <a:p>
            <a:pPr algn="l">
              <a:lnSpc>
                <a:spcPts val="1440"/>
              </a:lnSpc>
            </a:pPr>
            <a:endParaRPr lang="en-US" sz="900" dirty="0"/>
          </a:p>
        </p:txBody>
      </p:sp>
      <p:sp>
        <p:nvSpPr>
          <p:cNvPr id="5" name="Text 2"/>
          <p:cNvSpPr/>
          <p:nvPr/>
        </p:nvSpPr>
        <p:spPr>
          <a:xfrm>
            <a:off x="4380742" y="-48926"/>
            <a:ext cx="914400" cy="1238250"/>
          </a:xfrm>
          <a:prstGeom prst="rect">
            <a:avLst/>
          </a:prstGeom>
          <a:noFill/>
          <a:ln/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9750"/>
              </a:lnSpc>
            </a:pPr>
            <a:r>
              <a:rPr lang="en-US" sz="7500" b="1" kern="0" spc="-24" dirty="0">
                <a:solidFill>
                  <a:srgbClr val="6C7088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“</a:t>
            </a:r>
            <a:endParaRPr lang="en-US" sz="75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1642</Words>
  <Application>Microsoft Office PowerPoint</Application>
  <PresentationFormat>Pokaz na ekranie (16:9)</PresentationFormat>
  <Paragraphs>115</Paragraphs>
  <Slides>9</Slides>
  <Notes>9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9</vt:i4>
      </vt:variant>
    </vt:vector>
  </HeadingPairs>
  <TitlesOfParts>
    <vt:vector size="13" baseType="lpstr">
      <vt:lpstr>Arial</vt:lpstr>
      <vt:lpstr>Calibri</vt:lpstr>
      <vt:lpstr>Inter</vt:lpstr>
      <vt:lpstr>Office Theme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Źródła prawa podatkowego w Polsce</dc:title>
  <dc:subject>PptxGenJS Presentation</dc:subject>
  <dc:creator>Pitch Software GmbH</dc:creator>
  <cp:lastModifiedBy>Jakub Pacholarz</cp:lastModifiedBy>
  <cp:revision>4</cp:revision>
  <dcterms:created xsi:type="dcterms:W3CDTF">2023-06-06T21:09:27Z</dcterms:created>
  <dcterms:modified xsi:type="dcterms:W3CDTF">2023-06-07T16:59:21Z</dcterms:modified>
</cp:coreProperties>
</file>