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Top Venues in Socioeconomic Clusters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By: Jakub Polanowski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C38D-8AA4-4BBF-8017-74A8E2E2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Will Socioeconomics Affect the Types of Venues Present in Clusters of Neighborhoods?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CFB7-D50E-47F7-A23C-FCA1F22C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14600"/>
            <a:ext cx="10058400" cy="3438144"/>
          </a:xfrm>
        </p:spPr>
        <p:txBody>
          <a:bodyPr>
            <a:normAutofit/>
          </a:bodyPr>
          <a:lstStyle/>
          <a:p>
            <a:r>
              <a:rPr lang="en-US" sz="1800" dirty="0"/>
              <a:t>Socioeconomic factors are important features used to gauge the economic well-being of a neighborhood</a:t>
            </a:r>
          </a:p>
          <a:p>
            <a:r>
              <a:rPr lang="en-US" sz="1800" dirty="0"/>
              <a:t>For a city government, is it possible to get an idea of the types of venues that will be most common within clusters of neighborhoods with similar socioeconomic factors?</a:t>
            </a:r>
          </a:p>
          <a:p>
            <a:pPr lvl="1"/>
            <a:r>
              <a:rPr lang="en-US" sz="1600" dirty="0"/>
              <a:t>Could be used to determine which types of venues would thrive within clusters</a:t>
            </a:r>
          </a:p>
          <a:p>
            <a:pPr lvl="1"/>
            <a:r>
              <a:rPr lang="en-US" sz="1600" dirty="0"/>
              <a:t>What type of venues are most important to residents within the cluster due to their socioeconomic factors</a:t>
            </a:r>
          </a:p>
          <a:p>
            <a:r>
              <a:rPr lang="en-US" sz="1800" dirty="0"/>
              <a:t>Are there types of venues that are particular affected by high or low socioeconomic status?</a:t>
            </a:r>
          </a:p>
        </p:txBody>
      </p:sp>
    </p:spTree>
    <p:extLst>
      <p:ext uri="{BB962C8B-B14F-4D97-AF65-F5344CB8AC3E}">
        <p14:creationId xmlns:p14="http://schemas.microsoft.com/office/powerpoint/2010/main" val="270615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9545-DE80-4F13-9E75-9D727534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CE00-26B6-4E62-B19C-66DA0769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Data was source from the City of Chicago Socioeconomics 2017 Database</a:t>
            </a:r>
          </a:p>
          <a:p>
            <a:pPr lvl="1"/>
            <a:r>
              <a:rPr lang="en-US" sz="1600" dirty="0"/>
              <a:t>9 features</a:t>
            </a:r>
          </a:p>
          <a:p>
            <a:pPr lvl="1"/>
            <a:r>
              <a:rPr lang="en-US" sz="1600" dirty="0"/>
              <a:t>2 irrelevant features dropped (community area number’ and ‘percent aged under 18 or over 64</a:t>
            </a:r>
          </a:p>
          <a:p>
            <a:pPr lvl="1"/>
            <a:r>
              <a:rPr lang="en-US" sz="1600" dirty="0"/>
              <a:t>Missing values for any features resulted in the neighborhood being dropped from the dataset</a:t>
            </a:r>
          </a:p>
          <a:p>
            <a:r>
              <a:rPr lang="en-US" sz="1800" dirty="0"/>
              <a:t>Geolocation data for each Neighborhood obtained by performing geocoding</a:t>
            </a:r>
          </a:p>
          <a:p>
            <a:pPr lvl="1"/>
            <a:r>
              <a:rPr lang="en-US" sz="1600" dirty="0" err="1"/>
              <a:t>Arcgis</a:t>
            </a:r>
            <a:r>
              <a:rPr lang="en-US" sz="1600" dirty="0"/>
              <a:t> geocoding resolver used</a:t>
            </a:r>
          </a:p>
          <a:p>
            <a:r>
              <a:rPr lang="en-US" sz="1800" dirty="0"/>
              <a:t>Lists of venues obtained form </a:t>
            </a:r>
            <a:r>
              <a:rPr lang="en-US" sz="1800" dirty="0" err="1"/>
              <a:t>FourSquare</a:t>
            </a:r>
            <a:r>
              <a:rPr lang="en-US" sz="1800" dirty="0"/>
              <a:t> API via the geolocation coordinates of neighborhoods</a:t>
            </a:r>
          </a:p>
          <a:p>
            <a:pPr lvl="1"/>
            <a:r>
              <a:rPr lang="en-US" sz="1600" dirty="0"/>
              <a:t>Radius of 500 ft used to approximately get all venues within the neighborhood</a:t>
            </a:r>
          </a:p>
        </p:txBody>
      </p:sp>
    </p:spTree>
    <p:extLst>
      <p:ext uri="{BB962C8B-B14F-4D97-AF65-F5344CB8AC3E}">
        <p14:creationId xmlns:p14="http://schemas.microsoft.com/office/powerpoint/2010/main" val="25546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4D97-A429-40A6-9BCF-6DCAAC2F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EFEF-5C95-4C95-9F64-380A23C3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features normalized by converting values to standardized scalars of between 0 and 1</a:t>
            </a:r>
          </a:p>
          <a:p>
            <a:r>
              <a:rPr lang="en-US" dirty="0"/>
              <a:t>Clusters calculated using K Nearest Neighbors </a:t>
            </a:r>
          </a:p>
          <a:p>
            <a:pPr lvl="1"/>
            <a:r>
              <a:rPr lang="en-US" dirty="0"/>
              <a:t>Number of clusters set to 5</a:t>
            </a:r>
          </a:p>
          <a:p>
            <a:pPr lvl="1"/>
            <a:r>
              <a:rPr lang="en-US" dirty="0"/>
              <a:t>Used K Nearest Neighbors implemented </a:t>
            </a:r>
            <a:r>
              <a:rPr lang="en-US" dirty="0" err="1"/>
              <a:t>KMeans</a:t>
            </a:r>
            <a:r>
              <a:rPr lang="en-US" dirty="0"/>
              <a:t> function from scikit-learn</a:t>
            </a:r>
          </a:p>
          <a:p>
            <a:pPr lvl="1"/>
            <a:r>
              <a:rPr lang="en-US" dirty="0"/>
              <a:t>Model fitted to normalized socioeconomic features</a:t>
            </a:r>
          </a:p>
          <a:p>
            <a:r>
              <a:rPr lang="en-US" dirty="0"/>
              <a:t>Top 5 Venues Determined for Each Cluster</a:t>
            </a:r>
          </a:p>
          <a:p>
            <a:pPr lvl="1"/>
            <a:r>
              <a:rPr lang="en-US" dirty="0"/>
              <a:t>Cluster Identifier Applied to Each Venue based on which Neighborhood Venue was in</a:t>
            </a:r>
          </a:p>
          <a:p>
            <a:pPr lvl="1"/>
            <a:r>
              <a:rPr lang="en-US" dirty="0" err="1"/>
              <a:t>Onehot</a:t>
            </a:r>
            <a:r>
              <a:rPr lang="en-US" dirty="0"/>
              <a:t> encoding applied to get counts of each Venue Category</a:t>
            </a:r>
          </a:p>
          <a:p>
            <a:pPr lvl="1"/>
            <a:r>
              <a:rPr lang="en-US" dirty="0" err="1"/>
              <a:t>Onehot</a:t>
            </a:r>
            <a:r>
              <a:rPr lang="en-US" dirty="0"/>
              <a:t> encoded data grouped by cluster identifier</a:t>
            </a:r>
          </a:p>
          <a:p>
            <a:pPr lvl="1"/>
            <a:r>
              <a:rPr lang="en-US" dirty="0"/>
              <a:t>Top 5 most common venue types columns added to socioeconomic dataset</a:t>
            </a:r>
          </a:p>
        </p:txBody>
      </p:sp>
    </p:spTree>
    <p:extLst>
      <p:ext uri="{BB962C8B-B14F-4D97-AF65-F5344CB8AC3E}">
        <p14:creationId xmlns:p14="http://schemas.microsoft.com/office/powerpoint/2010/main" val="299367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6112-0054-4BAB-9D3A-DF8014A0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A42C9-9E2F-4FD2-9AAE-4E5AE99F71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0782" y="1753389"/>
            <a:ext cx="7169267" cy="4462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F9BC09-4ECF-413B-B70E-D8B4B2815C18}"/>
              </a:ext>
            </a:extLst>
          </p:cNvPr>
          <p:cNvPicPr/>
          <p:nvPr/>
        </p:nvPicPr>
        <p:blipFill rotWithShape="1">
          <a:blip r:embed="rId3"/>
          <a:srcRect r="85897"/>
          <a:stretch/>
        </p:blipFill>
        <p:spPr>
          <a:xfrm>
            <a:off x="8886825" y="2389354"/>
            <a:ext cx="1524000" cy="319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8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DA28-AF91-49AE-B4B3-224CB043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Rankings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49D7-A93A-4D6C-B69C-B6550D2C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4 is most affluent</a:t>
            </a:r>
          </a:p>
          <a:p>
            <a:r>
              <a:rPr lang="en-US" dirty="0"/>
              <a:t>Cluster 2 has highest hardship index and lowest per capita income</a:t>
            </a:r>
          </a:p>
          <a:p>
            <a:r>
              <a:rPr lang="en-US" dirty="0"/>
              <a:t>Cluster 5 has highest percent households below poverty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B22A9-80D8-4EB5-8EAE-586A39DDD3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4949" y="3583279"/>
            <a:ext cx="7953375" cy="22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3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121D-D404-45E9-BEA3-69649C6D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Venues in Each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2947-3094-4952-AB3C-E049232A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Poorest two clusters do not have bars within top 5, others do</a:t>
            </a:r>
          </a:p>
          <a:p>
            <a:r>
              <a:rPr lang="en-US" dirty="0"/>
              <a:t>Cluster with highest % households below poverty only cluster to have Bus Station within top 5 venues</a:t>
            </a:r>
          </a:p>
          <a:p>
            <a:r>
              <a:rPr lang="en-US" dirty="0"/>
              <a:t>Coffee shops and Pizza Places present within top 5 of 4/5 clusters </a:t>
            </a:r>
            <a:r>
              <a:rPr lang="en-US" dirty="0" err="1"/>
              <a:t>eachs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39825-6DDB-47F1-826F-81807527AA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3332226"/>
            <a:ext cx="7581900" cy="25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5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B10F-B6DB-4985-9506-ACC729F1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568B-32DB-484D-B3F7-B1324F47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Coffee Shops and Pizza Places appear to be approximately universal among cluster, their prevalence appears to be independent of socioeconomic status</a:t>
            </a:r>
          </a:p>
          <a:p>
            <a:r>
              <a:rPr lang="en-US" sz="2000" dirty="0"/>
              <a:t>Bars and Bus Stations appear to be linked with socioeconomic factors, in which bus stations only appear in the top 5 for the cluster with the highest % households below poverty and bars only in the wealthy to moderately wealthy clusters</a:t>
            </a:r>
          </a:p>
          <a:p>
            <a:r>
              <a:rPr lang="en-US" sz="2000" dirty="0"/>
              <a:t>Remainder of Venue Types appear to be approximately random and no indication of a trend with socioeconomic factors was observed.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29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{15F535D1-5B5B-44E8-BD61-56219D9D974A}tf78438558</Template>
  <TotalTime>0</TotalTime>
  <Words>453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SavonVTI</vt:lpstr>
      <vt:lpstr>Top Venues in Socioeconomic Clusters</vt:lpstr>
      <vt:lpstr>Will Socioeconomics Affect the Types of Venues Present in Clusters of Neighborhoods?</vt:lpstr>
      <vt:lpstr>Data</vt:lpstr>
      <vt:lpstr>Methodology</vt:lpstr>
      <vt:lpstr>Map Of Clusters</vt:lpstr>
      <vt:lpstr>Economic Rankings of Clusters</vt:lpstr>
      <vt:lpstr>Top Venues in Each Cluster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2020-06-02T21:47:11Z</dcterms:created>
  <dcterms:modified xsi:type="dcterms:W3CDTF">2020-06-02T23:33:11Z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