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1"/>
  </p:notesMasterIdLst>
  <p:handoutMasterIdLst>
    <p:handoutMasterId r:id="rId22"/>
  </p:handoutMasterIdLst>
  <p:sldIdLst>
    <p:sldId id="256" r:id="rId5"/>
    <p:sldId id="258" r:id="rId6"/>
    <p:sldId id="257" r:id="rId7"/>
    <p:sldId id="264" r:id="rId8"/>
    <p:sldId id="270" r:id="rId9"/>
    <p:sldId id="268" r:id="rId10"/>
    <p:sldId id="260" r:id="rId11"/>
    <p:sldId id="271" r:id="rId12"/>
    <p:sldId id="272" r:id="rId13"/>
    <p:sldId id="273" r:id="rId14"/>
    <p:sldId id="266" r:id="rId15"/>
    <p:sldId id="276" r:id="rId16"/>
    <p:sldId id="259" r:id="rId17"/>
    <p:sldId id="269"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pl-PL" dirty="0">
              <a:solidFill>
                <a:schemeClr val="tx1"/>
              </a:solidFill>
              <a:latin typeface="Tahoma" panose="020B0604030504040204" pitchFamily="34" charset="0"/>
              <a:ea typeface="Tahoma" panose="020B0604030504040204" pitchFamily="34" charset="0"/>
              <a:cs typeface="Tahoma" panose="020B0604030504040204" pitchFamily="34" charset="0"/>
            </a:rPr>
            <a:t>Założenia wstępne</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pPr algn="just"/>
          <a:r>
            <a:rPr lang="pl-PL" sz="1600" dirty="0">
              <a:latin typeface="Tahoma" panose="020B0604030504040204" pitchFamily="34" charset="0"/>
              <a:ea typeface="Tahoma" panose="020B0604030504040204" pitchFamily="34" charset="0"/>
              <a:cs typeface="Tahoma" panose="020B0604030504040204" pitchFamily="34" charset="0"/>
            </a:rPr>
            <a:t>Określenie celów projektu, dobór elementów wykonawczych, wykonanie one-pagera, wybór sterownika.</a:t>
          </a:r>
          <a:endParaRPr lang="en-US" sz="16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pl-PL" dirty="0">
              <a:solidFill>
                <a:schemeClr val="tx1"/>
              </a:solidFill>
              <a:latin typeface="Tahoma" panose="020B0604030504040204" pitchFamily="34" charset="0"/>
              <a:ea typeface="Tahoma" panose="020B0604030504040204" pitchFamily="34" charset="0"/>
              <a:cs typeface="Tahoma" panose="020B0604030504040204" pitchFamily="34" charset="0"/>
            </a:rPr>
            <a:t>Oprogramowanie podzespołów</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pPr algn="just"/>
          <a:r>
            <a:rPr lang="pl-PL" sz="1600" dirty="0">
              <a:latin typeface="Tahoma" panose="020B0604030504040204" pitchFamily="34" charset="0"/>
              <a:ea typeface="Tahoma" panose="020B0604030504040204" pitchFamily="34" charset="0"/>
              <a:cs typeface="Tahoma" panose="020B0604030504040204" pitchFamily="34" charset="0"/>
            </a:rPr>
            <a:t>Przygotowanie bibliotek  do obsługi matrycy LED, kontrolera audio oraz obliczeń fft.</a:t>
          </a:r>
          <a:endParaRPr lang="en-US" sz="16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pl-PL" dirty="0">
              <a:solidFill>
                <a:schemeClr val="tx1"/>
              </a:solidFill>
              <a:latin typeface="Tahoma" panose="020B0604030504040204" pitchFamily="34" charset="0"/>
              <a:ea typeface="Tahoma" panose="020B0604030504040204" pitchFamily="34" charset="0"/>
              <a:cs typeface="Tahoma" panose="020B0604030504040204" pitchFamily="34" charset="0"/>
            </a:rPr>
            <a:t>Testy pojedynczych elementów</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pPr algn="just"/>
          <a:r>
            <a:rPr lang="pl-PL" sz="1600" dirty="0">
              <a:latin typeface="Tahoma" panose="020B0604030504040204" pitchFamily="34" charset="0"/>
              <a:ea typeface="Tahoma" panose="020B0604030504040204" pitchFamily="34" charset="0"/>
              <a:cs typeface="Tahoma" panose="020B0604030504040204" pitchFamily="34" charset="0"/>
            </a:rPr>
            <a:t>Wykonanie serii testów dla matrycy LED, wygenerowanie sygnałów do przebadania fft, przetestowanie różnych kombinacji ustawień kontrolera.</a:t>
          </a:r>
          <a:endParaRPr lang="en-US" sz="16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pl-PL" dirty="0">
              <a:solidFill>
                <a:schemeClr val="tx1"/>
              </a:solidFill>
              <a:latin typeface="Tahoma" panose="020B0604030504040204" pitchFamily="34" charset="0"/>
              <a:ea typeface="Tahoma" panose="020B0604030504040204" pitchFamily="34" charset="0"/>
              <a:cs typeface="Tahoma" panose="020B0604030504040204" pitchFamily="34" charset="0"/>
            </a:rPr>
            <a:t>Walidacja wyników </a:t>
          </a:r>
          <a:br>
            <a:rPr lang="pl-PL" dirty="0">
              <a:solidFill>
                <a:schemeClr val="tx1"/>
              </a:solidFill>
              <a:latin typeface="Tahoma" panose="020B0604030504040204" pitchFamily="34" charset="0"/>
              <a:ea typeface="Tahoma" panose="020B0604030504040204" pitchFamily="34" charset="0"/>
              <a:cs typeface="Tahoma" panose="020B0604030504040204" pitchFamily="34" charset="0"/>
            </a:rPr>
          </a:br>
          <a:r>
            <a:rPr lang="pl-PL" dirty="0">
              <a:solidFill>
                <a:schemeClr val="tx1"/>
              </a:solidFill>
              <a:latin typeface="Tahoma" panose="020B0604030504040204" pitchFamily="34" charset="0"/>
              <a:ea typeface="Tahoma" panose="020B0604030504040204" pitchFamily="34" charset="0"/>
              <a:cs typeface="Tahoma" panose="020B0604030504040204" pitchFamily="34" charset="0"/>
            </a:rPr>
            <a:t>i usprawnienia</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pPr algn="just"/>
          <a:r>
            <a:rPr lang="pl-PL" sz="1600" dirty="0">
              <a:latin typeface="Tahoma" panose="020B0604030504040204" pitchFamily="34" charset="0"/>
              <a:ea typeface="Tahoma" panose="020B0604030504040204" pitchFamily="34" charset="0"/>
              <a:cs typeface="Tahoma" panose="020B0604030504040204" pitchFamily="34" charset="0"/>
            </a:rPr>
            <a:t>Połączenie komponentów, rozwiązywanie problemów </a:t>
          </a:r>
          <a:br>
            <a:rPr lang="pl-PL" sz="1600" dirty="0">
              <a:latin typeface="Tahoma" panose="020B0604030504040204" pitchFamily="34" charset="0"/>
              <a:ea typeface="Tahoma" panose="020B0604030504040204" pitchFamily="34" charset="0"/>
              <a:cs typeface="Tahoma" panose="020B0604030504040204" pitchFamily="34" charset="0"/>
            </a:rPr>
          </a:br>
          <a:r>
            <a:rPr lang="pl-PL" sz="1600" dirty="0">
              <a:latin typeface="Tahoma" panose="020B0604030504040204" pitchFamily="34" charset="0"/>
              <a:ea typeface="Tahoma" panose="020B0604030504040204" pitchFamily="34" charset="0"/>
              <a:cs typeface="Tahoma" panose="020B0604030504040204" pitchFamily="34" charset="0"/>
            </a:rPr>
            <a:t>z komunikacją STM32 – Codec, zwalczanie wpływu szumów na wyniki fft, implementacja filtrów, eksperymenty z wizualizacją.</a:t>
          </a:r>
          <a:endParaRPr lang="en-US" sz="160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C8BFA56-3F75-4CAD-90A3-2F214D699322}">
      <dgm:prSet phldrT="[Text]" custT="1"/>
      <dgm:spPr/>
      <dgm:t>
        <a:bodyPr/>
        <a:lstStyle/>
        <a:p>
          <a:pPr algn="l">
            <a:buFont typeface="Arial" panose="020B0604020202020204" pitchFamily="34" charset="0"/>
            <a:buChar char="•"/>
          </a:pPr>
          <a:r>
            <a:rPr lang="pl-PL" sz="2000" b="0" dirty="0">
              <a:latin typeface="Arial" panose="020B0604020202020204" pitchFamily="34" charset="0"/>
              <a:ea typeface="Tahoma" panose="020B0604030504040204" pitchFamily="34" charset="0"/>
              <a:cs typeface="Arial" panose="020B0604020202020204" pitchFamily="34" charset="0"/>
            </a:rPr>
            <a:t>Stabilizator napięcia </a:t>
          </a:r>
          <a:r>
            <a:rPr lang="pl-PL" sz="2000" dirty="0">
              <a:latin typeface="Arial" panose="020B0604020202020204" pitchFamily="34" charset="0"/>
              <a:ea typeface="Tahoma" panose="020B0604030504040204" pitchFamily="34" charset="0"/>
              <a:cs typeface="Arial" panose="020B0604020202020204" pitchFamily="34" charset="0"/>
            </a:rPr>
            <a:t>na płytce NUCELO może nie być w stanie zapewniać stabilnego napięcia referencyjnego 3.3V dla pomiarów kodeka, ze względu na skokowe zmiany prądu zasilającego matrycę LED</a:t>
          </a:r>
          <a:endParaRPr lang="en-US" sz="2000" dirty="0">
            <a:latin typeface="Arial" panose="020B0604020202020204" pitchFamily="34" charset="0"/>
            <a:ea typeface="Tahoma" panose="020B0604030504040204" pitchFamily="34" charset="0"/>
            <a:cs typeface="Arial" panose="020B060402020202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custT="1"/>
      <dgm:spPr/>
      <dgm:t>
        <a:bodyPr/>
        <a:lstStyle/>
        <a:p>
          <a:r>
            <a:rPr lang="pl-PL" sz="2400" b="1" dirty="0">
              <a:solidFill>
                <a:schemeClr val="tx1"/>
              </a:solidFill>
              <a:latin typeface="Arial" panose="020B0604020202020204" pitchFamily="34" charset="0"/>
              <a:ea typeface="Tahoma" panose="020B0604030504040204" pitchFamily="34" charset="0"/>
              <a:cs typeface="Arial" panose="020B0604020202020204" pitchFamily="34" charset="0"/>
            </a:rPr>
            <a:t>Implementacja filtrów</a:t>
          </a:r>
          <a:endParaRPr lang="en-US" sz="2400" b="1" dirty="0">
            <a:solidFill>
              <a:schemeClr val="tx1"/>
            </a:solidFill>
            <a:latin typeface="Arial" panose="020B0604020202020204" pitchFamily="34" charset="0"/>
            <a:ea typeface="Tahoma" panose="020B0604030504040204" pitchFamily="34" charset="0"/>
            <a:cs typeface="Arial" panose="020B0604020202020204" pitchFamily="34" charset="0"/>
          </a:endParaRP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custT="1"/>
      <dgm:spPr/>
      <dgm:t>
        <a:bodyPr/>
        <a:lstStyle/>
        <a:p>
          <a:pPr algn="l">
            <a:buFont typeface="Wingdings" panose="05000000000000000000" pitchFamily="2" charset="2"/>
            <a:buChar char=""/>
          </a:pPr>
          <a:r>
            <a:rPr lang="pl-PL" sz="2000" dirty="0">
              <a:latin typeface="Arial" panose="020B0604020202020204" pitchFamily="34" charset="0"/>
              <a:ea typeface="Tahoma" panose="020B0604030504040204" pitchFamily="34" charset="0"/>
              <a:cs typeface="Arial" panose="020B0604020202020204" pitchFamily="34" charset="0"/>
            </a:rPr>
            <a:t>Wykorzystanie filtrów po stronie software’ prowadzi do otrzymania bardziej wygładzonych przebiegów sygnału audio na obu kanałach, w projekcie  wykorzystano dwa algorytmy: filtr medianowy oraz średniej ruchomej</a:t>
          </a:r>
          <a:endParaRPr lang="en-US" sz="2000" dirty="0">
            <a:latin typeface="Arial" panose="020B0604020202020204" pitchFamily="34" charset="0"/>
            <a:ea typeface="Tahoma" panose="020B0604030504040204" pitchFamily="34" charset="0"/>
            <a:cs typeface="Arial" panose="020B0604020202020204" pitchFamily="34"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custT="1"/>
      <dgm:spPr/>
      <dgm:t>
        <a:bodyPr/>
        <a:lstStyle/>
        <a:p>
          <a:r>
            <a:rPr lang="pl-PL" sz="2400" b="1" dirty="0">
              <a:solidFill>
                <a:schemeClr val="tx1"/>
              </a:solidFill>
              <a:latin typeface="Arial" panose="020B0604020202020204" pitchFamily="34" charset="0"/>
              <a:ea typeface="Tahoma" panose="020B0604030504040204" pitchFamily="34" charset="0"/>
              <a:cs typeface="Arial" panose="020B0604020202020204" pitchFamily="34" charset="0"/>
            </a:rPr>
            <a:t>Zmiana karty dźwiękowej</a:t>
          </a:r>
          <a:endParaRPr lang="en-US" sz="2400" b="1" dirty="0">
            <a:solidFill>
              <a:schemeClr val="tx1"/>
            </a:solidFill>
            <a:latin typeface="Arial" panose="020B0604020202020204" pitchFamily="34" charset="0"/>
            <a:ea typeface="Tahoma" panose="020B0604030504040204" pitchFamily="34" charset="0"/>
            <a:cs typeface="Arial" panose="020B060402020202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custT="1"/>
      <dgm:spPr/>
      <dgm:t>
        <a:bodyPr/>
        <a:lstStyle/>
        <a:p>
          <a:pPr algn="l">
            <a:buFont typeface="Wingdings" panose="05000000000000000000" pitchFamily="2" charset="2"/>
            <a:buChar char=""/>
          </a:pPr>
          <a:r>
            <a:rPr lang="pl-PL" sz="2000" dirty="0">
              <a:latin typeface="Arial" panose="020B0604020202020204" pitchFamily="34" charset="0"/>
              <a:ea typeface="Tahoma" panose="020B0604030504040204" pitchFamily="34" charset="0"/>
              <a:cs typeface="Arial" panose="020B0604020202020204" pitchFamily="34" charset="0"/>
            </a:rPr>
            <a:t>W ramach testów okazało się że część szumów pojawiała się przez wady karty dźwiękowej co objawiało się występowaniem szumów na nie aktywnej linii. Po podłączeniu słuchawek objawiało się to cichym szarpanym dźwiękiem</a:t>
          </a:r>
          <a:endParaRPr lang="en-US" sz="2000" dirty="0">
            <a:latin typeface="Arial" panose="020B0604020202020204" pitchFamily="34" charset="0"/>
            <a:ea typeface="Tahoma" panose="020B0604030504040204" pitchFamily="34" charset="0"/>
            <a:cs typeface="Arial" panose="020B060402020202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6857B86A-DEC1-407C-A1BB-5BF9ACCBCA6A}">
      <dgm:prSet phldrT="[Text]" custT="1"/>
      <dgm:spPr/>
      <dgm:t>
        <a:bodyPr/>
        <a:lstStyle/>
        <a:p>
          <a:r>
            <a:rPr lang="pl-PL" sz="2400" b="1" dirty="0">
              <a:solidFill>
                <a:schemeClr val="tx1"/>
              </a:solidFill>
              <a:latin typeface="Arial" panose="020B0604020202020204" pitchFamily="34" charset="0"/>
              <a:ea typeface="Tahoma" panose="020B0604030504040204" pitchFamily="34" charset="0"/>
              <a:cs typeface="Arial" panose="020B0604020202020204" pitchFamily="34" charset="0"/>
            </a:rPr>
            <a:t>Osobny zasilacz dla modułu audio i LED</a:t>
          </a:r>
          <a:endParaRPr lang="en-US" sz="2400" b="1" dirty="0">
            <a:solidFill>
              <a:schemeClr val="tx1"/>
            </a:solidFill>
            <a:latin typeface="Arial" panose="020B0604020202020204" pitchFamily="34" charset="0"/>
            <a:ea typeface="Tahoma" panose="020B0604030504040204" pitchFamily="34" charset="0"/>
            <a:cs typeface="Arial" panose="020B0604020202020204" pitchFamily="34" charset="0"/>
          </a:endParaRPr>
        </a:p>
      </dgm:t>
    </dgm:pt>
    <dgm:pt modelId="{F087F24E-A7D7-4DCE-B2A7-9B941289621A}" type="sibTrans" cxnId="{B12F0503-977A-4B5D-8CB7-420B041FF863}">
      <dgm:prSet/>
      <dgm:spPr/>
      <dgm:t>
        <a:bodyPr/>
        <a:lstStyle/>
        <a:p>
          <a:endParaRPr lang="en-US"/>
        </a:p>
      </dgm:t>
    </dgm:pt>
    <dgm:pt modelId="{8CA7BF9B-8199-4683-AD57-CB0086659013}" type="parTrans" cxnId="{B12F0503-977A-4B5D-8CB7-420B041FF863}">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CA949A5F-9945-4C59-A233-D70AFFF70BDA}" srcId="{DA5DFAD8-E443-4F53-9341-A0903BBBD378}" destId="{6EE89B4E-BAED-4A90-B29D-70AF11256801}" srcOrd="0" destOrd="0" parTransId="{39BF20C7-31E5-452B-8EA2-17224A13C7FB}" sibTransId="{E71503C3-CFB7-4144-AD9F-7A42A87A3A6B}"/>
    <dgm:cxn modelId="{D5D61B4C-1312-427C-BDCC-013237D8A488}" srcId="{ABA77F75-8642-4931-8D7E-BE6C6DB9940D}" destId="{611C3B18-07F8-4A66-9682-97E24AEF6014}" srcOrd="0" destOrd="0" parTransId="{5940BF2D-F08A-4150-9A86-173D9242DE8C}" sibTransId="{477660C6-2B6D-4FB8-B9A3-D555E2082C2A}"/>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95051" y="-2741862"/>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pl-PL" sz="1600" kern="1200" dirty="0">
              <a:latin typeface="Tahoma" panose="020B0604030504040204" pitchFamily="34" charset="0"/>
              <a:ea typeface="Tahoma" panose="020B0604030504040204" pitchFamily="34" charset="0"/>
              <a:cs typeface="Tahoma" panose="020B0604030504040204" pitchFamily="34" charset="0"/>
            </a:rPr>
            <a:t>Określenie celów projektu, dobór elementów wykonawczych, wykonanie one-pagera, wybór sterownika.</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20324"/>
        <a:ext cx="6306545" cy="615466"/>
      </dsp:txXfrm>
    </dsp:sp>
    <dsp:sp modelId="{3230722F-B757-4673-BD2F-9D4BAB5CEE8D}">
      <dsp:nvSpPr>
        <dsp:cNvPr id="0" name=""/>
        <dsp:cNvSpPr/>
      </dsp:nvSpPr>
      <dsp:spPr>
        <a:xfrm>
          <a:off x="0" y="1772"/>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pl-PL" sz="2400" kern="1200" dirty="0">
              <a:solidFill>
                <a:schemeClr val="tx1"/>
              </a:solidFill>
              <a:latin typeface="Tahoma" panose="020B0604030504040204" pitchFamily="34" charset="0"/>
              <a:ea typeface="Tahoma" panose="020B0604030504040204" pitchFamily="34" charset="0"/>
              <a:cs typeface="Tahoma" panose="020B0604030504040204" pitchFamily="34" charset="0"/>
            </a:rPr>
            <a:t>Założenia wstępne</a:t>
          </a:r>
          <a:endParaRPr lang="en-US" sz="24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41619" y="43391"/>
        <a:ext cx="3482922" cy="769332"/>
      </dsp:txXfrm>
    </dsp:sp>
    <dsp:sp modelId="{329ECF1A-78BE-41CB-B252-8011825B67CD}">
      <dsp:nvSpPr>
        <dsp:cNvPr id="0" name=""/>
        <dsp:cNvSpPr/>
      </dsp:nvSpPr>
      <dsp:spPr>
        <a:xfrm rot="5400000">
          <a:off x="6395051" y="-1846663"/>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pl-PL" sz="1600" kern="1200" dirty="0">
              <a:latin typeface="Tahoma" panose="020B0604030504040204" pitchFamily="34" charset="0"/>
              <a:ea typeface="Tahoma" panose="020B0604030504040204" pitchFamily="34" charset="0"/>
              <a:cs typeface="Tahoma" panose="020B0604030504040204" pitchFamily="34" charset="0"/>
            </a:rPr>
            <a:t>Przygotowanie bibliotek  do obsługi matrycy LED, kontrolera audio oraz obliczeń fft.</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015523"/>
        <a:ext cx="6306545" cy="615466"/>
      </dsp:txXfrm>
    </dsp:sp>
    <dsp:sp modelId="{8A3FE5E4-2689-4041-B2C5-C63BC276A3EF}">
      <dsp:nvSpPr>
        <dsp:cNvPr id="0" name=""/>
        <dsp:cNvSpPr/>
      </dsp:nvSpPr>
      <dsp:spPr>
        <a:xfrm>
          <a:off x="0" y="896971"/>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pl-PL" sz="2400" kern="1200" dirty="0">
              <a:solidFill>
                <a:schemeClr val="tx1"/>
              </a:solidFill>
              <a:latin typeface="Tahoma" panose="020B0604030504040204" pitchFamily="34" charset="0"/>
              <a:ea typeface="Tahoma" panose="020B0604030504040204" pitchFamily="34" charset="0"/>
              <a:cs typeface="Tahoma" panose="020B0604030504040204" pitchFamily="34" charset="0"/>
            </a:rPr>
            <a:t>Oprogramowanie podzespołów</a:t>
          </a:r>
          <a:endParaRPr lang="en-US" sz="24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41619" y="938590"/>
        <a:ext cx="3482922" cy="769332"/>
      </dsp:txXfrm>
    </dsp:sp>
    <dsp:sp modelId="{A66EBD3D-E7C5-421C-B8B5-728648057DDC}">
      <dsp:nvSpPr>
        <dsp:cNvPr id="0" name=""/>
        <dsp:cNvSpPr/>
      </dsp:nvSpPr>
      <dsp:spPr>
        <a:xfrm rot="5400000">
          <a:off x="6395051" y="-951464"/>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pl-PL" sz="1600" kern="1200" dirty="0">
              <a:latin typeface="Tahoma" panose="020B0604030504040204" pitchFamily="34" charset="0"/>
              <a:ea typeface="Tahoma" panose="020B0604030504040204" pitchFamily="34" charset="0"/>
              <a:cs typeface="Tahoma" panose="020B0604030504040204" pitchFamily="34" charset="0"/>
            </a:rPr>
            <a:t>Wykonanie serii testów dla matrycy LED, wygenerowanie sygnałów do przebadania fft, przetestowanie różnych kombinacji ustawień kontrolera.</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910722"/>
        <a:ext cx="6306545" cy="615466"/>
      </dsp:txXfrm>
    </dsp:sp>
    <dsp:sp modelId="{1C763A21-352A-41D1-A2E2-E305DABA275D}">
      <dsp:nvSpPr>
        <dsp:cNvPr id="0" name=""/>
        <dsp:cNvSpPr/>
      </dsp:nvSpPr>
      <dsp:spPr>
        <a:xfrm>
          <a:off x="0" y="1792170"/>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pl-PL" sz="2400" kern="1200" dirty="0">
              <a:solidFill>
                <a:schemeClr val="tx1"/>
              </a:solidFill>
              <a:latin typeface="Tahoma" panose="020B0604030504040204" pitchFamily="34" charset="0"/>
              <a:ea typeface="Tahoma" panose="020B0604030504040204" pitchFamily="34" charset="0"/>
              <a:cs typeface="Tahoma" panose="020B0604030504040204" pitchFamily="34" charset="0"/>
            </a:rPr>
            <a:t>Testy pojedynczych elementów</a:t>
          </a:r>
          <a:endParaRPr lang="en-US" sz="24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41619" y="1833789"/>
        <a:ext cx="3482922" cy="769332"/>
      </dsp:txXfrm>
    </dsp:sp>
    <dsp:sp modelId="{95E0557D-F0A1-4F38-8083-55DE7503164F}">
      <dsp:nvSpPr>
        <dsp:cNvPr id="0" name=""/>
        <dsp:cNvSpPr/>
      </dsp:nvSpPr>
      <dsp:spPr>
        <a:xfrm rot="5400000">
          <a:off x="6395051" y="-56265"/>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pl-PL" sz="1600" kern="1200" dirty="0">
              <a:latin typeface="Tahoma" panose="020B0604030504040204" pitchFamily="34" charset="0"/>
              <a:ea typeface="Tahoma" panose="020B0604030504040204" pitchFamily="34" charset="0"/>
              <a:cs typeface="Tahoma" panose="020B0604030504040204" pitchFamily="34" charset="0"/>
            </a:rPr>
            <a:t>Połączenie komponentów, rozwiązywanie problemów </a:t>
          </a:r>
          <a:br>
            <a:rPr lang="pl-PL" sz="1600" kern="1200" dirty="0">
              <a:latin typeface="Tahoma" panose="020B0604030504040204" pitchFamily="34" charset="0"/>
              <a:ea typeface="Tahoma" panose="020B0604030504040204" pitchFamily="34" charset="0"/>
              <a:cs typeface="Tahoma" panose="020B0604030504040204" pitchFamily="34" charset="0"/>
            </a:rPr>
          </a:br>
          <a:r>
            <a:rPr lang="pl-PL" sz="1600" kern="1200" dirty="0">
              <a:latin typeface="Tahoma" panose="020B0604030504040204" pitchFamily="34" charset="0"/>
              <a:ea typeface="Tahoma" panose="020B0604030504040204" pitchFamily="34" charset="0"/>
              <a:cs typeface="Tahoma" panose="020B0604030504040204" pitchFamily="34" charset="0"/>
            </a:rPr>
            <a:t>z komunikacją STM32 – Codec, zwalczanie wpływu szumów na wyniki fft, implementacja filtrów, eksperymenty z wizualizacją.</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2805921"/>
        <a:ext cx="6306545" cy="615466"/>
      </dsp:txXfrm>
    </dsp:sp>
    <dsp:sp modelId="{B9324B26-5FF5-4FF7-9073-66103CBE8481}">
      <dsp:nvSpPr>
        <dsp:cNvPr id="0" name=""/>
        <dsp:cNvSpPr/>
      </dsp:nvSpPr>
      <dsp:spPr>
        <a:xfrm>
          <a:off x="0" y="2687369"/>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pl-PL" sz="2400" kern="1200" dirty="0">
              <a:solidFill>
                <a:schemeClr val="tx1"/>
              </a:solidFill>
              <a:latin typeface="Tahoma" panose="020B0604030504040204" pitchFamily="34" charset="0"/>
              <a:ea typeface="Tahoma" panose="020B0604030504040204" pitchFamily="34" charset="0"/>
              <a:cs typeface="Tahoma" panose="020B0604030504040204" pitchFamily="34" charset="0"/>
            </a:rPr>
            <a:t>Walidacja wyników </a:t>
          </a:r>
          <a:br>
            <a:rPr lang="pl-PL" sz="24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pl-PL" sz="2400" kern="1200" dirty="0">
              <a:solidFill>
                <a:schemeClr val="tx1"/>
              </a:solidFill>
              <a:latin typeface="Tahoma" panose="020B0604030504040204" pitchFamily="34" charset="0"/>
              <a:ea typeface="Tahoma" panose="020B0604030504040204" pitchFamily="34" charset="0"/>
              <a:cs typeface="Tahoma" panose="020B0604030504040204" pitchFamily="34" charset="0"/>
            </a:rPr>
            <a:t>i usprawnienia</a:t>
          </a:r>
          <a:endParaRPr lang="en-US" sz="24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41619" y="2728988"/>
        <a:ext cx="3482922" cy="769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674" y="69667"/>
          <a:ext cx="3582876" cy="143315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pl-PL" sz="2400" b="1" kern="1200" dirty="0">
              <a:solidFill>
                <a:schemeClr val="tx1"/>
              </a:solidFill>
              <a:latin typeface="Arial" panose="020B0604020202020204" pitchFamily="34" charset="0"/>
              <a:ea typeface="Tahoma" panose="020B0604030504040204" pitchFamily="34" charset="0"/>
              <a:cs typeface="Arial" panose="020B0604020202020204" pitchFamily="34" charset="0"/>
            </a:rPr>
            <a:t>Osobny zasilacz dla modułu audio i LED</a:t>
          </a:r>
          <a:endParaRPr lang="en-US" sz="2400" b="1" kern="1200" dirty="0">
            <a:solidFill>
              <a:schemeClr val="tx1"/>
            </a:solidFill>
            <a:latin typeface="Arial" panose="020B0604020202020204" pitchFamily="34" charset="0"/>
            <a:ea typeface="Tahoma" panose="020B0604030504040204" pitchFamily="34" charset="0"/>
            <a:cs typeface="Arial" panose="020B0604020202020204" pitchFamily="34" charset="0"/>
          </a:endParaRPr>
        </a:p>
      </dsp:txBody>
      <dsp:txXfrm>
        <a:off x="3674" y="69667"/>
        <a:ext cx="3582876" cy="1433150"/>
      </dsp:txXfrm>
    </dsp:sp>
    <dsp:sp modelId="{17CA1487-CDD9-4364-92F6-A11DBDAFE16C}">
      <dsp:nvSpPr>
        <dsp:cNvPr id="0" name=""/>
        <dsp:cNvSpPr/>
      </dsp:nvSpPr>
      <dsp:spPr>
        <a:xfrm>
          <a:off x="3674" y="1502818"/>
          <a:ext cx="3582876" cy="294401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pl-PL" sz="2000" b="0" kern="1200" dirty="0">
              <a:latin typeface="Arial" panose="020B0604020202020204" pitchFamily="34" charset="0"/>
              <a:ea typeface="Tahoma" panose="020B0604030504040204" pitchFamily="34" charset="0"/>
              <a:cs typeface="Arial" panose="020B0604020202020204" pitchFamily="34" charset="0"/>
            </a:rPr>
            <a:t>Stabilizator napięcia </a:t>
          </a:r>
          <a:r>
            <a:rPr lang="pl-PL" sz="2000" kern="1200" dirty="0">
              <a:latin typeface="Arial" panose="020B0604020202020204" pitchFamily="34" charset="0"/>
              <a:ea typeface="Tahoma" panose="020B0604030504040204" pitchFamily="34" charset="0"/>
              <a:cs typeface="Arial" panose="020B0604020202020204" pitchFamily="34" charset="0"/>
            </a:rPr>
            <a:t>na płytce NUCELO może nie być w stanie zapewniać stabilnego napięcia referencyjnego 3.3V dla pomiarów kodeka, ze względu na skokowe zmiany prądu zasilającego matrycę LED</a:t>
          </a:r>
          <a:endParaRPr lang="en-US" sz="2000" kern="1200" dirty="0">
            <a:latin typeface="Arial" panose="020B0604020202020204" pitchFamily="34" charset="0"/>
            <a:ea typeface="Tahoma" panose="020B0604030504040204" pitchFamily="34" charset="0"/>
            <a:cs typeface="Arial" panose="020B0604020202020204" pitchFamily="34" charset="0"/>
          </a:endParaRPr>
        </a:p>
      </dsp:txBody>
      <dsp:txXfrm>
        <a:off x="3674" y="1502818"/>
        <a:ext cx="3582876" cy="2944012"/>
      </dsp:txXfrm>
    </dsp:sp>
    <dsp:sp modelId="{055A5EAB-EAE0-4501-8649-31F112FF9AD5}">
      <dsp:nvSpPr>
        <dsp:cNvPr id="0" name=""/>
        <dsp:cNvSpPr/>
      </dsp:nvSpPr>
      <dsp:spPr>
        <a:xfrm>
          <a:off x="4088153" y="69667"/>
          <a:ext cx="3582876" cy="143315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pl-PL" sz="2400" b="1" kern="1200" dirty="0">
              <a:solidFill>
                <a:schemeClr val="tx1"/>
              </a:solidFill>
              <a:latin typeface="Arial" panose="020B0604020202020204" pitchFamily="34" charset="0"/>
              <a:ea typeface="Tahoma" panose="020B0604030504040204" pitchFamily="34" charset="0"/>
              <a:cs typeface="Arial" panose="020B0604020202020204" pitchFamily="34" charset="0"/>
            </a:rPr>
            <a:t>Implementacja filtrów</a:t>
          </a:r>
          <a:endParaRPr lang="en-US" sz="2400" b="1" kern="1200" dirty="0">
            <a:solidFill>
              <a:schemeClr val="tx1"/>
            </a:solidFill>
            <a:latin typeface="Arial" panose="020B0604020202020204" pitchFamily="34" charset="0"/>
            <a:ea typeface="Tahoma" panose="020B0604030504040204" pitchFamily="34" charset="0"/>
            <a:cs typeface="Arial" panose="020B0604020202020204" pitchFamily="34" charset="0"/>
          </a:endParaRPr>
        </a:p>
      </dsp:txBody>
      <dsp:txXfrm>
        <a:off x="4088153" y="69667"/>
        <a:ext cx="3582876" cy="1433150"/>
      </dsp:txXfrm>
    </dsp:sp>
    <dsp:sp modelId="{E4FD5043-5612-43C5-B6AE-CCD431549399}">
      <dsp:nvSpPr>
        <dsp:cNvPr id="0" name=""/>
        <dsp:cNvSpPr/>
      </dsp:nvSpPr>
      <dsp:spPr>
        <a:xfrm>
          <a:off x="4088153" y="1502818"/>
          <a:ext cx="3582876" cy="294401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pl-PL" sz="2000" kern="1200" dirty="0">
              <a:latin typeface="Arial" panose="020B0604020202020204" pitchFamily="34" charset="0"/>
              <a:ea typeface="Tahoma" panose="020B0604030504040204" pitchFamily="34" charset="0"/>
              <a:cs typeface="Arial" panose="020B0604020202020204" pitchFamily="34" charset="0"/>
            </a:rPr>
            <a:t>Wykorzystanie filtrów po stronie software’ prowadzi do otrzymania bardziej wygładzonych przebiegów sygnału audio na obu kanałach, w projekcie  wykorzystano dwa algorytmy: filtr medianowy oraz średniej ruchomej</a:t>
          </a:r>
          <a:endParaRPr lang="en-US" sz="2000" kern="1200" dirty="0">
            <a:latin typeface="Arial" panose="020B0604020202020204" pitchFamily="34" charset="0"/>
            <a:ea typeface="Tahoma" panose="020B0604030504040204" pitchFamily="34" charset="0"/>
            <a:cs typeface="Arial" panose="020B0604020202020204" pitchFamily="34" charset="0"/>
          </a:endParaRPr>
        </a:p>
      </dsp:txBody>
      <dsp:txXfrm>
        <a:off x="4088153" y="1502818"/>
        <a:ext cx="3582876" cy="2944012"/>
      </dsp:txXfrm>
    </dsp:sp>
    <dsp:sp modelId="{23D06E36-F688-4B37-8BB8-73015E665B0E}">
      <dsp:nvSpPr>
        <dsp:cNvPr id="0" name=""/>
        <dsp:cNvSpPr/>
      </dsp:nvSpPr>
      <dsp:spPr>
        <a:xfrm>
          <a:off x="8172632" y="69667"/>
          <a:ext cx="3582876" cy="143315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pl-PL" sz="2400" b="1" kern="1200" dirty="0">
              <a:solidFill>
                <a:schemeClr val="tx1"/>
              </a:solidFill>
              <a:latin typeface="Arial" panose="020B0604020202020204" pitchFamily="34" charset="0"/>
              <a:ea typeface="Tahoma" panose="020B0604030504040204" pitchFamily="34" charset="0"/>
              <a:cs typeface="Arial" panose="020B0604020202020204" pitchFamily="34" charset="0"/>
            </a:rPr>
            <a:t>Zmiana karty dźwiękowej</a:t>
          </a:r>
          <a:endParaRPr lang="en-US" sz="2400" b="1" kern="1200" dirty="0">
            <a:solidFill>
              <a:schemeClr val="tx1"/>
            </a:solidFill>
            <a:latin typeface="Arial" panose="020B0604020202020204" pitchFamily="34" charset="0"/>
            <a:ea typeface="Tahoma" panose="020B0604030504040204" pitchFamily="34" charset="0"/>
            <a:cs typeface="Arial" panose="020B0604020202020204" pitchFamily="34" charset="0"/>
          </a:endParaRPr>
        </a:p>
      </dsp:txBody>
      <dsp:txXfrm>
        <a:off x="8172632" y="69667"/>
        <a:ext cx="3582876" cy="1433150"/>
      </dsp:txXfrm>
    </dsp:sp>
    <dsp:sp modelId="{EA81ED6A-A7EA-4137-A3DC-D16E79F1B938}">
      <dsp:nvSpPr>
        <dsp:cNvPr id="0" name=""/>
        <dsp:cNvSpPr/>
      </dsp:nvSpPr>
      <dsp:spPr>
        <a:xfrm>
          <a:off x="8172632" y="1502818"/>
          <a:ext cx="3582876" cy="294401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pl-PL" sz="2000" kern="1200" dirty="0">
              <a:latin typeface="Arial" panose="020B0604020202020204" pitchFamily="34" charset="0"/>
              <a:ea typeface="Tahoma" panose="020B0604030504040204" pitchFamily="34" charset="0"/>
              <a:cs typeface="Arial" panose="020B0604020202020204" pitchFamily="34" charset="0"/>
            </a:rPr>
            <a:t>W ramach testów okazało się że część szumów pojawiała się przez wady karty dźwiękowej co objawiało się występowaniem szumów na nie aktywnej linii. Po podłączeniu słuchawek objawiało się to cichym szarpanym dźwiękiem</a:t>
          </a:r>
          <a:endParaRPr lang="en-US" sz="2000" kern="1200" dirty="0">
            <a:latin typeface="Arial" panose="020B0604020202020204" pitchFamily="34" charset="0"/>
            <a:ea typeface="Tahoma" panose="020B0604030504040204" pitchFamily="34" charset="0"/>
            <a:cs typeface="Arial" panose="020B0604020202020204" pitchFamily="34" charset="0"/>
          </a:endParaRPr>
        </a:p>
      </dsp:txBody>
      <dsp:txXfrm>
        <a:off x="8172632" y="1502818"/>
        <a:ext cx="3582876" cy="294401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1/16/2024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 schemat podłączenia wszystkich komponentów (także USB i zewnętrzny zasilacz dla matrycy) - zdjęcia z VSC z </a:t>
            </a:r>
            <a:r>
              <a:rPr lang="pl-PL" dirty="0" err="1"/>
              <a:t>debuga</a:t>
            </a:r>
            <a:r>
              <a:rPr lang="pl-PL" dirty="0"/>
              <a:t> działającej biblioteki FFT (</a:t>
            </a:r>
            <a:r>
              <a:rPr lang="pl-PL" dirty="0" err="1"/>
              <a:t>screen</a:t>
            </a:r>
            <a:r>
              <a:rPr lang="pl-PL" dirty="0"/>
              <a:t> pomieszanego sygnału z </a:t>
            </a:r>
            <a:r>
              <a:rPr lang="pl-PL" dirty="0" err="1"/>
              <a:t>Matlaba</a:t>
            </a:r>
            <a:r>
              <a:rPr lang="pl-PL" dirty="0"/>
              <a:t>) - prezentacja działania matrycy (wyświetlane schodki) - konfiguracja kodeka (jakie opcje włączono, a jakie wyłączono) - użyte interfejsy komunikacyjne (I2S,I2C,SPI) - zaburzenia odczytów przy sterowaniu matrycą zasilaną z tego samego źródła zasilania (VREF) - pokazanie przebiegów przykładowego zarejestrowanego dźwięku np. sinus 5kHz - pokazanie rejestrowanych zakłóceń bez obecności dźwięku (te szpilki)</a:t>
            </a:r>
            <a:endParaRPr lang="en-US" dirty="0"/>
          </a:p>
        </p:txBody>
      </p:sp>
      <p:sp>
        <p:nvSpPr>
          <p:cNvPr id="4" name="Slide Number Placeholder 3"/>
          <p:cNvSpPr>
            <a:spLocks noGrp="1"/>
          </p:cNvSpPr>
          <p:nvPr>
            <p:ph type="sldNum" sz="quarter" idx="5"/>
          </p:nvPr>
        </p:nvSpPr>
        <p:spPr/>
        <p:txBody>
          <a:bodyPr/>
          <a:lstStyle/>
          <a:p>
            <a:fld id="{41EEE60E-651F-40CC-AD73-C00F10CE42B6}" type="slidenum">
              <a:rPr lang="en-US" smtClean="0"/>
              <a:t>1</a:t>
            </a:fld>
            <a:endParaRPr lang="en-US" dirty="0"/>
          </a:p>
        </p:txBody>
      </p:sp>
    </p:spTree>
    <p:extLst>
      <p:ext uri="{BB962C8B-B14F-4D97-AF65-F5344CB8AC3E}">
        <p14:creationId xmlns:p14="http://schemas.microsoft.com/office/powerpoint/2010/main" val="135586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E60E-651F-40CC-AD73-C00F10CE42B6}" type="slidenum">
              <a:rPr lang="en-US" smtClean="0"/>
              <a:t>9</a:t>
            </a:fld>
            <a:endParaRPr lang="en-US" dirty="0"/>
          </a:p>
        </p:txBody>
      </p:sp>
    </p:spTree>
    <p:extLst>
      <p:ext uri="{BB962C8B-B14F-4D97-AF65-F5344CB8AC3E}">
        <p14:creationId xmlns:p14="http://schemas.microsoft.com/office/powerpoint/2010/main" val="144608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E60E-651F-40CC-AD73-C00F10CE42B6}" type="slidenum">
              <a:rPr lang="en-US" smtClean="0"/>
              <a:t>13</a:t>
            </a:fld>
            <a:endParaRPr lang="en-US" dirty="0"/>
          </a:p>
        </p:txBody>
      </p:sp>
    </p:spTree>
    <p:extLst>
      <p:ext uri="{BB962C8B-B14F-4D97-AF65-F5344CB8AC3E}">
        <p14:creationId xmlns:p14="http://schemas.microsoft.com/office/powerpoint/2010/main" val="1267137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700212" y="1829185"/>
            <a:ext cx="8791575" cy="2387600"/>
          </a:xfrm>
        </p:spPr>
        <p:txBody>
          <a:bodyPr>
            <a:normAutofit/>
          </a:bodyPr>
          <a:lstStyle/>
          <a:p>
            <a:pPr algn="ctr"/>
            <a:r>
              <a:rPr lang="pl-PL" sz="5400" dirty="0">
                <a:latin typeface="Arial" panose="020B0604020202020204" pitchFamily="34" charset="0"/>
                <a:cs typeface="Arial" panose="020B0604020202020204" pitchFamily="34" charset="0"/>
              </a:rPr>
              <a:t>Implementacja algorytmu fft dla </a:t>
            </a:r>
            <a:r>
              <a:rPr lang="pl-PL" sz="5400">
                <a:latin typeface="Arial" panose="020B0604020202020204" pitchFamily="34" charset="0"/>
                <a:cs typeface="Arial" panose="020B0604020202020204" pitchFamily="34" charset="0"/>
              </a:rPr>
              <a:t>układu NuclEo-f446RE</a:t>
            </a:r>
            <a:endParaRPr lang="en-US" sz="54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9006690" y="5712992"/>
            <a:ext cx="3044897" cy="1072704"/>
          </a:xfrm>
        </p:spPr>
        <p:txBody>
          <a:bodyPr>
            <a:normAutofit/>
          </a:bodyPr>
          <a:lstStyle/>
          <a:p>
            <a:pPr algn="ctr"/>
            <a:r>
              <a:rPr lang="pl-PL" sz="2400" dirty="0">
                <a:latin typeface="Arial" panose="020B0604020202020204" pitchFamily="34" charset="0"/>
                <a:ea typeface="Tahoma" panose="020B0604030504040204" pitchFamily="34" charset="0"/>
                <a:cs typeface="Arial" panose="020B0604020202020204" pitchFamily="34" charset="0"/>
              </a:rPr>
              <a:t>Jakub Pyznar</a:t>
            </a:r>
            <a:endParaRPr lang="en-US" sz="2400" dirty="0">
              <a:latin typeface="Arial" panose="020B0604020202020204" pitchFamily="34" charset="0"/>
              <a:ea typeface="Tahoma" panose="020B0604030504040204" pitchFamily="34" charset="0"/>
              <a:cs typeface="Arial" panose="020B0604020202020204" pitchFamily="34" charset="0"/>
            </a:endParaRPr>
          </a:p>
          <a:p>
            <a:pPr algn="ctr"/>
            <a:r>
              <a:rPr lang="pl-PL" sz="2400" dirty="0">
                <a:latin typeface="Arial" panose="020B0604020202020204" pitchFamily="34" charset="0"/>
                <a:ea typeface="Tahoma" panose="020B0604030504040204" pitchFamily="34" charset="0"/>
                <a:cs typeface="Arial" panose="020B0604020202020204" pitchFamily="34" charset="0"/>
              </a:rPr>
              <a:t>Jakub Słota</a:t>
            </a:r>
            <a:endParaRPr lang="en-US" sz="2400" dirty="0">
              <a:latin typeface="Arial" panose="020B0604020202020204" pitchFamily="34" charset="0"/>
              <a:ea typeface="Tahoma" panose="020B0604030504040204" pitchFamily="34" charset="0"/>
              <a:cs typeface="Arial" panose="020B0604020202020204" pitchFamily="34" charset="0"/>
            </a:endParaRPr>
          </a:p>
        </p:txBody>
      </p:sp>
      <p:sp>
        <p:nvSpPr>
          <p:cNvPr id="4" name="Subtitle 2">
            <a:extLst>
              <a:ext uri="{FF2B5EF4-FFF2-40B4-BE49-F238E27FC236}">
                <a16:creationId xmlns:a16="http://schemas.microsoft.com/office/drawing/2014/main" id="{A8DC3037-81C8-6382-AE2F-5ABDB17DDB3B}"/>
              </a:ext>
            </a:extLst>
          </p:cNvPr>
          <p:cNvSpPr txBox="1">
            <a:spLocks/>
          </p:cNvSpPr>
          <p:nvPr/>
        </p:nvSpPr>
        <p:spPr>
          <a:xfrm>
            <a:off x="2364126" y="5712992"/>
            <a:ext cx="6642564" cy="107270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pl-PL" sz="2400" dirty="0">
                <a:latin typeface="Arial" panose="020B0604020202020204" pitchFamily="34" charset="0"/>
                <a:ea typeface="Tahoma" panose="020B0604030504040204" pitchFamily="34" charset="0"/>
                <a:cs typeface="Arial" panose="020B0604020202020204" pitchFamily="34" charset="0"/>
              </a:rPr>
              <a:t>Zaawansowane zastosowania Układów mikroprocesorowych</a:t>
            </a:r>
            <a:endParaRPr lang="en-US" sz="2400" dirty="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FA93-D2DD-179B-0A47-FA946C32840F}"/>
              </a:ext>
            </a:extLst>
          </p:cNvPr>
          <p:cNvSpPr>
            <a:spLocks noGrp="1"/>
          </p:cNvSpPr>
          <p:nvPr>
            <p:ph type="title"/>
          </p:nvPr>
        </p:nvSpPr>
        <p:spPr>
          <a:xfrm>
            <a:off x="1751075" y="902628"/>
            <a:ext cx="1323974" cy="835378"/>
          </a:xfrm>
        </p:spPr>
        <p:txBody>
          <a:bodyPr/>
          <a:lstStyle/>
          <a:p>
            <a:pPr algn="ctr"/>
            <a:r>
              <a:rPr lang="pl-PL" dirty="0"/>
              <a:t>Idea</a:t>
            </a:r>
            <a:endParaRPr lang="en-US" dirty="0"/>
          </a:p>
        </p:txBody>
      </p:sp>
      <p:graphicFrame>
        <p:nvGraphicFramePr>
          <p:cNvPr id="5" name="Table 4">
            <a:extLst>
              <a:ext uri="{FF2B5EF4-FFF2-40B4-BE49-F238E27FC236}">
                <a16:creationId xmlns:a16="http://schemas.microsoft.com/office/drawing/2014/main" id="{04CEC1B1-C3BE-E1B3-4787-39AF8D7A5EFB}"/>
              </a:ext>
            </a:extLst>
          </p:cNvPr>
          <p:cNvGraphicFramePr>
            <a:graphicFrameLocks noGrp="1"/>
          </p:cNvGraphicFramePr>
          <p:nvPr>
            <p:extLst>
              <p:ext uri="{D42A27DB-BD31-4B8C-83A1-F6EECF244321}">
                <p14:modId xmlns:p14="http://schemas.microsoft.com/office/powerpoint/2010/main" val="2395369724"/>
              </p:ext>
            </p:extLst>
          </p:nvPr>
        </p:nvGraphicFramePr>
        <p:xfrm>
          <a:off x="8714232" y="2265002"/>
          <a:ext cx="3164840" cy="329184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1473983501"/>
                    </a:ext>
                  </a:extLst>
                </a:gridCol>
                <a:gridCol w="395605">
                  <a:extLst>
                    <a:ext uri="{9D8B030D-6E8A-4147-A177-3AD203B41FA5}">
                      <a16:colId xmlns:a16="http://schemas.microsoft.com/office/drawing/2014/main" val="2876059098"/>
                    </a:ext>
                  </a:extLst>
                </a:gridCol>
                <a:gridCol w="395605">
                  <a:extLst>
                    <a:ext uri="{9D8B030D-6E8A-4147-A177-3AD203B41FA5}">
                      <a16:colId xmlns:a16="http://schemas.microsoft.com/office/drawing/2014/main" val="1760237189"/>
                    </a:ext>
                  </a:extLst>
                </a:gridCol>
                <a:gridCol w="395605">
                  <a:extLst>
                    <a:ext uri="{9D8B030D-6E8A-4147-A177-3AD203B41FA5}">
                      <a16:colId xmlns:a16="http://schemas.microsoft.com/office/drawing/2014/main" val="1952462669"/>
                    </a:ext>
                  </a:extLst>
                </a:gridCol>
                <a:gridCol w="395605">
                  <a:extLst>
                    <a:ext uri="{9D8B030D-6E8A-4147-A177-3AD203B41FA5}">
                      <a16:colId xmlns:a16="http://schemas.microsoft.com/office/drawing/2014/main" val="382383013"/>
                    </a:ext>
                  </a:extLst>
                </a:gridCol>
                <a:gridCol w="395605">
                  <a:extLst>
                    <a:ext uri="{9D8B030D-6E8A-4147-A177-3AD203B41FA5}">
                      <a16:colId xmlns:a16="http://schemas.microsoft.com/office/drawing/2014/main" val="3217249726"/>
                    </a:ext>
                  </a:extLst>
                </a:gridCol>
                <a:gridCol w="395605">
                  <a:extLst>
                    <a:ext uri="{9D8B030D-6E8A-4147-A177-3AD203B41FA5}">
                      <a16:colId xmlns:a16="http://schemas.microsoft.com/office/drawing/2014/main" val="3151483917"/>
                    </a:ext>
                  </a:extLst>
                </a:gridCol>
                <a:gridCol w="395605">
                  <a:extLst>
                    <a:ext uri="{9D8B030D-6E8A-4147-A177-3AD203B41FA5}">
                      <a16:colId xmlns:a16="http://schemas.microsoft.com/office/drawing/2014/main" val="405372585"/>
                    </a:ext>
                  </a:extLst>
                </a:gridCol>
              </a:tblGrid>
              <a:tr h="326094">
                <a:tc>
                  <a:txBody>
                    <a:bodyPr/>
                    <a:lstStyle/>
                    <a:p>
                      <a:pPr algn="ctr"/>
                      <a:r>
                        <a:rPr lang="pl-PL" dirty="0"/>
                        <a:t>0</a:t>
                      </a:r>
                      <a:endParaRPr lang="en-US" dirty="0"/>
                    </a:p>
                  </a:txBody>
                  <a:tcPr/>
                </a:tc>
                <a:tc>
                  <a:txBody>
                    <a:bodyPr/>
                    <a:lstStyle/>
                    <a:p>
                      <a:pPr algn="ctr"/>
                      <a:r>
                        <a:rPr lang="pl-PL" dirty="0"/>
                        <a:t>1</a:t>
                      </a:r>
                      <a:endParaRPr lang="en-US" dirty="0"/>
                    </a:p>
                  </a:txBody>
                  <a:tcPr/>
                </a:tc>
                <a:tc>
                  <a:txBody>
                    <a:bodyPr/>
                    <a:lstStyle/>
                    <a:p>
                      <a:pPr algn="ctr"/>
                      <a:r>
                        <a:rPr lang="pl-PL" dirty="0"/>
                        <a:t>2</a:t>
                      </a:r>
                      <a:endParaRPr lang="en-US" dirty="0"/>
                    </a:p>
                  </a:txBody>
                  <a:tcPr/>
                </a:tc>
                <a:tc>
                  <a:txBody>
                    <a:bodyPr/>
                    <a:lstStyle/>
                    <a:p>
                      <a:pPr algn="ctr"/>
                      <a:r>
                        <a:rPr lang="pl-PL" dirty="0"/>
                        <a:t>3</a:t>
                      </a:r>
                      <a:endParaRPr lang="en-US" dirty="0"/>
                    </a:p>
                  </a:txBody>
                  <a:tcPr/>
                </a:tc>
                <a:tc>
                  <a:txBody>
                    <a:bodyPr/>
                    <a:lstStyle/>
                    <a:p>
                      <a:pPr algn="ctr"/>
                      <a:r>
                        <a:rPr lang="pl-PL" dirty="0"/>
                        <a:t>4</a:t>
                      </a:r>
                      <a:endParaRPr lang="en-US" dirty="0"/>
                    </a:p>
                  </a:txBody>
                  <a:tcPr/>
                </a:tc>
                <a:tc>
                  <a:txBody>
                    <a:bodyPr/>
                    <a:lstStyle/>
                    <a:p>
                      <a:pPr algn="ctr"/>
                      <a:r>
                        <a:rPr lang="pl-PL" dirty="0"/>
                        <a:t>5</a:t>
                      </a:r>
                      <a:endParaRPr lang="en-US" dirty="0"/>
                    </a:p>
                  </a:txBody>
                  <a:tcPr/>
                </a:tc>
                <a:tc>
                  <a:txBody>
                    <a:bodyPr/>
                    <a:lstStyle/>
                    <a:p>
                      <a:pPr algn="ctr"/>
                      <a:r>
                        <a:rPr lang="pl-PL" dirty="0"/>
                        <a:t>6</a:t>
                      </a:r>
                      <a:endParaRPr lang="en-US" dirty="0"/>
                    </a:p>
                  </a:txBody>
                  <a:tcPr/>
                </a:tc>
                <a:tc>
                  <a:txBody>
                    <a:bodyPr/>
                    <a:lstStyle/>
                    <a:p>
                      <a:pPr algn="ctr"/>
                      <a:r>
                        <a:rPr lang="pl-PL" dirty="0"/>
                        <a:t>7</a:t>
                      </a:r>
                      <a:endParaRPr lang="en-US" dirty="0"/>
                    </a:p>
                  </a:txBody>
                  <a:tcPr/>
                </a:tc>
                <a:extLst>
                  <a:ext uri="{0D108BD9-81ED-4DB2-BD59-A6C34878D82A}">
                    <a16:rowId xmlns:a16="http://schemas.microsoft.com/office/drawing/2014/main" val="753416897"/>
                  </a:ext>
                </a:extLst>
              </a:tr>
              <a:tr h="326094">
                <a:tc>
                  <a:txBody>
                    <a:bodyPr/>
                    <a:lstStyle/>
                    <a:p>
                      <a:pPr algn="ctr"/>
                      <a:endParaRPr lang="en-US"/>
                    </a:p>
                  </a:txBody>
                  <a:tcPr/>
                </a:tc>
                <a:tc>
                  <a:txBody>
                    <a:bodyPr/>
                    <a:lstStyle/>
                    <a:p>
                      <a:pPr algn="ctr"/>
                      <a:endParaRPr lang="en-US" dirty="0"/>
                    </a:p>
                  </a:txBody>
                  <a:tcPr/>
                </a:tc>
                <a:tc>
                  <a:txBody>
                    <a:bodyPr/>
                    <a:lstStyle/>
                    <a:p>
                      <a:pPr algn="ctr"/>
                      <a:endParaRPr lang="en-US"/>
                    </a:p>
                  </a:txBody>
                  <a:tcPr>
                    <a:solidFill>
                      <a:srgbClr val="FF0000"/>
                    </a:solidFill>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625861776"/>
                  </a:ext>
                </a:extLst>
              </a:tr>
              <a:tr h="326094">
                <a:tc>
                  <a:txBody>
                    <a:bodyPr/>
                    <a:lstStyle/>
                    <a:p>
                      <a:pPr algn="ctr"/>
                      <a:endParaRPr lang="en-US" dirty="0"/>
                    </a:p>
                  </a:txBody>
                  <a:tcPr/>
                </a:tc>
                <a:tc>
                  <a:txBody>
                    <a:bodyPr/>
                    <a:lstStyle/>
                    <a:p>
                      <a:pPr algn="ctr"/>
                      <a:endParaRPr lang="en-US"/>
                    </a:p>
                  </a:txBody>
                  <a:tcPr/>
                </a:tc>
                <a:tc>
                  <a:txBody>
                    <a:bodyPr/>
                    <a:lstStyle/>
                    <a:p>
                      <a:pPr algn="ctr"/>
                      <a:endParaRPr lang="en-US" dirty="0"/>
                    </a:p>
                  </a:txBody>
                  <a:tcPr>
                    <a:solidFill>
                      <a:srgbClr val="FF0000"/>
                    </a:solidFill>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841201331"/>
                  </a:ext>
                </a:extLst>
              </a:tr>
              <a:tr h="326094">
                <a:tc>
                  <a:txBody>
                    <a:bodyPr/>
                    <a:lstStyle/>
                    <a:p>
                      <a:pPr algn="ctr"/>
                      <a:endParaRPr lang="en-US"/>
                    </a:p>
                  </a:txBody>
                  <a:tcPr/>
                </a:tc>
                <a:tc>
                  <a:txBody>
                    <a:bodyPr/>
                    <a:lstStyle/>
                    <a:p>
                      <a:pPr algn="ctr"/>
                      <a:endParaRPr lang="en-US"/>
                    </a:p>
                  </a:txBody>
                  <a:tcPr/>
                </a:tc>
                <a:tc>
                  <a:txBody>
                    <a:bodyPr/>
                    <a:lstStyle/>
                    <a:p>
                      <a:pPr algn="ctr"/>
                      <a:endParaRPr lang="en-US"/>
                    </a:p>
                  </a:txBody>
                  <a:tcPr>
                    <a:solidFill>
                      <a:srgbClr val="FF0000"/>
                    </a:solidFill>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93913192"/>
                  </a:ext>
                </a:extLst>
              </a:tr>
              <a:tr h="326094">
                <a:tc>
                  <a:txBody>
                    <a:bodyPr/>
                    <a:lstStyle/>
                    <a:p>
                      <a:pPr algn="ctr"/>
                      <a:endParaRPr lang="en-US"/>
                    </a:p>
                  </a:txBody>
                  <a:tcPr/>
                </a:tc>
                <a:tc>
                  <a:txBody>
                    <a:bodyPr/>
                    <a:lstStyle/>
                    <a:p>
                      <a:pPr algn="ctr"/>
                      <a:endParaRPr lang="en-US"/>
                    </a:p>
                  </a:txBody>
                  <a:tcPr/>
                </a:tc>
                <a:tc>
                  <a:txBody>
                    <a:bodyPr/>
                    <a:lstStyle/>
                    <a:p>
                      <a:pPr algn="ctr"/>
                      <a:endParaRPr lang="en-US"/>
                    </a:p>
                  </a:txBody>
                  <a:tcPr>
                    <a:solidFill>
                      <a:srgbClr val="FF0000"/>
                    </a:solidFill>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046859955"/>
                  </a:ext>
                </a:extLst>
              </a:tr>
              <a:tr h="326094">
                <a:tc>
                  <a:txBody>
                    <a:bodyPr/>
                    <a:lstStyle/>
                    <a:p>
                      <a:pPr algn="ctr"/>
                      <a:endParaRPr lang="en-US"/>
                    </a:p>
                  </a:txBody>
                  <a:tcPr/>
                </a:tc>
                <a:tc>
                  <a:txBody>
                    <a:bodyPr/>
                    <a:lstStyle/>
                    <a:p>
                      <a:pPr algn="ctr"/>
                      <a:endParaRPr lang="en-US"/>
                    </a:p>
                  </a:txBody>
                  <a:tcPr/>
                </a:tc>
                <a:tc>
                  <a:txBody>
                    <a:bodyPr/>
                    <a:lstStyle/>
                    <a:p>
                      <a:pPr algn="ctr"/>
                      <a:endParaRPr lang="en-US"/>
                    </a:p>
                  </a:txBody>
                  <a:tcPr>
                    <a:solidFill>
                      <a:srgbClr val="FF0000"/>
                    </a:solidFill>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761797384"/>
                  </a:ext>
                </a:extLst>
              </a:tr>
              <a:tr h="326094">
                <a:tc>
                  <a:txBody>
                    <a:bodyPr/>
                    <a:lstStyle/>
                    <a:p>
                      <a:pPr algn="ctr"/>
                      <a:endParaRPr lang="en-US"/>
                    </a:p>
                  </a:txBody>
                  <a:tcPr/>
                </a:tc>
                <a:tc>
                  <a:txBody>
                    <a:bodyPr/>
                    <a:lstStyle/>
                    <a:p>
                      <a:pPr algn="ctr"/>
                      <a:endParaRPr lang="en-US"/>
                    </a:p>
                  </a:txBody>
                  <a:tcPr/>
                </a:tc>
                <a:tc>
                  <a:txBody>
                    <a:bodyPr/>
                    <a:lstStyle/>
                    <a:p>
                      <a:pPr algn="ctr"/>
                      <a:endParaRPr lang="en-US"/>
                    </a:p>
                  </a:txBody>
                  <a:tcPr>
                    <a:solidFill>
                      <a:srgbClr val="FF0000"/>
                    </a:solidFill>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121109295"/>
                  </a:ext>
                </a:extLst>
              </a:tr>
              <a:tr h="326094">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solidFill>
                      <a:srgbClr val="FF0000"/>
                    </a:solidFill>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75989104"/>
                  </a:ext>
                </a:extLst>
              </a:tr>
              <a:tr h="326094">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solidFill>
                      <a:srgbClr val="FF0000"/>
                    </a:solidFill>
                  </a:tcPr>
                </a:tc>
                <a:tc>
                  <a:txBody>
                    <a:bodyPr/>
                    <a:lstStyle/>
                    <a:p>
                      <a:pPr algn="ctr"/>
                      <a:endParaRPr lang="en-US" dirty="0"/>
                    </a:p>
                  </a:txBody>
                  <a:tcPr>
                    <a:solidFill>
                      <a:srgbClr val="FF0000"/>
                    </a:solidFill>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01067978"/>
                  </a:ext>
                </a:extLst>
              </a:tr>
            </a:tbl>
          </a:graphicData>
        </a:graphic>
      </p:graphicFrame>
      <p:sp>
        <p:nvSpPr>
          <p:cNvPr id="6" name="TextBox 5">
            <a:extLst>
              <a:ext uri="{FF2B5EF4-FFF2-40B4-BE49-F238E27FC236}">
                <a16:creationId xmlns:a16="http://schemas.microsoft.com/office/drawing/2014/main" id="{90715B19-FA0E-142A-329B-E602C05D2552}"/>
              </a:ext>
            </a:extLst>
          </p:cNvPr>
          <p:cNvSpPr txBox="1"/>
          <p:nvPr/>
        </p:nvSpPr>
        <p:spPr>
          <a:xfrm>
            <a:off x="9203944" y="1320317"/>
            <a:ext cx="218541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pl-PL" dirty="0"/>
              <a:t>Zakresy częstotliwości</a:t>
            </a:r>
            <a:endParaRPr lang="en-US" dirty="0"/>
          </a:p>
        </p:txBody>
      </p:sp>
      <p:cxnSp>
        <p:nvCxnSpPr>
          <p:cNvPr id="8" name="Straight Arrow Connector 7">
            <a:extLst>
              <a:ext uri="{FF2B5EF4-FFF2-40B4-BE49-F238E27FC236}">
                <a16:creationId xmlns:a16="http://schemas.microsoft.com/office/drawing/2014/main" id="{99793BBF-B531-E595-2130-CC33E3025DD4}"/>
              </a:ext>
            </a:extLst>
          </p:cNvPr>
          <p:cNvCxnSpPr>
            <a:cxnSpLocks/>
          </p:cNvCxnSpPr>
          <p:nvPr/>
        </p:nvCxnSpPr>
        <p:spPr>
          <a:xfrm>
            <a:off x="10296652" y="1696748"/>
            <a:ext cx="0" cy="5364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3218B5BC-2B7C-B513-41F0-CB7299C84D4F}"/>
              </a:ext>
            </a:extLst>
          </p:cNvPr>
          <p:cNvGraphicFramePr>
            <a:graphicFrameLocks noGrp="1"/>
          </p:cNvGraphicFramePr>
          <p:nvPr>
            <p:extLst>
              <p:ext uri="{D42A27DB-BD31-4B8C-83A1-F6EECF244321}">
                <p14:modId xmlns:p14="http://schemas.microsoft.com/office/powerpoint/2010/main" val="4246673457"/>
              </p:ext>
            </p:extLst>
          </p:nvPr>
        </p:nvGraphicFramePr>
        <p:xfrm>
          <a:off x="4984406" y="5702877"/>
          <a:ext cx="3164840" cy="37084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1266918034"/>
                    </a:ext>
                  </a:extLst>
                </a:gridCol>
                <a:gridCol w="395605">
                  <a:extLst>
                    <a:ext uri="{9D8B030D-6E8A-4147-A177-3AD203B41FA5}">
                      <a16:colId xmlns:a16="http://schemas.microsoft.com/office/drawing/2014/main" val="96292668"/>
                    </a:ext>
                  </a:extLst>
                </a:gridCol>
                <a:gridCol w="395605">
                  <a:extLst>
                    <a:ext uri="{9D8B030D-6E8A-4147-A177-3AD203B41FA5}">
                      <a16:colId xmlns:a16="http://schemas.microsoft.com/office/drawing/2014/main" val="2884945581"/>
                    </a:ext>
                  </a:extLst>
                </a:gridCol>
                <a:gridCol w="395605">
                  <a:extLst>
                    <a:ext uri="{9D8B030D-6E8A-4147-A177-3AD203B41FA5}">
                      <a16:colId xmlns:a16="http://schemas.microsoft.com/office/drawing/2014/main" val="2342968865"/>
                    </a:ext>
                  </a:extLst>
                </a:gridCol>
                <a:gridCol w="395605">
                  <a:extLst>
                    <a:ext uri="{9D8B030D-6E8A-4147-A177-3AD203B41FA5}">
                      <a16:colId xmlns:a16="http://schemas.microsoft.com/office/drawing/2014/main" val="3853243084"/>
                    </a:ext>
                  </a:extLst>
                </a:gridCol>
                <a:gridCol w="395605">
                  <a:extLst>
                    <a:ext uri="{9D8B030D-6E8A-4147-A177-3AD203B41FA5}">
                      <a16:colId xmlns:a16="http://schemas.microsoft.com/office/drawing/2014/main" val="4089289100"/>
                    </a:ext>
                  </a:extLst>
                </a:gridCol>
                <a:gridCol w="395605">
                  <a:extLst>
                    <a:ext uri="{9D8B030D-6E8A-4147-A177-3AD203B41FA5}">
                      <a16:colId xmlns:a16="http://schemas.microsoft.com/office/drawing/2014/main" val="2356169241"/>
                    </a:ext>
                  </a:extLst>
                </a:gridCol>
                <a:gridCol w="395605">
                  <a:extLst>
                    <a:ext uri="{9D8B030D-6E8A-4147-A177-3AD203B41FA5}">
                      <a16:colId xmlns:a16="http://schemas.microsoft.com/office/drawing/2014/main" val="4282862680"/>
                    </a:ext>
                  </a:extLst>
                </a:gridCol>
              </a:tblGrid>
              <a:tr h="370840">
                <a:tc>
                  <a:txBody>
                    <a:bodyPr/>
                    <a:lstStyle/>
                    <a:p>
                      <a:pPr algn="ctr"/>
                      <a:r>
                        <a:rPr lang="pl-PL" dirty="0">
                          <a:solidFill>
                            <a:schemeClr val="bg1"/>
                          </a:solidFill>
                        </a:rPr>
                        <a:t>0</a:t>
                      </a:r>
                      <a:endParaRPr lang="en-US" dirty="0">
                        <a:solidFill>
                          <a:schemeClr val="bg1"/>
                        </a:solidFill>
                      </a:endParaRPr>
                    </a:p>
                  </a:txBody>
                  <a:tcPr>
                    <a:solidFill>
                      <a:schemeClr val="accent2">
                        <a:lumMod val="20000"/>
                        <a:lumOff val="80000"/>
                      </a:schemeClr>
                    </a:solidFill>
                  </a:tcPr>
                </a:tc>
                <a:tc>
                  <a:txBody>
                    <a:bodyPr/>
                    <a:lstStyle/>
                    <a:p>
                      <a:pPr algn="ctr"/>
                      <a:r>
                        <a:rPr lang="pl-PL" dirty="0">
                          <a:solidFill>
                            <a:schemeClr val="bg1"/>
                          </a:solidFill>
                        </a:rPr>
                        <a:t>0</a:t>
                      </a:r>
                      <a:endParaRPr lang="en-US" dirty="0">
                        <a:solidFill>
                          <a:schemeClr val="bg1"/>
                        </a:solidFill>
                      </a:endParaRPr>
                    </a:p>
                  </a:txBody>
                  <a:tcPr>
                    <a:solidFill>
                      <a:schemeClr val="accent2">
                        <a:lumMod val="20000"/>
                        <a:lumOff val="80000"/>
                      </a:schemeClr>
                    </a:solidFill>
                  </a:tcPr>
                </a:tc>
                <a:tc>
                  <a:txBody>
                    <a:bodyPr/>
                    <a:lstStyle/>
                    <a:p>
                      <a:pPr algn="ctr"/>
                      <a:r>
                        <a:rPr lang="pl-PL" dirty="0">
                          <a:solidFill>
                            <a:schemeClr val="bg1"/>
                          </a:solidFill>
                        </a:rPr>
                        <a:t>8</a:t>
                      </a:r>
                      <a:endParaRPr lang="en-US" dirty="0">
                        <a:solidFill>
                          <a:schemeClr val="bg1"/>
                        </a:solidFill>
                      </a:endParaRPr>
                    </a:p>
                  </a:txBody>
                  <a:tcPr>
                    <a:solidFill>
                      <a:schemeClr val="accent2">
                        <a:lumMod val="20000"/>
                        <a:lumOff val="80000"/>
                      </a:schemeClr>
                    </a:solidFill>
                  </a:tcPr>
                </a:tc>
                <a:tc>
                  <a:txBody>
                    <a:bodyPr/>
                    <a:lstStyle/>
                    <a:p>
                      <a:pPr algn="ctr"/>
                      <a:r>
                        <a:rPr lang="pl-PL" dirty="0">
                          <a:solidFill>
                            <a:schemeClr val="bg1"/>
                          </a:solidFill>
                        </a:rPr>
                        <a:t>1</a:t>
                      </a:r>
                      <a:endParaRPr lang="en-US" dirty="0">
                        <a:solidFill>
                          <a:schemeClr val="bg1"/>
                        </a:solidFill>
                      </a:endParaRPr>
                    </a:p>
                  </a:txBody>
                  <a:tcPr>
                    <a:solidFill>
                      <a:schemeClr val="accent2">
                        <a:lumMod val="20000"/>
                        <a:lumOff val="80000"/>
                      </a:schemeClr>
                    </a:solidFill>
                  </a:tcPr>
                </a:tc>
                <a:tc>
                  <a:txBody>
                    <a:bodyPr/>
                    <a:lstStyle/>
                    <a:p>
                      <a:pPr algn="ctr"/>
                      <a:r>
                        <a:rPr lang="pl-PL" dirty="0">
                          <a:solidFill>
                            <a:schemeClr val="bg1"/>
                          </a:solidFill>
                        </a:rPr>
                        <a:t>0</a:t>
                      </a:r>
                      <a:endParaRPr lang="en-US" dirty="0">
                        <a:solidFill>
                          <a:schemeClr val="bg1"/>
                        </a:solidFill>
                      </a:endParaRPr>
                    </a:p>
                  </a:txBody>
                  <a:tcPr>
                    <a:solidFill>
                      <a:schemeClr val="accent2">
                        <a:lumMod val="20000"/>
                        <a:lumOff val="80000"/>
                      </a:schemeClr>
                    </a:solidFill>
                  </a:tcPr>
                </a:tc>
                <a:tc>
                  <a:txBody>
                    <a:bodyPr/>
                    <a:lstStyle/>
                    <a:p>
                      <a:pPr algn="ctr"/>
                      <a:r>
                        <a:rPr lang="pl-PL" dirty="0">
                          <a:solidFill>
                            <a:schemeClr val="bg1"/>
                          </a:solidFill>
                        </a:rPr>
                        <a:t>0</a:t>
                      </a:r>
                      <a:endParaRPr lang="en-US" dirty="0">
                        <a:solidFill>
                          <a:schemeClr val="bg1"/>
                        </a:solidFill>
                      </a:endParaRPr>
                    </a:p>
                  </a:txBody>
                  <a:tcPr>
                    <a:solidFill>
                      <a:schemeClr val="accent2">
                        <a:lumMod val="20000"/>
                        <a:lumOff val="80000"/>
                      </a:schemeClr>
                    </a:solidFill>
                  </a:tcPr>
                </a:tc>
                <a:tc>
                  <a:txBody>
                    <a:bodyPr/>
                    <a:lstStyle/>
                    <a:p>
                      <a:pPr algn="ctr"/>
                      <a:r>
                        <a:rPr lang="pl-PL" dirty="0">
                          <a:solidFill>
                            <a:schemeClr val="bg1"/>
                          </a:solidFill>
                        </a:rPr>
                        <a:t>0</a:t>
                      </a:r>
                      <a:endParaRPr lang="en-US" dirty="0">
                        <a:solidFill>
                          <a:schemeClr val="bg1"/>
                        </a:solidFill>
                      </a:endParaRPr>
                    </a:p>
                  </a:txBody>
                  <a:tcPr>
                    <a:solidFill>
                      <a:schemeClr val="accent2">
                        <a:lumMod val="20000"/>
                        <a:lumOff val="80000"/>
                      </a:schemeClr>
                    </a:solidFill>
                  </a:tcPr>
                </a:tc>
                <a:tc>
                  <a:txBody>
                    <a:bodyPr/>
                    <a:lstStyle/>
                    <a:p>
                      <a:pPr algn="ctr"/>
                      <a:r>
                        <a:rPr lang="pl-PL" dirty="0">
                          <a:solidFill>
                            <a:schemeClr val="bg1"/>
                          </a:solidFill>
                        </a:rPr>
                        <a:t>0</a:t>
                      </a:r>
                      <a:endParaRPr lang="en-US" dirty="0">
                        <a:solidFill>
                          <a:schemeClr val="bg1"/>
                        </a:solidFill>
                      </a:endParaRPr>
                    </a:p>
                  </a:txBody>
                  <a:tcPr>
                    <a:solidFill>
                      <a:schemeClr val="accent2">
                        <a:lumMod val="20000"/>
                        <a:lumOff val="80000"/>
                      </a:schemeClr>
                    </a:solidFill>
                  </a:tcPr>
                </a:tc>
                <a:extLst>
                  <a:ext uri="{0D108BD9-81ED-4DB2-BD59-A6C34878D82A}">
                    <a16:rowId xmlns:a16="http://schemas.microsoft.com/office/drawing/2014/main" val="532965681"/>
                  </a:ext>
                </a:extLst>
              </a:tr>
            </a:tbl>
          </a:graphicData>
        </a:graphic>
      </p:graphicFrame>
      <p:cxnSp>
        <p:nvCxnSpPr>
          <p:cNvPr id="14" name="Straight Arrow Connector 13">
            <a:extLst>
              <a:ext uri="{FF2B5EF4-FFF2-40B4-BE49-F238E27FC236}">
                <a16:creationId xmlns:a16="http://schemas.microsoft.com/office/drawing/2014/main" id="{8C376F5A-6A20-3C16-733A-86EA3D2C645E}"/>
              </a:ext>
            </a:extLst>
          </p:cNvPr>
          <p:cNvCxnSpPr>
            <a:cxnSpLocks/>
            <a:stCxn id="12" idx="3"/>
            <a:endCxn id="5" idx="1"/>
          </p:cNvCxnSpPr>
          <p:nvPr/>
        </p:nvCxnSpPr>
        <p:spPr>
          <a:xfrm flipV="1">
            <a:off x="8149246" y="3910922"/>
            <a:ext cx="564986" cy="1977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5C29F6D-E10D-5B18-633A-E8465B97B13A}"/>
              </a:ext>
            </a:extLst>
          </p:cNvPr>
          <p:cNvSpPr txBox="1"/>
          <p:nvPr/>
        </p:nvSpPr>
        <p:spPr>
          <a:xfrm>
            <a:off x="4984406" y="4179383"/>
            <a:ext cx="316484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pl-PL" dirty="0"/>
              <a:t>Wektor przynależności sygnału o nieznanej częstotliwości do danego przedziału</a:t>
            </a:r>
            <a:endParaRPr lang="en-US" dirty="0"/>
          </a:p>
        </p:txBody>
      </p:sp>
      <p:cxnSp>
        <p:nvCxnSpPr>
          <p:cNvPr id="17" name="Straight Arrow Connector 16">
            <a:extLst>
              <a:ext uri="{FF2B5EF4-FFF2-40B4-BE49-F238E27FC236}">
                <a16:creationId xmlns:a16="http://schemas.microsoft.com/office/drawing/2014/main" id="{0C6C8A67-0490-425A-4140-6F9E53B8F5D7}"/>
              </a:ext>
            </a:extLst>
          </p:cNvPr>
          <p:cNvCxnSpPr>
            <a:cxnSpLocks/>
            <a:stCxn id="16" idx="2"/>
          </p:cNvCxnSpPr>
          <p:nvPr/>
        </p:nvCxnSpPr>
        <p:spPr>
          <a:xfrm>
            <a:off x="6566826" y="5102713"/>
            <a:ext cx="0" cy="5557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0F29FAF8-886D-53ED-B879-71099B3A9B93}"/>
              </a:ext>
            </a:extLst>
          </p:cNvPr>
          <p:cNvSpPr/>
          <p:nvPr/>
        </p:nvSpPr>
        <p:spPr>
          <a:xfrm>
            <a:off x="2893348" y="5298509"/>
            <a:ext cx="1608579" cy="11795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NUCLEO-F446RE</a:t>
            </a:r>
          </a:p>
        </p:txBody>
      </p:sp>
      <p:sp>
        <p:nvSpPr>
          <p:cNvPr id="42" name="Oval 41">
            <a:extLst>
              <a:ext uri="{FF2B5EF4-FFF2-40B4-BE49-F238E27FC236}">
                <a16:creationId xmlns:a16="http://schemas.microsoft.com/office/drawing/2014/main" id="{27E57C01-206C-8754-9142-31B00BCFB54C}"/>
              </a:ext>
            </a:extLst>
          </p:cNvPr>
          <p:cNvSpPr/>
          <p:nvPr/>
        </p:nvSpPr>
        <p:spPr>
          <a:xfrm>
            <a:off x="1143001" y="4334552"/>
            <a:ext cx="1819564" cy="113011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l-PL" dirty="0"/>
              <a:t>Moduł Audio Codec</a:t>
            </a:r>
            <a:endParaRPr lang="en-US" dirty="0"/>
          </a:p>
        </p:txBody>
      </p:sp>
      <p:cxnSp>
        <p:nvCxnSpPr>
          <p:cNvPr id="43" name="Straight Arrow Connector 42">
            <a:extLst>
              <a:ext uri="{FF2B5EF4-FFF2-40B4-BE49-F238E27FC236}">
                <a16:creationId xmlns:a16="http://schemas.microsoft.com/office/drawing/2014/main" id="{AA961600-33A4-424E-AF52-2305936FBA80}"/>
              </a:ext>
            </a:extLst>
          </p:cNvPr>
          <p:cNvCxnSpPr>
            <a:cxnSpLocks/>
            <a:stCxn id="19" idx="6"/>
            <a:endCxn id="12" idx="1"/>
          </p:cNvCxnSpPr>
          <p:nvPr/>
        </p:nvCxnSpPr>
        <p:spPr>
          <a:xfrm>
            <a:off x="4501927" y="5888297"/>
            <a:ext cx="48247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2DDFE51-2908-2BD5-CE34-BFE17BFE9AF8}"/>
              </a:ext>
            </a:extLst>
          </p:cNvPr>
          <p:cNvCxnSpPr>
            <a:cxnSpLocks/>
            <a:stCxn id="42" idx="5"/>
          </p:cNvCxnSpPr>
          <p:nvPr/>
        </p:nvCxnSpPr>
        <p:spPr>
          <a:xfrm>
            <a:off x="2696096" y="5299165"/>
            <a:ext cx="408813" cy="1787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E3B9CC2-3EE7-5261-9F33-578AA3F8CDA4}"/>
              </a:ext>
            </a:extLst>
          </p:cNvPr>
          <p:cNvSpPr txBox="1"/>
          <p:nvPr/>
        </p:nvSpPr>
        <p:spPr>
          <a:xfrm>
            <a:off x="4302208" y="904818"/>
            <a:ext cx="3771391"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pl-PL" dirty="0"/>
              <a:t>[0] 0 – 2k		 [4] 8k 	– 10k</a:t>
            </a:r>
          </a:p>
          <a:p>
            <a:r>
              <a:rPr lang="pl-PL" dirty="0"/>
              <a:t>[1] 2k – 4k	 [5] 10k 	– 12k</a:t>
            </a:r>
          </a:p>
          <a:p>
            <a:r>
              <a:rPr lang="pl-PL" dirty="0"/>
              <a:t>[2] 4k – 6k	 [6] 12k	– 14k</a:t>
            </a:r>
          </a:p>
          <a:p>
            <a:r>
              <a:rPr lang="pl-PL" dirty="0"/>
              <a:t>[3] 6k – 8k	 [7] 14k	– 16k 	[Hz]</a:t>
            </a:r>
            <a:endParaRPr lang="en-US" dirty="0"/>
          </a:p>
        </p:txBody>
      </p:sp>
      <p:cxnSp>
        <p:nvCxnSpPr>
          <p:cNvPr id="52" name="Straight Arrow Connector 51">
            <a:extLst>
              <a:ext uri="{FF2B5EF4-FFF2-40B4-BE49-F238E27FC236}">
                <a16:creationId xmlns:a16="http://schemas.microsoft.com/office/drawing/2014/main" id="{B4BAE946-6F4A-D90E-6329-70985F95DC41}"/>
              </a:ext>
            </a:extLst>
          </p:cNvPr>
          <p:cNvCxnSpPr>
            <a:cxnSpLocks/>
          </p:cNvCxnSpPr>
          <p:nvPr/>
        </p:nvCxnSpPr>
        <p:spPr>
          <a:xfrm flipV="1">
            <a:off x="8102589" y="1495991"/>
            <a:ext cx="1072365" cy="49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481141C1-62D9-850A-0534-58761A83256F}"/>
              </a:ext>
            </a:extLst>
          </p:cNvPr>
          <p:cNvSpPr/>
          <p:nvPr/>
        </p:nvSpPr>
        <p:spPr>
          <a:xfrm>
            <a:off x="585820" y="2516126"/>
            <a:ext cx="3164840" cy="113011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l-PL" dirty="0"/>
              <a:t>Sygnał 5kHz</a:t>
            </a:r>
          </a:p>
          <a:p>
            <a:pPr algn="ctr"/>
            <a:r>
              <a:rPr lang="pl-PL" dirty="0"/>
              <a:t>(o czym początkowo nie wiemy)</a:t>
            </a:r>
            <a:endParaRPr lang="en-US" dirty="0"/>
          </a:p>
        </p:txBody>
      </p:sp>
      <p:cxnSp>
        <p:nvCxnSpPr>
          <p:cNvPr id="62" name="Straight Arrow Connector 61">
            <a:extLst>
              <a:ext uri="{FF2B5EF4-FFF2-40B4-BE49-F238E27FC236}">
                <a16:creationId xmlns:a16="http://schemas.microsoft.com/office/drawing/2014/main" id="{14E6DFB9-6D5E-6E99-7EC6-0041AF532E02}"/>
              </a:ext>
            </a:extLst>
          </p:cNvPr>
          <p:cNvCxnSpPr>
            <a:cxnSpLocks/>
            <a:stCxn id="60" idx="4"/>
            <a:endCxn id="42" idx="0"/>
          </p:cNvCxnSpPr>
          <p:nvPr/>
        </p:nvCxnSpPr>
        <p:spPr>
          <a:xfrm flipH="1">
            <a:off x="2052783" y="3646240"/>
            <a:ext cx="115457" cy="6883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6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369136"/>
            <a:ext cx="9905998" cy="1478570"/>
          </a:xfrm>
        </p:spPr>
        <p:txBody>
          <a:bodyPr>
            <a:normAutofit/>
          </a:bodyPr>
          <a:lstStyle/>
          <a:p>
            <a:r>
              <a:rPr lang="pl-PL" sz="4400" dirty="0">
                <a:latin typeface="Arial" panose="020B0604020202020204" pitchFamily="34" charset="0"/>
                <a:cs typeface="Arial" panose="020B0604020202020204" pitchFamily="34" charset="0"/>
              </a:rPr>
              <a:t>Matryca LED</a:t>
            </a:r>
            <a:endParaRPr lang="en-US" sz="4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5059DC2-3BBA-4074-6E1E-A4BB92A10746}"/>
              </a:ext>
            </a:extLst>
          </p:cNvPr>
          <p:cNvPicPr>
            <a:picLocks noChangeAspect="1"/>
          </p:cNvPicPr>
          <p:nvPr/>
        </p:nvPicPr>
        <p:blipFill>
          <a:blip r:embed="rId2"/>
          <a:stretch>
            <a:fillRect/>
          </a:stretch>
        </p:blipFill>
        <p:spPr>
          <a:xfrm>
            <a:off x="5731700" y="2097088"/>
            <a:ext cx="6220693" cy="2362530"/>
          </a:xfrm>
          <a:prstGeom prst="rect">
            <a:avLst/>
          </a:prstGeom>
        </p:spPr>
      </p:pic>
      <p:pic>
        <p:nvPicPr>
          <p:cNvPr id="10" name="Picture 9">
            <a:extLst>
              <a:ext uri="{FF2B5EF4-FFF2-40B4-BE49-F238E27FC236}">
                <a16:creationId xmlns:a16="http://schemas.microsoft.com/office/drawing/2014/main" id="{029FE6C4-71B3-0D42-A55F-2B90BA23CA92}"/>
              </a:ext>
            </a:extLst>
          </p:cNvPr>
          <p:cNvPicPr>
            <a:picLocks noChangeAspect="1"/>
          </p:cNvPicPr>
          <p:nvPr/>
        </p:nvPicPr>
        <p:blipFill>
          <a:blip r:embed="rId3"/>
          <a:stretch>
            <a:fillRect/>
          </a:stretch>
        </p:blipFill>
        <p:spPr>
          <a:xfrm>
            <a:off x="638493" y="2097088"/>
            <a:ext cx="4650749" cy="4011104"/>
          </a:xfrm>
          <a:prstGeom prst="rect">
            <a:avLst/>
          </a:prstGeom>
        </p:spPr>
      </p:pic>
      <p:sp>
        <p:nvSpPr>
          <p:cNvPr id="11" name="Rectangle: Rounded Corners 10">
            <a:extLst>
              <a:ext uri="{FF2B5EF4-FFF2-40B4-BE49-F238E27FC236}">
                <a16:creationId xmlns:a16="http://schemas.microsoft.com/office/drawing/2014/main" id="{7F9BEB6D-5BB6-12F3-B73D-4443C9CF04A2}"/>
              </a:ext>
            </a:extLst>
          </p:cNvPr>
          <p:cNvSpPr/>
          <p:nvPr/>
        </p:nvSpPr>
        <p:spPr>
          <a:xfrm>
            <a:off x="5731700" y="4811268"/>
            <a:ext cx="6220693" cy="12969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pl-PL" sz="2800" dirty="0" err="1"/>
              <a:t>int</a:t>
            </a:r>
            <a:r>
              <a:rPr lang="pl-PL" sz="2800" dirty="0"/>
              <a:t> </a:t>
            </a:r>
            <a:r>
              <a:rPr lang="pl-PL" sz="2800" dirty="0" err="1"/>
              <a:t>stairs</a:t>
            </a:r>
            <a:r>
              <a:rPr lang="pl-PL" sz="2800" dirty="0"/>
              <a:t>[] = {1,2,3,4,5,6,7,8};</a:t>
            </a:r>
          </a:p>
          <a:p>
            <a:pPr algn="ctr"/>
            <a:r>
              <a:rPr lang="pl-PL" sz="2800" dirty="0"/>
              <a:t>MAX7219_SetSpectrum(</a:t>
            </a:r>
            <a:r>
              <a:rPr lang="pl-PL" sz="2800" dirty="0" err="1"/>
              <a:t>stairs</a:t>
            </a:r>
            <a:r>
              <a:rPr lang="pl-PL" sz="2800" dirty="0"/>
              <a:t>, 8);</a:t>
            </a:r>
            <a:endParaRPr lang="en-US" sz="2800" dirty="0"/>
          </a:p>
        </p:txBody>
      </p:sp>
    </p:spTree>
    <p:extLst>
      <p:ext uri="{BB962C8B-B14F-4D97-AF65-F5344CB8AC3E}">
        <p14:creationId xmlns:p14="http://schemas.microsoft.com/office/powerpoint/2010/main" val="2774822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D67945-43A9-03EE-E353-BEC12DF8B86C}"/>
              </a:ext>
            </a:extLst>
          </p:cNvPr>
          <p:cNvPicPr>
            <a:picLocks noChangeAspect="1"/>
          </p:cNvPicPr>
          <p:nvPr/>
        </p:nvPicPr>
        <p:blipFill>
          <a:blip r:embed="rId2"/>
          <a:stretch>
            <a:fillRect/>
          </a:stretch>
        </p:blipFill>
        <p:spPr>
          <a:xfrm>
            <a:off x="360220" y="2183244"/>
            <a:ext cx="5307831" cy="3980874"/>
          </a:xfrm>
          <a:prstGeom prst="rect">
            <a:avLst/>
          </a:prstGeom>
        </p:spPr>
      </p:pic>
      <p:pic>
        <p:nvPicPr>
          <p:cNvPr id="8" name="Picture 7">
            <a:extLst>
              <a:ext uri="{FF2B5EF4-FFF2-40B4-BE49-F238E27FC236}">
                <a16:creationId xmlns:a16="http://schemas.microsoft.com/office/drawing/2014/main" id="{0743F592-DB06-4CA7-E29B-7F3DFF50EAF7}"/>
              </a:ext>
            </a:extLst>
          </p:cNvPr>
          <p:cNvPicPr>
            <a:picLocks noChangeAspect="1"/>
          </p:cNvPicPr>
          <p:nvPr/>
        </p:nvPicPr>
        <p:blipFill>
          <a:blip r:embed="rId3"/>
          <a:stretch>
            <a:fillRect/>
          </a:stretch>
        </p:blipFill>
        <p:spPr>
          <a:xfrm>
            <a:off x="6523950" y="2183245"/>
            <a:ext cx="5307831" cy="3980873"/>
          </a:xfrm>
          <a:prstGeom prst="rect">
            <a:avLst/>
          </a:prstGeom>
        </p:spPr>
      </p:pic>
      <p:sp>
        <p:nvSpPr>
          <p:cNvPr id="9" name="Title 1">
            <a:extLst>
              <a:ext uri="{FF2B5EF4-FFF2-40B4-BE49-F238E27FC236}">
                <a16:creationId xmlns:a16="http://schemas.microsoft.com/office/drawing/2014/main" id="{85AB3B28-21CD-C383-80DE-7DCB4600C79F}"/>
              </a:ext>
            </a:extLst>
          </p:cNvPr>
          <p:cNvSpPr>
            <a:spLocks noGrp="1"/>
          </p:cNvSpPr>
          <p:nvPr>
            <p:ph type="title"/>
          </p:nvPr>
        </p:nvSpPr>
        <p:spPr>
          <a:xfrm>
            <a:off x="1143001" y="369136"/>
            <a:ext cx="9905998" cy="1478570"/>
          </a:xfrm>
        </p:spPr>
        <p:txBody>
          <a:bodyPr>
            <a:normAutofit/>
          </a:bodyPr>
          <a:lstStyle/>
          <a:p>
            <a:r>
              <a:rPr lang="pl-PL" sz="4400" dirty="0">
                <a:latin typeface="Arial" panose="020B0604020202020204" pitchFamily="34" charset="0"/>
                <a:cs typeface="Arial" panose="020B0604020202020204" pitchFamily="34" charset="0"/>
              </a:rPr>
              <a:t>Testy sygnałów audio</a:t>
            </a: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87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981682"/>
          </a:xfrm>
        </p:spPr>
        <p:txBody>
          <a:bodyPr>
            <a:normAutofit/>
          </a:bodyPr>
          <a:lstStyle/>
          <a:p>
            <a:r>
              <a:rPr lang="pl-PL" sz="4400" dirty="0">
                <a:latin typeface="Rockwell" panose="02060603020205020403" pitchFamily="18" charset="0"/>
              </a:rPr>
              <a:t>Sposoby ograniczenia szumów</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872525886"/>
              </p:ext>
            </p:extLst>
          </p:nvPr>
        </p:nvGraphicFramePr>
        <p:xfrm>
          <a:off x="256032" y="1847088"/>
          <a:ext cx="11759184" cy="4516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3417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89658"/>
          </a:xfrm>
        </p:spPr>
        <p:txBody>
          <a:bodyPr>
            <a:normAutofit/>
          </a:bodyPr>
          <a:lstStyle/>
          <a:p>
            <a:r>
              <a:rPr lang="pl-PL" dirty="0">
                <a:latin typeface="Arial" panose="020B0604020202020204" pitchFamily="34" charset="0"/>
                <a:cs typeface="Arial" panose="020B0604020202020204" pitchFamily="34" charset="0"/>
              </a:rPr>
              <a:t>Szumy na pustej linii – efekt filtra</a:t>
            </a:r>
            <a:endParaRPr lang="en-US" dirty="0">
              <a:latin typeface="Arial" panose="020B0604020202020204" pitchFamily="34" charset="0"/>
              <a:cs typeface="Arial" panose="020B0604020202020204" pitchFamily="34" charset="0"/>
            </a:endParaRPr>
          </a:p>
        </p:txBody>
      </p:sp>
      <p:pic>
        <p:nvPicPr>
          <p:cNvPr id="4" name="Picture 3" descr="A close-up of a circuit board&#10;&#10;Description automatically generated">
            <a:extLst>
              <a:ext uri="{FF2B5EF4-FFF2-40B4-BE49-F238E27FC236}">
                <a16:creationId xmlns:a16="http://schemas.microsoft.com/office/drawing/2014/main" id="{D0738760-CB27-6EC6-7FE3-41F01239B265}"/>
              </a:ext>
            </a:extLst>
          </p:cNvPr>
          <p:cNvPicPr>
            <a:picLocks noChangeAspect="1"/>
          </p:cNvPicPr>
          <p:nvPr/>
        </p:nvPicPr>
        <p:blipFill>
          <a:blip r:embed="rId2"/>
          <a:stretch>
            <a:fillRect/>
          </a:stretch>
        </p:blipFill>
        <p:spPr>
          <a:xfrm>
            <a:off x="6700164" y="2062019"/>
            <a:ext cx="5292434" cy="3969326"/>
          </a:xfrm>
          <a:prstGeom prst="rect">
            <a:avLst/>
          </a:prstGeom>
        </p:spPr>
      </p:pic>
      <p:pic>
        <p:nvPicPr>
          <p:cNvPr id="6" name="Picture 5">
            <a:extLst>
              <a:ext uri="{FF2B5EF4-FFF2-40B4-BE49-F238E27FC236}">
                <a16:creationId xmlns:a16="http://schemas.microsoft.com/office/drawing/2014/main" id="{75B09C52-7B8C-D0E7-33CF-F0143CE70216}"/>
              </a:ext>
            </a:extLst>
          </p:cNvPr>
          <p:cNvPicPr>
            <a:picLocks noChangeAspect="1"/>
          </p:cNvPicPr>
          <p:nvPr/>
        </p:nvPicPr>
        <p:blipFill>
          <a:blip r:embed="rId3"/>
          <a:stretch>
            <a:fillRect/>
          </a:stretch>
        </p:blipFill>
        <p:spPr>
          <a:xfrm>
            <a:off x="563419" y="2062018"/>
            <a:ext cx="5292436" cy="3969327"/>
          </a:xfrm>
          <a:prstGeom prst="rect">
            <a:avLst/>
          </a:prstGeom>
        </p:spPr>
      </p:pic>
    </p:spTree>
    <p:extLst>
      <p:ext uri="{BB962C8B-B14F-4D97-AF65-F5344CB8AC3E}">
        <p14:creationId xmlns:p14="http://schemas.microsoft.com/office/powerpoint/2010/main" val="3085563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pl-PL" sz="4400" dirty="0">
                <a:latin typeface="Arial" panose="020B0604020202020204" pitchFamily="34" charset="0"/>
                <a:cs typeface="Arial" panose="020B0604020202020204" pitchFamily="34" charset="0"/>
              </a:rPr>
              <a:t>REKURENCYJNY ALGORYTM FFT</a:t>
            </a:r>
            <a:br>
              <a:rPr lang="pl-PL" sz="4400" dirty="0">
                <a:latin typeface="Arial" panose="020B0604020202020204" pitchFamily="34" charset="0"/>
                <a:cs typeface="Arial" panose="020B0604020202020204" pitchFamily="34" charset="0"/>
              </a:rPr>
            </a:br>
            <a:r>
              <a:rPr lang="pl-PL" sz="4400" dirty="0">
                <a:latin typeface="Arial" panose="020B0604020202020204" pitchFamily="34" charset="0"/>
                <a:cs typeface="Arial" panose="020B0604020202020204" pitchFamily="34" charset="0"/>
              </a:rPr>
              <a:t>COOLEY’A-TUKEY’A</a:t>
            </a: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053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2399890"/>
          </a:xfrm>
        </p:spPr>
        <p:txBody>
          <a:bodyPr>
            <a:normAutofit fontScale="90000"/>
          </a:bodyPr>
          <a:lstStyle/>
          <a:p>
            <a:r>
              <a:rPr lang="pl-PL" sz="4400" dirty="0">
                <a:latin typeface="Arial" panose="020B0604020202020204" pitchFamily="34" charset="0"/>
                <a:cs typeface="Arial" panose="020B0604020202020204" pitchFamily="34" charset="0"/>
              </a:rPr>
              <a:t>WŁĄCZENIE SPRZĘTOWEJ OBSŁUGI NOTACJI PRZECINKOWEJ</a:t>
            </a:r>
            <a:br>
              <a:rPr lang="pl-PL" sz="4400" dirty="0">
                <a:latin typeface="Arial" panose="020B0604020202020204" pitchFamily="34" charset="0"/>
                <a:cs typeface="Arial" panose="020B0604020202020204" pitchFamily="34" charset="0"/>
              </a:rPr>
            </a:br>
            <a:r>
              <a:rPr lang="pl-PL" sz="4400" dirty="0">
                <a:latin typeface="Arial" panose="020B0604020202020204" pitchFamily="34" charset="0"/>
                <a:cs typeface="Arial" panose="020B0604020202020204" pitchFamily="34" charset="0"/>
              </a:rPr>
              <a:t>ZAMIAST PROGRAMOWEJ EMULACJI FPU</a:t>
            </a:r>
            <a:endParaRPr lang="en-US" sz="4400" dirty="0">
              <a:latin typeface="Arial" panose="020B0604020202020204" pitchFamily="34" charset="0"/>
              <a:cs typeface="Arial" panose="020B0604020202020204" pitchFamily="34" charset="0"/>
            </a:endParaRPr>
          </a:p>
        </p:txBody>
      </p:sp>
      <p:sp>
        <p:nvSpPr>
          <p:cNvPr id="3" name="pole tekstowe 2">
            <a:extLst>
              <a:ext uri="{FF2B5EF4-FFF2-40B4-BE49-F238E27FC236}">
                <a16:creationId xmlns:a16="http://schemas.microsoft.com/office/drawing/2014/main" id="{E7437709-C085-98EB-B9D8-2A16E67085B4}"/>
              </a:ext>
            </a:extLst>
          </p:cNvPr>
          <p:cNvSpPr txBox="1"/>
          <p:nvPr/>
        </p:nvSpPr>
        <p:spPr>
          <a:xfrm>
            <a:off x="2131147" y="3244334"/>
            <a:ext cx="7926529" cy="369332"/>
          </a:xfrm>
          <a:prstGeom prst="rect">
            <a:avLst/>
          </a:prstGeom>
          <a:noFill/>
        </p:spPr>
        <p:txBody>
          <a:bodyPr wrap="none" rtlCol="0">
            <a:spAutoFit/>
          </a:bodyPr>
          <a:lstStyle/>
          <a:p>
            <a:r>
              <a:rPr lang="pl-PL" dirty="0"/>
              <a:t>SCREEN Z CUBEIDE Z USTAWIEŃ PROJEKTU Z WŁĄCZENIEM FPU DLA </a:t>
            </a:r>
            <a:r>
              <a:rPr lang="pl-PL" dirty="0" err="1"/>
              <a:t>CORTEXa</a:t>
            </a:r>
            <a:r>
              <a:rPr lang="pl-PL" dirty="0"/>
              <a:t> M4</a:t>
            </a:r>
          </a:p>
        </p:txBody>
      </p:sp>
    </p:spTree>
    <p:extLst>
      <p:ext uri="{BB962C8B-B14F-4D97-AF65-F5344CB8AC3E}">
        <p14:creationId xmlns:p14="http://schemas.microsoft.com/office/powerpoint/2010/main" val="291817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60784" y="618518"/>
            <a:ext cx="8203289" cy="905482"/>
          </a:xfrm>
        </p:spPr>
        <p:txBody>
          <a:bodyPr>
            <a:normAutofit/>
          </a:bodyPr>
          <a:lstStyle/>
          <a:p>
            <a:r>
              <a:rPr lang="pl-PL" sz="2800" dirty="0">
                <a:latin typeface="Arial" panose="020B0604020202020204" pitchFamily="34" charset="0"/>
                <a:cs typeface="Arial" panose="020B0604020202020204" pitchFamily="34" charset="0"/>
              </a:rPr>
              <a:t>Projekt zakładał następujące etapy:</a:t>
            </a:r>
            <a:endParaRPr lang="en-US" sz="2800" dirty="0">
              <a:latin typeface="Arial" panose="020B0604020202020204" pitchFamily="34" charset="0"/>
              <a:cs typeface="Arial" panose="020B0604020202020204" pitchFamily="34" charset="0"/>
            </a:endParaRPr>
          </a:p>
        </p:txBody>
      </p:sp>
      <p:pic>
        <p:nvPicPr>
          <p:cNvPr id="8" name="Picture 7" descr="A close-up of a circuit board&#10;&#10;Description automatically generated">
            <a:extLst>
              <a:ext uri="{FF2B5EF4-FFF2-40B4-BE49-F238E27FC236}">
                <a16:creationId xmlns:a16="http://schemas.microsoft.com/office/drawing/2014/main" id="{39ECE319-DF23-7499-BAF2-F5CEDAEA7143}"/>
              </a:ext>
            </a:extLst>
          </p:cNvPr>
          <p:cNvPicPr>
            <a:picLocks noChangeAspect="1"/>
          </p:cNvPicPr>
          <p:nvPr/>
        </p:nvPicPr>
        <p:blipFill>
          <a:blip r:embed="rId2"/>
          <a:stretch>
            <a:fillRect/>
          </a:stretch>
        </p:blipFill>
        <p:spPr>
          <a:xfrm>
            <a:off x="855086" y="3218000"/>
            <a:ext cx="3748625" cy="2693269"/>
          </a:xfrm>
          <a:prstGeom prst="rect">
            <a:avLst/>
          </a:prstGeom>
        </p:spPr>
      </p:pic>
      <p:pic>
        <p:nvPicPr>
          <p:cNvPr id="9" name="Obraz 1">
            <a:extLst>
              <a:ext uri="{FF2B5EF4-FFF2-40B4-BE49-F238E27FC236}">
                <a16:creationId xmlns:a16="http://schemas.microsoft.com/office/drawing/2014/main" id="{B87BE394-0722-56AC-1E69-59DFC9609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1528" y="3218000"/>
            <a:ext cx="2598874" cy="2693269"/>
          </a:xfrm>
          <a:prstGeom prst="rect">
            <a:avLst/>
          </a:prstGeom>
        </p:spPr>
      </p:pic>
      <p:pic>
        <p:nvPicPr>
          <p:cNvPr id="10" name="Obraz 1">
            <a:extLst>
              <a:ext uri="{FF2B5EF4-FFF2-40B4-BE49-F238E27FC236}">
                <a16:creationId xmlns:a16="http://schemas.microsoft.com/office/drawing/2014/main" id="{5CD2DEE2-D0F1-31CB-528B-663A74DB4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3744" y="3218000"/>
            <a:ext cx="3092139" cy="2693269"/>
          </a:xfrm>
          <a:prstGeom prst="rect">
            <a:avLst/>
          </a:prstGeom>
        </p:spPr>
      </p:pic>
      <p:sp>
        <p:nvSpPr>
          <p:cNvPr id="35" name="TextBox 34">
            <a:extLst>
              <a:ext uri="{FF2B5EF4-FFF2-40B4-BE49-F238E27FC236}">
                <a16:creationId xmlns:a16="http://schemas.microsoft.com/office/drawing/2014/main" id="{1171D19A-F891-3DAB-D52C-D5DD72E11C4B}"/>
              </a:ext>
            </a:extLst>
          </p:cNvPr>
          <p:cNvSpPr txBox="1"/>
          <p:nvPr/>
        </p:nvSpPr>
        <p:spPr>
          <a:xfrm>
            <a:off x="855086" y="6086762"/>
            <a:ext cx="3748625" cy="369332"/>
          </a:xfrm>
          <a:prstGeom prst="rect">
            <a:avLst/>
          </a:prstGeom>
          <a:noFill/>
        </p:spPr>
        <p:txBody>
          <a:bodyPr wrap="square" rtlCol="0">
            <a:spAutoFit/>
          </a:bodyPr>
          <a:lstStyle/>
          <a:p>
            <a:pPr algn="ctr"/>
            <a:r>
              <a:rPr lang="pl-PL" dirty="0"/>
              <a:t>Rys 1. NUCLEO-F446RE</a:t>
            </a:r>
            <a:endParaRPr lang="en-US" dirty="0"/>
          </a:p>
        </p:txBody>
      </p:sp>
      <p:sp>
        <p:nvSpPr>
          <p:cNvPr id="36" name="TextBox 35">
            <a:extLst>
              <a:ext uri="{FF2B5EF4-FFF2-40B4-BE49-F238E27FC236}">
                <a16:creationId xmlns:a16="http://schemas.microsoft.com/office/drawing/2014/main" id="{044A6252-6F6A-E9FE-4B7A-6A4568A51343}"/>
              </a:ext>
            </a:extLst>
          </p:cNvPr>
          <p:cNvSpPr txBox="1"/>
          <p:nvPr/>
        </p:nvSpPr>
        <p:spPr>
          <a:xfrm>
            <a:off x="5061529" y="6086762"/>
            <a:ext cx="2598874" cy="369332"/>
          </a:xfrm>
          <a:prstGeom prst="rect">
            <a:avLst/>
          </a:prstGeom>
          <a:noFill/>
        </p:spPr>
        <p:txBody>
          <a:bodyPr wrap="square" rtlCol="0">
            <a:spAutoFit/>
          </a:bodyPr>
          <a:lstStyle/>
          <a:p>
            <a:pPr algn="ctr"/>
            <a:r>
              <a:rPr lang="pl-PL" dirty="0"/>
              <a:t>Rys 2. </a:t>
            </a:r>
            <a:r>
              <a:rPr lang="pl-PL" dirty="0" err="1"/>
              <a:t>Proto</a:t>
            </a:r>
            <a:r>
              <a:rPr lang="pl-PL" dirty="0"/>
              <a:t> Codec 508</a:t>
            </a:r>
            <a:endParaRPr lang="en-US" dirty="0"/>
          </a:p>
        </p:txBody>
      </p:sp>
      <p:sp>
        <p:nvSpPr>
          <p:cNvPr id="37" name="TextBox 36">
            <a:extLst>
              <a:ext uri="{FF2B5EF4-FFF2-40B4-BE49-F238E27FC236}">
                <a16:creationId xmlns:a16="http://schemas.microsoft.com/office/drawing/2014/main" id="{69DF62E4-3072-5BAB-9047-6FC21E3FF583}"/>
              </a:ext>
            </a:extLst>
          </p:cNvPr>
          <p:cNvSpPr txBox="1"/>
          <p:nvPr/>
        </p:nvSpPr>
        <p:spPr>
          <a:xfrm>
            <a:off x="8263743" y="6086762"/>
            <a:ext cx="3092139" cy="646331"/>
          </a:xfrm>
          <a:prstGeom prst="rect">
            <a:avLst/>
          </a:prstGeom>
          <a:noFill/>
        </p:spPr>
        <p:txBody>
          <a:bodyPr wrap="square" rtlCol="0">
            <a:spAutoFit/>
          </a:bodyPr>
          <a:lstStyle/>
          <a:p>
            <a:pPr algn="ctr"/>
            <a:r>
              <a:rPr lang="pl-PL" dirty="0"/>
              <a:t>Rys 3. Matryca LED 8x8</a:t>
            </a:r>
          </a:p>
          <a:p>
            <a:pPr algn="ctr"/>
            <a:r>
              <a:rPr lang="pl-PL" dirty="0"/>
              <a:t>ze sterownikiem MAX7219</a:t>
            </a:r>
            <a:endParaRPr lang="en-US" dirty="0"/>
          </a:p>
        </p:txBody>
      </p:sp>
      <p:sp>
        <p:nvSpPr>
          <p:cNvPr id="38" name="Oval 37">
            <a:extLst>
              <a:ext uri="{FF2B5EF4-FFF2-40B4-BE49-F238E27FC236}">
                <a16:creationId xmlns:a16="http://schemas.microsoft.com/office/drawing/2014/main" id="{23EE989B-F447-BCAD-4A83-A63AD3531247}"/>
              </a:ext>
            </a:extLst>
          </p:cNvPr>
          <p:cNvSpPr/>
          <p:nvPr/>
        </p:nvSpPr>
        <p:spPr>
          <a:xfrm>
            <a:off x="864322" y="1699494"/>
            <a:ext cx="1819564" cy="108065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Źródło</a:t>
            </a:r>
          </a:p>
          <a:p>
            <a:pPr algn="ctr"/>
            <a:r>
              <a:rPr lang="pl-PL" dirty="0"/>
              <a:t>audio</a:t>
            </a:r>
            <a:endParaRPr lang="en-US" dirty="0"/>
          </a:p>
        </p:txBody>
      </p:sp>
      <p:sp>
        <p:nvSpPr>
          <p:cNvPr id="39" name="Oval 38">
            <a:extLst>
              <a:ext uri="{FF2B5EF4-FFF2-40B4-BE49-F238E27FC236}">
                <a16:creationId xmlns:a16="http://schemas.microsoft.com/office/drawing/2014/main" id="{E5AF27A7-6A48-65C9-A5EF-2C7FA2302CDF}"/>
              </a:ext>
            </a:extLst>
          </p:cNvPr>
          <p:cNvSpPr/>
          <p:nvPr/>
        </p:nvSpPr>
        <p:spPr>
          <a:xfrm>
            <a:off x="3343797" y="1699493"/>
            <a:ext cx="2092292" cy="108065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Próbkowanie przez moduł audio</a:t>
            </a:r>
            <a:endParaRPr lang="en-US" dirty="0"/>
          </a:p>
        </p:txBody>
      </p:sp>
      <p:sp>
        <p:nvSpPr>
          <p:cNvPr id="40" name="Oval 39">
            <a:extLst>
              <a:ext uri="{FF2B5EF4-FFF2-40B4-BE49-F238E27FC236}">
                <a16:creationId xmlns:a16="http://schemas.microsoft.com/office/drawing/2014/main" id="{9921CF01-88BC-6C17-E7BE-306BB0B0C343}"/>
              </a:ext>
            </a:extLst>
          </p:cNvPr>
          <p:cNvSpPr/>
          <p:nvPr/>
        </p:nvSpPr>
        <p:spPr>
          <a:xfrm>
            <a:off x="6096000" y="1699493"/>
            <a:ext cx="2337779" cy="108065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Wykonanie FFT na NUCLEO</a:t>
            </a:r>
            <a:endParaRPr lang="en-US" dirty="0"/>
          </a:p>
        </p:txBody>
      </p:sp>
      <p:sp>
        <p:nvSpPr>
          <p:cNvPr id="41" name="Oval 40">
            <a:extLst>
              <a:ext uri="{FF2B5EF4-FFF2-40B4-BE49-F238E27FC236}">
                <a16:creationId xmlns:a16="http://schemas.microsoft.com/office/drawing/2014/main" id="{9451DADA-D9BC-020B-FF06-C129E7EA5800}"/>
              </a:ext>
            </a:extLst>
          </p:cNvPr>
          <p:cNvSpPr/>
          <p:nvPr/>
        </p:nvSpPr>
        <p:spPr>
          <a:xfrm>
            <a:off x="9093690" y="1699493"/>
            <a:ext cx="2337779" cy="108065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Wyświetlenie wyników na matrycy</a:t>
            </a:r>
            <a:endParaRPr lang="en-US" dirty="0"/>
          </a:p>
        </p:txBody>
      </p:sp>
      <p:sp>
        <p:nvSpPr>
          <p:cNvPr id="42" name="Arrow: Right 41">
            <a:extLst>
              <a:ext uri="{FF2B5EF4-FFF2-40B4-BE49-F238E27FC236}">
                <a16:creationId xmlns:a16="http://schemas.microsoft.com/office/drawing/2014/main" id="{57BC6379-ED65-459C-8D83-3E3536A2C1CC}"/>
              </a:ext>
            </a:extLst>
          </p:cNvPr>
          <p:cNvSpPr/>
          <p:nvPr/>
        </p:nvSpPr>
        <p:spPr>
          <a:xfrm>
            <a:off x="2750488" y="2119746"/>
            <a:ext cx="526706" cy="2401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80997193-89D9-350F-5839-CF0BB27D7E6A}"/>
              </a:ext>
            </a:extLst>
          </p:cNvPr>
          <p:cNvSpPr/>
          <p:nvPr/>
        </p:nvSpPr>
        <p:spPr>
          <a:xfrm>
            <a:off x="5489792" y="2359891"/>
            <a:ext cx="526706" cy="2401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D975E53F-1055-DE05-85F0-37C055F217E0}"/>
              </a:ext>
            </a:extLst>
          </p:cNvPr>
          <p:cNvSpPr/>
          <p:nvPr/>
        </p:nvSpPr>
        <p:spPr>
          <a:xfrm rot="10800000">
            <a:off x="5489792" y="1901819"/>
            <a:ext cx="526706" cy="240145"/>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5AA083DE-2C55-5F93-778A-6BDB5C105952}"/>
              </a:ext>
            </a:extLst>
          </p:cNvPr>
          <p:cNvSpPr/>
          <p:nvPr/>
        </p:nvSpPr>
        <p:spPr>
          <a:xfrm>
            <a:off x="8500381" y="1906435"/>
            <a:ext cx="526706" cy="240145"/>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006D6B5B-02A3-A97A-7286-E5F29B1025F3}"/>
              </a:ext>
            </a:extLst>
          </p:cNvPr>
          <p:cNvSpPr/>
          <p:nvPr/>
        </p:nvSpPr>
        <p:spPr>
          <a:xfrm>
            <a:off x="8500381" y="2322073"/>
            <a:ext cx="526706" cy="2401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88103BE-808B-39B6-22FA-9A8E0D60A538}"/>
              </a:ext>
            </a:extLst>
          </p:cNvPr>
          <p:cNvSpPr/>
          <p:nvPr/>
        </p:nvSpPr>
        <p:spPr>
          <a:xfrm>
            <a:off x="9636919" y="918038"/>
            <a:ext cx="116071" cy="1311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17692DE-1AAD-4CBC-A092-7FB36F31A4C1}"/>
              </a:ext>
            </a:extLst>
          </p:cNvPr>
          <p:cNvSpPr txBox="1"/>
          <p:nvPr/>
        </p:nvSpPr>
        <p:spPr>
          <a:xfrm>
            <a:off x="9780011" y="803608"/>
            <a:ext cx="767228" cy="369332"/>
          </a:xfrm>
          <a:prstGeom prst="rect">
            <a:avLst/>
          </a:prstGeom>
          <a:noFill/>
        </p:spPr>
        <p:txBody>
          <a:bodyPr wrap="square" rtlCol="0">
            <a:spAutoFit/>
          </a:bodyPr>
          <a:lstStyle/>
          <a:p>
            <a:r>
              <a:rPr lang="pl-PL" dirty="0"/>
              <a:t>Dane</a:t>
            </a:r>
            <a:endParaRPr lang="en-US" dirty="0"/>
          </a:p>
        </p:txBody>
      </p:sp>
      <p:sp>
        <p:nvSpPr>
          <p:cNvPr id="49" name="Rectangle 48">
            <a:extLst>
              <a:ext uri="{FF2B5EF4-FFF2-40B4-BE49-F238E27FC236}">
                <a16:creationId xmlns:a16="http://schemas.microsoft.com/office/drawing/2014/main" id="{A6B8A019-D31F-6DCF-B374-233BA47DB8D0}"/>
              </a:ext>
            </a:extLst>
          </p:cNvPr>
          <p:cNvSpPr/>
          <p:nvPr/>
        </p:nvSpPr>
        <p:spPr>
          <a:xfrm>
            <a:off x="9636919" y="1268085"/>
            <a:ext cx="116071" cy="131181"/>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3523AFB3-0455-A08B-9FD9-2A8A7B990B3A}"/>
              </a:ext>
            </a:extLst>
          </p:cNvPr>
          <p:cNvSpPr txBox="1"/>
          <p:nvPr/>
        </p:nvSpPr>
        <p:spPr>
          <a:xfrm>
            <a:off x="9780011" y="1154626"/>
            <a:ext cx="1448713" cy="369332"/>
          </a:xfrm>
          <a:prstGeom prst="rect">
            <a:avLst/>
          </a:prstGeom>
          <a:noFill/>
        </p:spPr>
        <p:txBody>
          <a:bodyPr wrap="square" rtlCol="0">
            <a:spAutoFit/>
          </a:bodyPr>
          <a:lstStyle/>
          <a:p>
            <a:r>
              <a:rPr lang="pl-PL" dirty="0"/>
              <a:t>Konfiguracja</a:t>
            </a:r>
            <a:endParaRPr lang="en-US" dirty="0"/>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pl-PL" sz="4400" dirty="0">
                <a:latin typeface="Arial" panose="020B0604020202020204" pitchFamily="34" charset="0"/>
                <a:cs typeface="Arial" panose="020B0604020202020204" pitchFamily="34" charset="0"/>
              </a:rPr>
              <a:t>Etapy realizacji projektu</a:t>
            </a:r>
            <a:endParaRPr lang="en-US" sz="4400"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722107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a:extLst>
              <a:ext uri="{FF2B5EF4-FFF2-40B4-BE49-F238E27FC236}">
                <a16:creationId xmlns:a16="http://schemas.microsoft.com/office/drawing/2014/main" id="{1C84FCD0-F8AD-E6BF-44D9-A8E8C71EA31F}"/>
              </a:ext>
            </a:extLst>
          </p:cNvPr>
          <p:cNvPicPr>
            <a:picLocks noChangeAspect="1"/>
          </p:cNvPicPr>
          <p:nvPr/>
        </p:nvPicPr>
        <p:blipFill>
          <a:blip r:embed="rId2"/>
          <a:stretch>
            <a:fillRect/>
          </a:stretch>
        </p:blipFill>
        <p:spPr>
          <a:xfrm>
            <a:off x="0" y="0"/>
            <a:ext cx="9957074" cy="6858000"/>
          </a:xfrm>
          <a:prstGeom prst="rect">
            <a:avLst/>
          </a:prstGeom>
        </p:spPr>
      </p:pic>
      <p:sp>
        <p:nvSpPr>
          <p:cNvPr id="9" name="TextBox 8">
            <a:extLst>
              <a:ext uri="{FF2B5EF4-FFF2-40B4-BE49-F238E27FC236}">
                <a16:creationId xmlns:a16="http://schemas.microsoft.com/office/drawing/2014/main" id="{951F70EF-DE07-577A-7CDF-42724C5F77CC}"/>
              </a:ext>
            </a:extLst>
          </p:cNvPr>
          <p:cNvSpPr txBox="1"/>
          <p:nvPr/>
        </p:nvSpPr>
        <p:spPr>
          <a:xfrm>
            <a:off x="8929549" y="2795091"/>
            <a:ext cx="2920168"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pl-PL" sz="3200" dirty="0">
                <a:solidFill>
                  <a:schemeClr val="bg1"/>
                </a:solidFill>
              </a:rPr>
              <a:t>Schemat</a:t>
            </a:r>
          </a:p>
          <a:p>
            <a:pPr algn="ctr"/>
            <a:r>
              <a:rPr lang="pl-PL" sz="3200" dirty="0">
                <a:solidFill>
                  <a:schemeClr val="bg1"/>
                </a:solidFill>
              </a:rPr>
              <a:t>połączeń układu</a:t>
            </a:r>
            <a:endParaRPr lang="en-US" sz="3200" dirty="0">
              <a:solidFill>
                <a:schemeClr val="bg1"/>
              </a:solidFill>
            </a:endParaRPr>
          </a:p>
        </p:txBody>
      </p:sp>
    </p:spTree>
    <p:extLst>
      <p:ext uri="{BB962C8B-B14F-4D97-AF65-F5344CB8AC3E}">
        <p14:creationId xmlns:p14="http://schemas.microsoft.com/office/powerpoint/2010/main" val="76440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7C9B-1ED4-531E-68F2-D18E98AB42DB}"/>
              </a:ext>
            </a:extLst>
          </p:cNvPr>
          <p:cNvSpPr>
            <a:spLocks noGrp="1"/>
          </p:cNvSpPr>
          <p:nvPr>
            <p:ph type="title"/>
          </p:nvPr>
        </p:nvSpPr>
        <p:spPr>
          <a:xfrm>
            <a:off x="1143001" y="296086"/>
            <a:ext cx="9905998" cy="707200"/>
          </a:xfrm>
        </p:spPr>
        <p:txBody>
          <a:bodyPr/>
          <a:lstStyle/>
          <a:p>
            <a:pPr algn="ctr"/>
            <a:r>
              <a:rPr lang="pl-PL" dirty="0"/>
              <a:t> ZDJĘCIA UKŁADU</a:t>
            </a:r>
            <a:endParaRPr lang="en-US" dirty="0"/>
          </a:p>
        </p:txBody>
      </p:sp>
      <p:pic>
        <p:nvPicPr>
          <p:cNvPr id="5" name="Picture 4" descr="A circuit board with wires connected to it&#10;&#10;Description automatically generated">
            <a:extLst>
              <a:ext uri="{FF2B5EF4-FFF2-40B4-BE49-F238E27FC236}">
                <a16:creationId xmlns:a16="http://schemas.microsoft.com/office/drawing/2014/main" id="{0290F7A9-B6C5-D6D2-0BE7-02ABC1D4311A}"/>
              </a:ext>
            </a:extLst>
          </p:cNvPr>
          <p:cNvPicPr>
            <a:picLocks noChangeAspect="1"/>
          </p:cNvPicPr>
          <p:nvPr/>
        </p:nvPicPr>
        <p:blipFill>
          <a:blip r:embed="rId2"/>
          <a:stretch>
            <a:fillRect/>
          </a:stretch>
        </p:blipFill>
        <p:spPr>
          <a:xfrm>
            <a:off x="6320610" y="1643365"/>
            <a:ext cx="5615132" cy="4211349"/>
          </a:xfrm>
          <a:prstGeom prst="rect">
            <a:avLst/>
          </a:prstGeom>
        </p:spPr>
      </p:pic>
      <p:pic>
        <p:nvPicPr>
          <p:cNvPr id="7" name="Picture 6" descr="A computer and electronic devices on a table&#10;&#10;Description automatically generated">
            <a:extLst>
              <a:ext uri="{FF2B5EF4-FFF2-40B4-BE49-F238E27FC236}">
                <a16:creationId xmlns:a16="http://schemas.microsoft.com/office/drawing/2014/main" id="{5C05E746-E541-C365-D4CC-4BF0D74A807C}"/>
              </a:ext>
            </a:extLst>
          </p:cNvPr>
          <p:cNvPicPr>
            <a:picLocks noChangeAspect="1"/>
          </p:cNvPicPr>
          <p:nvPr/>
        </p:nvPicPr>
        <p:blipFill>
          <a:blip r:embed="rId3"/>
          <a:stretch>
            <a:fillRect/>
          </a:stretch>
        </p:blipFill>
        <p:spPr>
          <a:xfrm>
            <a:off x="256259" y="1643365"/>
            <a:ext cx="5615132" cy="4211349"/>
          </a:xfrm>
          <a:prstGeom prst="rect">
            <a:avLst/>
          </a:prstGeom>
        </p:spPr>
      </p:pic>
    </p:spTree>
    <p:extLst>
      <p:ext uri="{BB962C8B-B14F-4D97-AF65-F5344CB8AC3E}">
        <p14:creationId xmlns:p14="http://schemas.microsoft.com/office/powerpoint/2010/main" val="277173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2" y="471892"/>
            <a:ext cx="10096564" cy="1478570"/>
          </a:xfrm>
        </p:spPr>
        <p:txBody>
          <a:bodyPr>
            <a:normAutofit/>
          </a:bodyPr>
          <a:lstStyle/>
          <a:p>
            <a:r>
              <a:rPr lang="pl-PL" sz="4000" dirty="0">
                <a:latin typeface="Arial" panose="020B0604020202020204" pitchFamily="34" charset="0"/>
                <a:cs typeface="Arial" panose="020B0604020202020204" pitchFamily="34" charset="0"/>
              </a:rPr>
              <a:t>Komunikacja między Sterownikami</a:t>
            </a:r>
            <a:endParaRPr lang="en-US" sz="4000" dirty="0">
              <a:latin typeface="Arial" panose="020B0604020202020204" pitchFamily="34" charset="0"/>
              <a:cs typeface="Arial" panose="020B0604020202020204" pitchFamily="34" charset="0"/>
            </a:endParaRPr>
          </a:p>
        </p:txBody>
      </p:sp>
      <p:sp>
        <p:nvSpPr>
          <p:cNvPr id="3" name="Oval 2">
            <a:extLst>
              <a:ext uri="{FF2B5EF4-FFF2-40B4-BE49-F238E27FC236}">
                <a16:creationId xmlns:a16="http://schemas.microsoft.com/office/drawing/2014/main" id="{A80DB1E8-EF68-DFFC-49D7-8D25073EF4B0}"/>
              </a:ext>
            </a:extLst>
          </p:cNvPr>
          <p:cNvSpPr/>
          <p:nvPr/>
        </p:nvSpPr>
        <p:spPr>
          <a:xfrm>
            <a:off x="4599432" y="2441448"/>
            <a:ext cx="2889504" cy="11795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NUCLEO-F446RE</a:t>
            </a:r>
          </a:p>
          <a:p>
            <a:pPr algn="ctr"/>
            <a:r>
              <a:rPr lang="pl-PL" dirty="0"/>
              <a:t>MIKROKONTROLER</a:t>
            </a:r>
            <a:endParaRPr lang="en-US" dirty="0"/>
          </a:p>
        </p:txBody>
      </p:sp>
      <p:sp>
        <p:nvSpPr>
          <p:cNvPr id="5" name="Arrow: Right 4">
            <a:extLst>
              <a:ext uri="{FF2B5EF4-FFF2-40B4-BE49-F238E27FC236}">
                <a16:creationId xmlns:a16="http://schemas.microsoft.com/office/drawing/2014/main" id="{9DD07FE2-B33B-45B3-2B86-50E9B40F8BC0}"/>
              </a:ext>
            </a:extLst>
          </p:cNvPr>
          <p:cNvSpPr/>
          <p:nvPr/>
        </p:nvSpPr>
        <p:spPr>
          <a:xfrm>
            <a:off x="7726680" y="2441448"/>
            <a:ext cx="1792224" cy="5943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SPI</a:t>
            </a:r>
            <a:endParaRPr lang="en-US" dirty="0"/>
          </a:p>
        </p:txBody>
      </p:sp>
      <p:sp>
        <p:nvSpPr>
          <p:cNvPr id="6" name="Oval 5">
            <a:extLst>
              <a:ext uri="{FF2B5EF4-FFF2-40B4-BE49-F238E27FC236}">
                <a16:creationId xmlns:a16="http://schemas.microsoft.com/office/drawing/2014/main" id="{EAD7B4E1-0258-EC78-C035-B6F6D2F29260}"/>
              </a:ext>
            </a:extLst>
          </p:cNvPr>
          <p:cNvSpPr/>
          <p:nvPr/>
        </p:nvSpPr>
        <p:spPr>
          <a:xfrm>
            <a:off x="9756648" y="2427732"/>
            <a:ext cx="2084832" cy="11795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MAX7219</a:t>
            </a:r>
          </a:p>
          <a:p>
            <a:pPr algn="ctr"/>
            <a:r>
              <a:rPr lang="pl-PL" dirty="0"/>
              <a:t>MATRYCA LED</a:t>
            </a:r>
            <a:endParaRPr lang="en-US" dirty="0"/>
          </a:p>
        </p:txBody>
      </p:sp>
      <p:sp>
        <p:nvSpPr>
          <p:cNvPr id="7" name="Arrow: Left 6">
            <a:extLst>
              <a:ext uri="{FF2B5EF4-FFF2-40B4-BE49-F238E27FC236}">
                <a16:creationId xmlns:a16="http://schemas.microsoft.com/office/drawing/2014/main" id="{BD7FB3BA-0C5A-3372-14C2-524B73333BCE}"/>
              </a:ext>
            </a:extLst>
          </p:cNvPr>
          <p:cNvSpPr/>
          <p:nvPr/>
        </p:nvSpPr>
        <p:spPr>
          <a:xfrm>
            <a:off x="2871216" y="3026664"/>
            <a:ext cx="1609344" cy="59436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solidFill>
                  <a:sysClr val="windowText" lastClr="000000"/>
                </a:solidFill>
              </a:rPr>
              <a:t>I2C</a:t>
            </a:r>
            <a:endParaRPr lang="en-US" dirty="0">
              <a:solidFill>
                <a:sysClr val="windowText" lastClr="000000"/>
              </a:solidFill>
            </a:endParaRPr>
          </a:p>
        </p:txBody>
      </p:sp>
      <p:sp>
        <p:nvSpPr>
          <p:cNvPr id="9" name="Arrow: Right 8">
            <a:extLst>
              <a:ext uri="{FF2B5EF4-FFF2-40B4-BE49-F238E27FC236}">
                <a16:creationId xmlns:a16="http://schemas.microsoft.com/office/drawing/2014/main" id="{DBEDC5FC-9DBF-984D-4C9A-8C431F7E6987}"/>
              </a:ext>
            </a:extLst>
          </p:cNvPr>
          <p:cNvSpPr/>
          <p:nvPr/>
        </p:nvSpPr>
        <p:spPr>
          <a:xfrm>
            <a:off x="2871216" y="2427732"/>
            <a:ext cx="1609344" cy="5943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I2S</a:t>
            </a:r>
            <a:endParaRPr lang="en-US" dirty="0"/>
          </a:p>
        </p:txBody>
      </p:sp>
      <p:sp>
        <p:nvSpPr>
          <p:cNvPr id="10" name="Arrow: Right 9">
            <a:extLst>
              <a:ext uri="{FF2B5EF4-FFF2-40B4-BE49-F238E27FC236}">
                <a16:creationId xmlns:a16="http://schemas.microsoft.com/office/drawing/2014/main" id="{C77011E5-732F-C0C6-2788-FF1E37FC0D96}"/>
              </a:ext>
            </a:extLst>
          </p:cNvPr>
          <p:cNvSpPr/>
          <p:nvPr/>
        </p:nvSpPr>
        <p:spPr>
          <a:xfrm>
            <a:off x="7726680" y="3082988"/>
            <a:ext cx="1792224" cy="59436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solidFill>
                  <a:sysClr val="windowText" lastClr="000000"/>
                </a:solidFill>
              </a:rPr>
              <a:t>SPI</a:t>
            </a:r>
            <a:endParaRPr lang="en-US" dirty="0">
              <a:solidFill>
                <a:sysClr val="windowText" lastClr="000000"/>
              </a:solidFill>
            </a:endParaRPr>
          </a:p>
        </p:txBody>
      </p:sp>
      <p:sp>
        <p:nvSpPr>
          <p:cNvPr id="11" name="Oval 10">
            <a:extLst>
              <a:ext uri="{FF2B5EF4-FFF2-40B4-BE49-F238E27FC236}">
                <a16:creationId xmlns:a16="http://schemas.microsoft.com/office/drawing/2014/main" id="{47D0D04C-9275-7835-DD10-A0EF2864523C}"/>
              </a:ext>
            </a:extLst>
          </p:cNvPr>
          <p:cNvSpPr/>
          <p:nvPr/>
        </p:nvSpPr>
        <p:spPr>
          <a:xfrm>
            <a:off x="667512" y="2427732"/>
            <a:ext cx="2084832" cy="11795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WOLFSON</a:t>
            </a:r>
          </a:p>
          <a:p>
            <a:pPr algn="ctr"/>
            <a:r>
              <a:rPr lang="pl-PL" dirty="0"/>
              <a:t>8731</a:t>
            </a:r>
          </a:p>
          <a:p>
            <a:pPr algn="ctr"/>
            <a:r>
              <a:rPr lang="pl-PL" dirty="0"/>
              <a:t>AUDIO</a:t>
            </a:r>
            <a:endParaRPr lang="en-US" dirty="0"/>
          </a:p>
        </p:txBody>
      </p:sp>
      <p:cxnSp>
        <p:nvCxnSpPr>
          <p:cNvPr id="17" name="Straight Arrow Connector 16">
            <a:extLst>
              <a:ext uri="{FF2B5EF4-FFF2-40B4-BE49-F238E27FC236}">
                <a16:creationId xmlns:a16="http://schemas.microsoft.com/office/drawing/2014/main" id="{E4A7ED65-FB2D-A9E5-44CB-80FCDF206B7A}"/>
              </a:ext>
            </a:extLst>
          </p:cNvPr>
          <p:cNvCxnSpPr>
            <a:cxnSpLocks/>
            <a:endCxn id="39" idx="0"/>
          </p:cNvCxnSpPr>
          <p:nvPr/>
        </p:nvCxnSpPr>
        <p:spPr>
          <a:xfrm flipH="1">
            <a:off x="3429000" y="3429000"/>
            <a:ext cx="320040" cy="91440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11B8054-EB08-5AB6-1317-A6675B5ADD60}"/>
              </a:ext>
            </a:extLst>
          </p:cNvPr>
          <p:cNvSpPr txBox="1"/>
          <p:nvPr/>
        </p:nvSpPr>
        <p:spPr>
          <a:xfrm>
            <a:off x="1511046" y="4343400"/>
            <a:ext cx="3835908"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buFont typeface="Arial" panose="020B0604020202020204" pitchFamily="34" charset="0"/>
              <a:buChar char="•"/>
            </a:pPr>
            <a:r>
              <a:rPr lang="pl-PL" sz="1600" dirty="0">
                <a:solidFill>
                  <a:schemeClr val="bg1"/>
                </a:solidFill>
              </a:rPr>
              <a:t>Wycisz lewy kanał</a:t>
            </a:r>
          </a:p>
          <a:p>
            <a:pPr marL="457200" indent="-457200">
              <a:buFont typeface="Arial" panose="020B0604020202020204" pitchFamily="34" charset="0"/>
              <a:buChar char="•"/>
            </a:pPr>
            <a:r>
              <a:rPr lang="pl-PL" sz="1600" dirty="0">
                <a:solidFill>
                  <a:schemeClr val="bg1"/>
                </a:solidFill>
              </a:rPr>
              <a:t>Wycisz prawy kanał 			</a:t>
            </a:r>
          </a:p>
          <a:p>
            <a:pPr marL="457200" indent="-457200">
              <a:buFont typeface="Arial" panose="020B0604020202020204" pitchFamily="34" charset="0"/>
              <a:buChar char="•"/>
            </a:pPr>
            <a:r>
              <a:rPr lang="pl-PL" sz="1600" dirty="0">
                <a:solidFill>
                  <a:schemeClr val="bg1"/>
                </a:solidFill>
              </a:rPr>
              <a:t>Mikrofon/Słuchawki -9dB</a:t>
            </a:r>
          </a:p>
          <a:p>
            <a:pPr marL="457200" indent="-457200">
              <a:buFont typeface="Arial" panose="020B0604020202020204" pitchFamily="34" charset="0"/>
              <a:buChar char="•"/>
            </a:pPr>
            <a:r>
              <a:rPr lang="pl-PL" sz="1600" dirty="0">
                <a:solidFill>
                  <a:schemeClr val="bg1"/>
                </a:solidFill>
              </a:rPr>
              <a:t>Wyłącz wyciszenie mikrofonu	</a:t>
            </a:r>
          </a:p>
          <a:p>
            <a:pPr marL="457200" indent="-457200">
              <a:buFont typeface="Arial" panose="020B0604020202020204" pitchFamily="34" charset="0"/>
              <a:buChar char="•"/>
            </a:pPr>
            <a:r>
              <a:rPr lang="pl-PL" sz="1600" dirty="0">
                <a:solidFill>
                  <a:schemeClr val="bg1"/>
                </a:solidFill>
              </a:rPr>
              <a:t>Domyślna ścieżka przez filtry cyfrowe</a:t>
            </a:r>
          </a:p>
          <a:p>
            <a:pPr marL="457200" indent="-457200">
              <a:buFont typeface="Arial" panose="020B0604020202020204" pitchFamily="34" charset="0"/>
              <a:buChar char="•"/>
            </a:pPr>
            <a:r>
              <a:rPr lang="pl-PL" sz="1600" dirty="0">
                <a:solidFill>
                  <a:schemeClr val="bg1"/>
                </a:solidFill>
              </a:rPr>
              <a:t>Włącz wszystkie moduły</a:t>
            </a:r>
          </a:p>
          <a:p>
            <a:pPr marL="457200" indent="-457200">
              <a:buFont typeface="Arial" panose="020B0604020202020204" pitchFamily="34" charset="0"/>
              <a:buChar char="•"/>
            </a:pPr>
            <a:r>
              <a:rPr lang="pl-PL" sz="1600" dirty="0">
                <a:solidFill>
                  <a:schemeClr val="bg1"/>
                </a:solidFill>
              </a:rPr>
              <a:t>Model Master (Nucleo) –Slave I2S</a:t>
            </a:r>
          </a:p>
          <a:p>
            <a:pPr marL="457200" indent="-457200">
              <a:buFont typeface="Arial" panose="020B0604020202020204" pitchFamily="34" charset="0"/>
              <a:buChar char="•"/>
            </a:pPr>
            <a:r>
              <a:rPr lang="pl-PL" sz="1600" dirty="0">
                <a:solidFill>
                  <a:schemeClr val="bg1"/>
                </a:solidFill>
              </a:rPr>
              <a:t>Próbkowanie 96kHz</a:t>
            </a:r>
          </a:p>
          <a:p>
            <a:pPr marL="457200" indent="-457200">
              <a:buFont typeface="Arial" panose="020B0604020202020204" pitchFamily="34" charset="0"/>
              <a:buChar char="•"/>
            </a:pPr>
            <a:r>
              <a:rPr lang="pl-PL" sz="1600" dirty="0">
                <a:solidFill>
                  <a:schemeClr val="bg1"/>
                </a:solidFill>
              </a:rPr>
              <a:t>Aktywuj moduł</a:t>
            </a:r>
            <a:endParaRPr lang="en-US" sz="1600" dirty="0">
              <a:solidFill>
                <a:schemeClr val="bg1"/>
              </a:solidFill>
            </a:endParaRPr>
          </a:p>
        </p:txBody>
      </p:sp>
      <p:sp>
        <p:nvSpPr>
          <p:cNvPr id="42" name="TextBox 41">
            <a:extLst>
              <a:ext uri="{FF2B5EF4-FFF2-40B4-BE49-F238E27FC236}">
                <a16:creationId xmlns:a16="http://schemas.microsoft.com/office/drawing/2014/main" id="{EC0CB6D6-8727-DC17-758E-24455FE472A6}"/>
              </a:ext>
            </a:extLst>
          </p:cNvPr>
          <p:cNvSpPr txBox="1"/>
          <p:nvPr/>
        </p:nvSpPr>
        <p:spPr>
          <a:xfrm>
            <a:off x="6915150" y="4835842"/>
            <a:ext cx="4322826"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nSpc>
                <a:spcPct val="150000"/>
              </a:lnSpc>
              <a:buFont typeface="Arial" panose="020B0604020202020204" pitchFamily="34" charset="0"/>
              <a:buChar char="•"/>
            </a:pPr>
            <a:r>
              <a:rPr lang="pl-PL" sz="1600" dirty="0">
                <a:solidFill>
                  <a:schemeClr val="bg1"/>
                </a:solidFill>
              </a:rPr>
              <a:t>Odbierz wartości tablice z wynikami dla każdego przedziału częstotliwości</a:t>
            </a:r>
          </a:p>
          <a:p>
            <a:pPr marL="457200" indent="-457200">
              <a:lnSpc>
                <a:spcPct val="150000"/>
              </a:lnSpc>
              <a:buFont typeface="Arial" panose="020B0604020202020204" pitchFamily="34" charset="0"/>
              <a:buChar char="•"/>
            </a:pPr>
            <a:r>
              <a:rPr lang="pl-PL" sz="1600" dirty="0">
                <a:solidFill>
                  <a:schemeClr val="bg1"/>
                </a:solidFill>
              </a:rPr>
              <a:t>Załącz/Wyłącz bit na mapie (</a:t>
            </a:r>
            <a:r>
              <a:rPr lang="pl-PL" sz="1600" dirty="0" err="1">
                <a:solidFill>
                  <a:schemeClr val="bg1"/>
                </a:solidFill>
              </a:rPr>
              <a:t>x,y</a:t>
            </a:r>
            <a:r>
              <a:rPr lang="pl-PL" sz="1600" dirty="0">
                <a:solidFill>
                  <a:schemeClr val="bg1"/>
                </a:solidFill>
              </a:rPr>
              <a:t>)</a:t>
            </a:r>
          </a:p>
          <a:p>
            <a:pPr marL="457200" indent="-457200">
              <a:lnSpc>
                <a:spcPct val="150000"/>
              </a:lnSpc>
              <a:buFont typeface="Arial" panose="020B0604020202020204" pitchFamily="34" charset="0"/>
              <a:buChar char="•"/>
            </a:pPr>
            <a:r>
              <a:rPr lang="pl-PL" sz="1600" dirty="0">
                <a:solidFill>
                  <a:schemeClr val="bg1"/>
                </a:solidFill>
              </a:rPr>
              <a:t>Co iteracje sprawdź mapę i wyświetl wyniki</a:t>
            </a:r>
          </a:p>
          <a:p>
            <a:pPr marL="457200" indent="-457200">
              <a:buFont typeface="Arial" panose="020B0604020202020204" pitchFamily="34" charset="0"/>
              <a:buChar char="•"/>
            </a:pPr>
            <a:endParaRPr lang="en-US" sz="1600" dirty="0">
              <a:solidFill>
                <a:schemeClr val="bg1"/>
              </a:solidFill>
            </a:endParaRPr>
          </a:p>
        </p:txBody>
      </p:sp>
      <p:cxnSp>
        <p:nvCxnSpPr>
          <p:cNvPr id="44" name="Straight Arrow Connector 43">
            <a:extLst>
              <a:ext uri="{FF2B5EF4-FFF2-40B4-BE49-F238E27FC236}">
                <a16:creationId xmlns:a16="http://schemas.microsoft.com/office/drawing/2014/main" id="{A2B2057A-2371-EE74-3E12-74C11F126D89}"/>
              </a:ext>
            </a:extLst>
          </p:cNvPr>
          <p:cNvCxnSpPr>
            <a:cxnSpLocks/>
            <a:endCxn id="42" idx="0"/>
          </p:cNvCxnSpPr>
          <p:nvPr/>
        </p:nvCxnSpPr>
        <p:spPr>
          <a:xfrm>
            <a:off x="8586216" y="3511296"/>
            <a:ext cx="490347" cy="132454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D1EAE21-E0B0-9D50-B1BD-6E933BFDD25D}"/>
              </a:ext>
            </a:extLst>
          </p:cNvPr>
          <p:cNvCxnSpPr>
            <a:cxnSpLocks/>
          </p:cNvCxnSpPr>
          <p:nvPr/>
        </p:nvCxnSpPr>
        <p:spPr>
          <a:xfrm flipH="1" flipV="1">
            <a:off x="2985516" y="2211388"/>
            <a:ext cx="550926" cy="39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C4FF01A-872D-45D8-F43F-909C559C9051}"/>
              </a:ext>
            </a:extLst>
          </p:cNvPr>
          <p:cNvCxnSpPr>
            <a:cxnSpLocks/>
          </p:cNvCxnSpPr>
          <p:nvPr/>
        </p:nvCxnSpPr>
        <p:spPr>
          <a:xfrm flipV="1">
            <a:off x="8586216" y="2206324"/>
            <a:ext cx="734568" cy="39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AE1676-7552-BF1B-8264-667BC3AF6562}"/>
              </a:ext>
            </a:extLst>
          </p:cNvPr>
          <p:cNvSpPr txBox="1"/>
          <p:nvPr/>
        </p:nvSpPr>
        <p:spPr>
          <a:xfrm>
            <a:off x="2066544" y="1611400"/>
            <a:ext cx="160934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pl-PL" sz="1600" dirty="0">
                <a:solidFill>
                  <a:schemeClr val="bg1"/>
                </a:solidFill>
              </a:rPr>
              <a:t>Przerwanie 96kHz</a:t>
            </a:r>
            <a:endParaRPr lang="en-US" sz="1600" dirty="0">
              <a:solidFill>
                <a:schemeClr val="bg1"/>
              </a:solidFill>
            </a:endParaRPr>
          </a:p>
        </p:txBody>
      </p:sp>
      <p:sp>
        <p:nvSpPr>
          <p:cNvPr id="14" name="TextBox 13">
            <a:extLst>
              <a:ext uri="{FF2B5EF4-FFF2-40B4-BE49-F238E27FC236}">
                <a16:creationId xmlns:a16="http://schemas.microsoft.com/office/drawing/2014/main" id="{E99274F5-CAE5-E34D-1FAB-2A9E78C3A271}"/>
              </a:ext>
            </a:extLst>
          </p:cNvPr>
          <p:cNvSpPr txBox="1"/>
          <p:nvPr/>
        </p:nvSpPr>
        <p:spPr>
          <a:xfrm>
            <a:off x="8516114" y="1846805"/>
            <a:ext cx="179222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pl-PL" sz="1600" dirty="0">
                <a:solidFill>
                  <a:schemeClr val="bg1"/>
                </a:solidFill>
              </a:rPr>
              <a:t>Przerwanie 50 ms</a:t>
            </a:r>
            <a:endParaRPr lang="en-US" sz="1600" dirty="0">
              <a:solidFill>
                <a:schemeClr val="bg1"/>
              </a:solidFill>
            </a:endParaRPr>
          </a:p>
        </p:txBody>
      </p:sp>
    </p:spTree>
    <p:extLst>
      <p:ext uri="{BB962C8B-B14F-4D97-AF65-F5344CB8AC3E}">
        <p14:creationId xmlns:p14="http://schemas.microsoft.com/office/powerpoint/2010/main" val="124119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008E679-7C39-3AD4-855C-36A60BE6BE2A}"/>
              </a:ext>
            </a:extLst>
          </p:cNvPr>
          <p:cNvSpPr/>
          <p:nvPr/>
        </p:nvSpPr>
        <p:spPr>
          <a:xfrm>
            <a:off x="1433587" y="101563"/>
            <a:ext cx="9459645" cy="6098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800" b="1" dirty="0">
                <a:latin typeface="Arial" panose="020B0604020202020204" pitchFamily="34" charset="0"/>
                <a:cs typeface="Arial" panose="020B0604020202020204" pitchFamily="34" charset="0"/>
              </a:rPr>
              <a:t>Test sygnałów sinusoidalnych z danego zakresu:</a:t>
            </a:r>
            <a:endParaRPr lang="en-US" sz="2800" b="1" dirty="0">
              <a:latin typeface="Arial" panose="020B0604020202020204" pitchFamily="34" charset="0"/>
              <a:cs typeface="Arial" panose="020B0604020202020204" pitchFamily="34" charset="0"/>
            </a:endParaRPr>
          </a:p>
        </p:txBody>
      </p:sp>
      <p:pic>
        <p:nvPicPr>
          <p:cNvPr id="33" name="Picture 32">
            <a:extLst>
              <a:ext uri="{FF2B5EF4-FFF2-40B4-BE49-F238E27FC236}">
                <a16:creationId xmlns:a16="http://schemas.microsoft.com/office/drawing/2014/main" id="{892DBF21-DF0C-4CC5-A28E-C9C5B3494514}"/>
              </a:ext>
            </a:extLst>
          </p:cNvPr>
          <p:cNvPicPr>
            <a:picLocks noChangeAspect="1"/>
          </p:cNvPicPr>
          <p:nvPr/>
        </p:nvPicPr>
        <p:blipFill>
          <a:blip r:embed="rId2"/>
          <a:stretch>
            <a:fillRect/>
          </a:stretch>
        </p:blipFill>
        <p:spPr>
          <a:xfrm>
            <a:off x="1419415" y="2004589"/>
            <a:ext cx="9459645" cy="4496427"/>
          </a:xfrm>
          <a:prstGeom prst="rect">
            <a:avLst/>
          </a:prstGeom>
        </p:spPr>
      </p:pic>
      <p:sp>
        <p:nvSpPr>
          <p:cNvPr id="35" name="Oval 34">
            <a:extLst>
              <a:ext uri="{FF2B5EF4-FFF2-40B4-BE49-F238E27FC236}">
                <a16:creationId xmlns:a16="http://schemas.microsoft.com/office/drawing/2014/main" id="{A05EBDDE-481A-2CE5-4375-F4508E72B580}"/>
              </a:ext>
            </a:extLst>
          </p:cNvPr>
          <p:cNvSpPr/>
          <p:nvPr/>
        </p:nvSpPr>
        <p:spPr>
          <a:xfrm>
            <a:off x="4305706" y="2446729"/>
            <a:ext cx="612648" cy="292608"/>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FEE595E-361E-DC64-D5AE-F3F278563895}"/>
              </a:ext>
            </a:extLst>
          </p:cNvPr>
          <p:cNvSpPr/>
          <p:nvPr/>
        </p:nvSpPr>
        <p:spPr>
          <a:xfrm>
            <a:off x="6615233" y="2703903"/>
            <a:ext cx="612648" cy="292608"/>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2E616BF-EA31-C395-68BA-C0CCEBAFDA17}"/>
              </a:ext>
            </a:extLst>
          </p:cNvPr>
          <p:cNvSpPr/>
          <p:nvPr/>
        </p:nvSpPr>
        <p:spPr>
          <a:xfrm>
            <a:off x="8995530" y="2943933"/>
            <a:ext cx="612648" cy="292608"/>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D580CC29-8208-5599-3BFC-1CF6635B433B}"/>
              </a:ext>
            </a:extLst>
          </p:cNvPr>
          <p:cNvSpPr/>
          <p:nvPr/>
        </p:nvSpPr>
        <p:spPr>
          <a:xfrm>
            <a:off x="1433587" y="848641"/>
            <a:ext cx="2278567" cy="6098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l-PL" sz="2800" dirty="0"/>
              <a:t>0 – 2 kHz</a:t>
            </a:r>
            <a:endParaRPr lang="en-US" sz="2800" dirty="0"/>
          </a:p>
        </p:txBody>
      </p:sp>
      <p:sp>
        <p:nvSpPr>
          <p:cNvPr id="51" name="Rectangle: Rounded Corners 50">
            <a:extLst>
              <a:ext uri="{FF2B5EF4-FFF2-40B4-BE49-F238E27FC236}">
                <a16:creationId xmlns:a16="http://schemas.microsoft.com/office/drawing/2014/main" id="{2DD90F62-0399-1D8D-DA41-9835D0CE7E57}"/>
              </a:ext>
            </a:extLst>
          </p:cNvPr>
          <p:cNvSpPr/>
          <p:nvPr/>
        </p:nvSpPr>
        <p:spPr>
          <a:xfrm>
            <a:off x="3712156" y="848641"/>
            <a:ext cx="2364657" cy="6098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l-PL" sz="2800" dirty="0"/>
              <a:t>2 – 4 kHz</a:t>
            </a:r>
            <a:endParaRPr lang="en-US" sz="2800" dirty="0"/>
          </a:p>
        </p:txBody>
      </p:sp>
      <p:sp>
        <p:nvSpPr>
          <p:cNvPr id="52" name="Rectangle: Rounded Corners 51">
            <a:extLst>
              <a:ext uri="{FF2B5EF4-FFF2-40B4-BE49-F238E27FC236}">
                <a16:creationId xmlns:a16="http://schemas.microsoft.com/office/drawing/2014/main" id="{77AA9984-6AFB-4311-9938-F4D4A0EB71FF}"/>
              </a:ext>
            </a:extLst>
          </p:cNvPr>
          <p:cNvSpPr/>
          <p:nvPr/>
        </p:nvSpPr>
        <p:spPr>
          <a:xfrm>
            <a:off x="6076814" y="848641"/>
            <a:ext cx="2530764" cy="6098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l-PL" sz="2800" dirty="0"/>
              <a:t>4 – 6 kHz</a:t>
            </a:r>
            <a:endParaRPr lang="en-US" sz="2800" dirty="0"/>
          </a:p>
        </p:txBody>
      </p:sp>
      <p:sp>
        <p:nvSpPr>
          <p:cNvPr id="53" name="Rectangle: Rounded Corners 52">
            <a:extLst>
              <a:ext uri="{FF2B5EF4-FFF2-40B4-BE49-F238E27FC236}">
                <a16:creationId xmlns:a16="http://schemas.microsoft.com/office/drawing/2014/main" id="{688F6A30-683B-E080-6D84-B5B07F1CA395}"/>
              </a:ext>
            </a:extLst>
          </p:cNvPr>
          <p:cNvSpPr/>
          <p:nvPr/>
        </p:nvSpPr>
        <p:spPr>
          <a:xfrm>
            <a:off x="8607578" y="848641"/>
            <a:ext cx="2278568" cy="6098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l-PL" sz="2800" dirty="0"/>
              <a:t>6 – 8 kHz</a:t>
            </a:r>
            <a:endParaRPr lang="en-US" sz="2800" dirty="0"/>
          </a:p>
        </p:txBody>
      </p:sp>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17C206E2-E031-5FA2-7186-A5F5E3D4BCFF}"/>
                  </a:ext>
                </a:extLst>
              </p:cNvPr>
              <p:cNvSpPr/>
              <p:nvPr/>
            </p:nvSpPr>
            <p:spPr>
              <a:xfrm>
                <a:off x="1433587" y="1458410"/>
                <a:ext cx="2278567" cy="5461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2800" b="0" i="1" smtClean="0">
                              <a:latin typeface="Cambria Math" panose="02040503050406030204" pitchFamily="18" charset="0"/>
                            </a:rPr>
                          </m:ctrlPr>
                        </m:sSubPr>
                        <m:e>
                          <m:r>
                            <a:rPr lang="pl-PL" sz="2800" b="0" i="1" smtClean="0">
                              <a:latin typeface="Cambria Math" panose="02040503050406030204" pitchFamily="18" charset="0"/>
                            </a:rPr>
                            <m:t>𝑓</m:t>
                          </m:r>
                        </m:e>
                        <m:sub>
                          <m:r>
                            <a:rPr lang="pl-PL" sz="2800" b="0" i="1" smtClean="0">
                              <a:latin typeface="Cambria Math" panose="02040503050406030204" pitchFamily="18" charset="0"/>
                            </a:rPr>
                            <m:t>𝑠</m:t>
                          </m:r>
                        </m:sub>
                      </m:sSub>
                      <m:r>
                        <a:rPr lang="pl-PL" sz="2800" b="0" i="1" smtClean="0">
                          <a:latin typeface="Cambria Math" panose="02040503050406030204" pitchFamily="18" charset="0"/>
                        </a:rPr>
                        <m:t>=1</m:t>
                      </m:r>
                      <m:r>
                        <a:rPr lang="pl-PL" sz="2800" b="0" i="1" smtClean="0">
                          <a:latin typeface="Cambria Math" panose="02040503050406030204" pitchFamily="18" charset="0"/>
                        </a:rPr>
                        <m:t>𝑘𝐻𝑧</m:t>
                      </m:r>
                    </m:oMath>
                  </m:oMathPara>
                </a14:m>
                <a:endParaRPr lang="en-US" sz="2800" dirty="0"/>
              </a:p>
            </p:txBody>
          </p:sp>
        </mc:Choice>
        <mc:Fallback xmlns="">
          <p:sp>
            <p:nvSpPr>
              <p:cNvPr id="54" name="Rectangle: Rounded Corners 53">
                <a:extLst>
                  <a:ext uri="{FF2B5EF4-FFF2-40B4-BE49-F238E27FC236}">
                    <a16:creationId xmlns:a16="http://schemas.microsoft.com/office/drawing/2014/main" id="{17C206E2-E031-5FA2-7186-A5F5E3D4BCFF}"/>
                  </a:ext>
                </a:extLst>
              </p:cNvPr>
              <p:cNvSpPr>
                <a:spLocks noRot="1" noChangeAspect="1" noMove="1" noResize="1" noEditPoints="1" noAdjustHandles="1" noChangeArrowheads="1" noChangeShapeType="1" noTextEdit="1"/>
              </p:cNvSpPr>
              <p:nvPr/>
            </p:nvSpPr>
            <p:spPr>
              <a:xfrm>
                <a:off x="1433587" y="1458410"/>
                <a:ext cx="2278567" cy="546179"/>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Rounded Corners 54">
                <a:extLst>
                  <a:ext uri="{FF2B5EF4-FFF2-40B4-BE49-F238E27FC236}">
                    <a16:creationId xmlns:a16="http://schemas.microsoft.com/office/drawing/2014/main" id="{609F757E-7341-2476-F045-6A4DD4ADE660}"/>
                  </a:ext>
                </a:extLst>
              </p:cNvPr>
              <p:cNvSpPr/>
              <p:nvPr/>
            </p:nvSpPr>
            <p:spPr>
              <a:xfrm>
                <a:off x="3712156" y="1458410"/>
                <a:ext cx="2364657" cy="5461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2800" b="0" i="1" smtClean="0">
                              <a:latin typeface="Cambria Math" panose="02040503050406030204" pitchFamily="18" charset="0"/>
                            </a:rPr>
                          </m:ctrlPr>
                        </m:sSubPr>
                        <m:e>
                          <m:r>
                            <a:rPr lang="pl-PL" sz="2800" b="0" i="1" smtClean="0">
                              <a:latin typeface="Cambria Math" panose="02040503050406030204" pitchFamily="18" charset="0"/>
                            </a:rPr>
                            <m:t>𝑓</m:t>
                          </m:r>
                        </m:e>
                        <m:sub>
                          <m:r>
                            <a:rPr lang="pl-PL" sz="2800" b="0" i="1" smtClean="0">
                              <a:latin typeface="Cambria Math" panose="02040503050406030204" pitchFamily="18" charset="0"/>
                            </a:rPr>
                            <m:t>𝑠</m:t>
                          </m:r>
                        </m:sub>
                      </m:sSub>
                      <m:r>
                        <a:rPr lang="pl-PL" sz="2800" b="0" i="1" smtClean="0">
                          <a:latin typeface="Cambria Math" panose="02040503050406030204" pitchFamily="18" charset="0"/>
                        </a:rPr>
                        <m:t>=3</m:t>
                      </m:r>
                      <m:r>
                        <a:rPr lang="pl-PL" sz="2800" b="0" i="1" smtClean="0">
                          <a:latin typeface="Cambria Math" panose="02040503050406030204" pitchFamily="18" charset="0"/>
                        </a:rPr>
                        <m:t>𝑘𝐻𝑧</m:t>
                      </m:r>
                    </m:oMath>
                  </m:oMathPara>
                </a14:m>
                <a:endParaRPr lang="en-US" sz="2800" dirty="0"/>
              </a:p>
            </p:txBody>
          </p:sp>
        </mc:Choice>
        <mc:Fallback xmlns="">
          <p:sp>
            <p:nvSpPr>
              <p:cNvPr id="55" name="Rectangle: Rounded Corners 54">
                <a:extLst>
                  <a:ext uri="{FF2B5EF4-FFF2-40B4-BE49-F238E27FC236}">
                    <a16:creationId xmlns:a16="http://schemas.microsoft.com/office/drawing/2014/main" id="{609F757E-7341-2476-F045-6A4DD4ADE660}"/>
                  </a:ext>
                </a:extLst>
              </p:cNvPr>
              <p:cNvSpPr>
                <a:spLocks noRot="1" noChangeAspect="1" noMove="1" noResize="1" noEditPoints="1" noAdjustHandles="1" noChangeArrowheads="1" noChangeShapeType="1" noTextEdit="1"/>
              </p:cNvSpPr>
              <p:nvPr/>
            </p:nvSpPr>
            <p:spPr>
              <a:xfrm>
                <a:off x="3712156" y="1458410"/>
                <a:ext cx="2364657" cy="546179"/>
              </a:xfrm>
              <a:prstGeom prst="round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Rounded Corners 55">
                <a:extLst>
                  <a:ext uri="{FF2B5EF4-FFF2-40B4-BE49-F238E27FC236}">
                    <a16:creationId xmlns:a16="http://schemas.microsoft.com/office/drawing/2014/main" id="{7A44F66B-2ACC-7CB6-2E1E-12C095EE3B46}"/>
                  </a:ext>
                </a:extLst>
              </p:cNvPr>
              <p:cNvSpPr/>
              <p:nvPr/>
            </p:nvSpPr>
            <p:spPr>
              <a:xfrm>
                <a:off x="6076814" y="1458410"/>
                <a:ext cx="2530764" cy="5461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2800" b="0" i="1" smtClean="0">
                              <a:latin typeface="Cambria Math" panose="02040503050406030204" pitchFamily="18" charset="0"/>
                            </a:rPr>
                          </m:ctrlPr>
                        </m:sSubPr>
                        <m:e>
                          <m:r>
                            <a:rPr lang="pl-PL" sz="2800" b="0" i="1" smtClean="0">
                              <a:latin typeface="Cambria Math" panose="02040503050406030204" pitchFamily="18" charset="0"/>
                            </a:rPr>
                            <m:t>𝑓</m:t>
                          </m:r>
                        </m:e>
                        <m:sub>
                          <m:r>
                            <a:rPr lang="pl-PL" sz="2800" b="0" i="1" smtClean="0">
                              <a:latin typeface="Cambria Math" panose="02040503050406030204" pitchFamily="18" charset="0"/>
                            </a:rPr>
                            <m:t>𝑠</m:t>
                          </m:r>
                        </m:sub>
                      </m:sSub>
                      <m:r>
                        <a:rPr lang="pl-PL" sz="2800" b="0" i="1" smtClean="0">
                          <a:latin typeface="Cambria Math" panose="02040503050406030204" pitchFamily="18" charset="0"/>
                        </a:rPr>
                        <m:t>=5</m:t>
                      </m:r>
                      <m:r>
                        <a:rPr lang="pl-PL" sz="2800" b="0" i="1" smtClean="0">
                          <a:latin typeface="Cambria Math" panose="02040503050406030204" pitchFamily="18" charset="0"/>
                        </a:rPr>
                        <m:t>𝑘𝐻𝑧</m:t>
                      </m:r>
                    </m:oMath>
                  </m:oMathPara>
                </a14:m>
                <a:endParaRPr lang="en-US" sz="2800" dirty="0"/>
              </a:p>
            </p:txBody>
          </p:sp>
        </mc:Choice>
        <mc:Fallback xmlns="">
          <p:sp>
            <p:nvSpPr>
              <p:cNvPr id="56" name="Rectangle: Rounded Corners 55">
                <a:extLst>
                  <a:ext uri="{FF2B5EF4-FFF2-40B4-BE49-F238E27FC236}">
                    <a16:creationId xmlns:a16="http://schemas.microsoft.com/office/drawing/2014/main" id="{7A44F66B-2ACC-7CB6-2E1E-12C095EE3B46}"/>
                  </a:ext>
                </a:extLst>
              </p:cNvPr>
              <p:cNvSpPr>
                <a:spLocks noRot="1" noChangeAspect="1" noMove="1" noResize="1" noEditPoints="1" noAdjustHandles="1" noChangeArrowheads="1" noChangeShapeType="1" noTextEdit="1"/>
              </p:cNvSpPr>
              <p:nvPr/>
            </p:nvSpPr>
            <p:spPr>
              <a:xfrm>
                <a:off x="6076814" y="1458410"/>
                <a:ext cx="2530764" cy="546179"/>
              </a:xfrm>
              <a:prstGeom prst="round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Rounded Corners 56">
                <a:extLst>
                  <a:ext uri="{FF2B5EF4-FFF2-40B4-BE49-F238E27FC236}">
                    <a16:creationId xmlns:a16="http://schemas.microsoft.com/office/drawing/2014/main" id="{AD662B3A-1158-8E71-FBC3-A12BA1E9422D}"/>
                  </a:ext>
                </a:extLst>
              </p:cNvPr>
              <p:cNvSpPr/>
              <p:nvPr/>
            </p:nvSpPr>
            <p:spPr>
              <a:xfrm>
                <a:off x="8607578" y="1458410"/>
                <a:ext cx="2278568" cy="5461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2800" b="0" i="1" smtClean="0">
                              <a:latin typeface="Cambria Math" panose="02040503050406030204" pitchFamily="18" charset="0"/>
                            </a:rPr>
                          </m:ctrlPr>
                        </m:sSubPr>
                        <m:e>
                          <m:r>
                            <a:rPr lang="pl-PL" sz="2800" b="0" i="1" smtClean="0">
                              <a:latin typeface="Cambria Math" panose="02040503050406030204" pitchFamily="18" charset="0"/>
                            </a:rPr>
                            <m:t>𝑓</m:t>
                          </m:r>
                        </m:e>
                        <m:sub>
                          <m:r>
                            <a:rPr lang="pl-PL" sz="2800" b="0" i="1" smtClean="0">
                              <a:latin typeface="Cambria Math" panose="02040503050406030204" pitchFamily="18" charset="0"/>
                            </a:rPr>
                            <m:t>𝑠</m:t>
                          </m:r>
                        </m:sub>
                      </m:sSub>
                      <m:r>
                        <a:rPr lang="pl-PL" sz="2800" b="0" i="1" smtClean="0">
                          <a:latin typeface="Cambria Math" panose="02040503050406030204" pitchFamily="18" charset="0"/>
                        </a:rPr>
                        <m:t>=7</m:t>
                      </m:r>
                      <m:r>
                        <a:rPr lang="pl-PL" sz="2800" b="0" i="1" smtClean="0">
                          <a:latin typeface="Cambria Math" panose="02040503050406030204" pitchFamily="18" charset="0"/>
                        </a:rPr>
                        <m:t>𝑘𝐻𝑧</m:t>
                      </m:r>
                    </m:oMath>
                  </m:oMathPara>
                </a14:m>
                <a:endParaRPr lang="en-US" sz="2800" dirty="0"/>
              </a:p>
            </p:txBody>
          </p:sp>
        </mc:Choice>
        <mc:Fallback xmlns="">
          <p:sp>
            <p:nvSpPr>
              <p:cNvPr id="57" name="Rectangle: Rounded Corners 56">
                <a:extLst>
                  <a:ext uri="{FF2B5EF4-FFF2-40B4-BE49-F238E27FC236}">
                    <a16:creationId xmlns:a16="http://schemas.microsoft.com/office/drawing/2014/main" id="{AD662B3A-1158-8E71-FBC3-A12BA1E9422D}"/>
                  </a:ext>
                </a:extLst>
              </p:cNvPr>
              <p:cNvSpPr>
                <a:spLocks noRot="1" noChangeAspect="1" noMove="1" noResize="1" noEditPoints="1" noAdjustHandles="1" noChangeArrowheads="1" noChangeShapeType="1" noTextEdit="1"/>
              </p:cNvSpPr>
              <p:nvPr/>
            </p:nvSpPr>
            <p:spPr>
              <a:xfrm>
                <a:off x="8607578" y="1458410"/>
                <a:ext cx="2278568" cy="546179"/>
              </a:xfrm>
              <a:prstGeom prst="roundRect">
                <a:avLst/>
              </a:prstGeom>
              <a:blipFill>
                <a:blip r:embed="rId6"/>
                <a:stretch>
                  <a:fillRect/>
                </a:stretch>
              </a:blipFill>
            </p:spPr>
            <p:txBody>
              <a:bodyPr/>
              <a:lstStyle/>
              <a:p>
                <a:r>
                  <a:rPr lang="en-US">
                    <a:noFill/>
                  </a:rPr>
                  <a:t> </a:t>
                </a:r>
              </a:p>
            </p:txBody>
          </p:sp>
        </mc:Fallback>
      </mc:AlternateContent>
      <p:sp>
        <p:nvSpPr>
          <p:cNvPr id="58" name="Oval 57">
            <a:extLst>
              <a:ext uri="{FF2B5EF4-FFF2-40B4-BE49-F238E27FC236}">
                <a16:creationId xmlns:a16="http://schemas.microsoft.com/office/drawing/2014/main" id="{6D3E9F44-C122-0FDD-C4BE-74DFE63BCAF3}"/>
              </a:ext>
            </a:extLst>
          </p:cNvPr>
          <p:cNvSpPr/>
          <p:nvPr/>
        </p:nvSpPr>
        <p:spPr>
          <a:xfrm>
            <a:off x="1826031" y="2205488"/>
            <a:ext cx="612648" cy="292608"/>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41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CAC8B-CA12-8682-C9E2-C0F784F1DE74}"/>
              </a:ext>
            </a:extLst>
          </p:cNvPr>
          <p:cNvPicPr>
            <a:picLocks noChangeAspect="1"/>
          </p:cNvPicPr>
          <p:nvPr/>
        </p:nvPicPr>
        <p:blipFill>
          <a:blip r:embed="rId2"/>
          <a:stretch>
            <a:fillRect/>
          </a:stretch>
        </p:blipFill>
        <p:spPr>
          <a:xfrm>
            <a:off x="1428941" y="2004589"/>
            <a:ext cx="9450119" cy="4515480"/>
          </a:xfrm>
          <a:prstGeom prst="rect">
            <a:avLst/>
          </a:prstGeom>
        </p:spPr>
      </p:pic>
      <p:sp>
        <p:nvSpPr>
          <p:cNvPr id="21" name="Oval 20">
            <a:extLst>
              <a:ext uri="{FF2B5EF4-FFF2-40B4-BE49-F238E27FC236}">
                <a16:creationId xmlns:a16="http://schemas.microsoft.com/office/drawing/2014/main" id="{0297F8C9-0148-F486-40A7-A0A044E76B8E}"/>
              </a:ext>
            </a:extLst>
          </p:cNvPr>
          <p:cNvSpPr/>
          <p:nvPr/>
        </p:nvSpPr>
        <p:spPr>
          <a:xfrm>
            <a:off x="1776068" y="3168110"/>
            <a:ext cx="612648" cy="292608"/>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794DAC0-F98A-652F-2B2E-BB19B2555007}"/>
              </a:ext>
            </a:extLst>
          </p:cNvPr>
          <p:cNvSpPr/>
          <p:nvPr/>
        </p:nvSpPr>
        <p:spPr>
          <a:xfrm>
            <a:off x="4163916" y="3429000"/>
            <a:ext cx="612648" cy="292608"/>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593D7D0-57C1-36E9-9987-52E62BB64125}"/>
              </a:ext>
            </a:extLst>
          </p:cNvPr>
          <p:cNvSpPr/>
          <p:nvPr/>
        </p:nvSpPr>
        <p:spPr>
          <a:xfrm>
            <a:off x="6509288" y="3642909"/>
            <a:ext cx="612648" cy="292608"/>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ABCC5F5-67F7-7BD4-D2F1-1D79DE366FAF}"/>
              </a:ext>
            </a:extLst>
          </p:cNvPr>
          <p:cNvSpPr/>
          <p:nvPr/>
        </p:nvSpPr>
        <p:spPr>
          <a:xfrm>
            <a:off x="9041985" y="3911514"/>
            <a:ext cx="612648" cy="292608"/>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AEE5B7A0-B72F-EDB4-E3A7-EFCF45B86BB3}"/>
              </a:ext>
            </a:extLst>
          </p:cNvPr>
          <p:cNvSpPr/>
          <p:nvPr/>
        </p:nvSpPr>
        <p:spPr>
          <a:xfrm>
            <a:off x="1426500" y="836311"/>
            <a:ext cx="2278567" cy="6098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l-PL" sz="2800" dirty="0"/>
              <a:t>8 – 10 kHz</a:t>
            </a:r>
            <a:endParaRPr lang="en-US" sz="2800" dirty="0"/>
          </a:p>
        </p:txBody>
      </p:sp>
      <p:sp>
        <p:nvSpPr>
          <p:cNvPr id="35" name="Rectangle: Rounded Corners 34">
            <a:extLst>
              <a:ext uri="{FF2B5EF4-FFF2-40B4-BE49-F238E27FC236}">
                <a16:creationId xmlns:a16="http://schemas.microsoft.com/office/drawing/2014/main" id="{4408D102-3DB5-DCA1-68A4-111003DB2185}"/>
              </a:ext>
            </a:extLst>
          </p:cNvPr>
          <p:cNvSpPr/>
          <p:nvPr/>
        </p:nvSpPr>
        <p:spPr>
          <a:xfrm>
            <a:off x="3705070" y="848641"/>
            <a:ext cx="2364657" cy="6098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l-PL" sz="2800" dirty="0"/>
              <a:t>10 – 12 kHz</a:t>
            </a:r>
            <a:endParaRPr lang="en-US" sz="2800" dirty="0"/>
          </a:p>
        </p:txBody>
      </p:sp>
      <p:sp>
        <p:nvSpPr>
          <p:cNvPr id="36" name="Rectangle: Rounded Corners 35">
            <a:extLst>
              <a:ext uri="{FF2B5EF4-FFF2-40B4-BE49-F238E27FC236}">
                <a16:creationId xmlns:a16="http://schemas.microsoft.com/office/drawing/2014/main" id="{4858D6C4-F5BA-F0A4-4A87-7036B233CA10}"/>
              </a:ext>
            </a:extLst>
          </p:cNvPr>
          <p:cNvSpPr/>
          <p:nvPr/>
        </p:nvSpPr>
        <p:spPr>
          <a:xfrm>
            <a:off x="6069728" y="848641"/>
            <a:ext cx="2530764" cy="6098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l-PL" sz="2800" dirty="0"/>
              <a:t>12 – 14kHz</a:t>
            </a:r>
            <a:endParaRPr lang="en-US" sz="2800" dirty="0"/>
          </a:p>
        </p:txBody>
      </p:sp>
      <p:sp>
        <p:nvSpPr>
          <p:cNvPr id="37" name="Rectangle: Rounded Corners 36">
            <a:extLst>
              <a:ext uri="{FF2B5EF4-FFF2-40B4-BE49-F238E27FC236}">
                <a16:creationId xmlns:a16="http://schemas.microsoft.com/office/drawing/2014/main" id="{0B93C838-05EC-A9A1-152A-F89BE6E13B03}"/>
              </a:ext>
            </a:extLst>
          </p:cNvPr>
          <p:cNvSpPr/>
          <p:nvPr/>
        </p:nvSpPr>
        <p:spPr>
          <a:xfrm>
            <a:off x="8600492" y="848641"/>
            <a:ext cx="2278568" cy="6098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l-PL" sz="2800" dirty="0"/>
              <a:t>14 – 16 kHz</a:t>
            </a:r>
            <a:endParaRPr lang="en-US" sz="2800" dirty="0"/>
          </a:p>
        </p:txBody>
      </p:sp>
      <mc:AlternateContent xmlns:mc="http://schemas.openxmlformats.org/markup-compatibility/2006" xmlns:a14="http://schemas.microsoft.com/office/drawing/2010/main">
        <mc:Choice Requires="a14">
          <p:sp>
            <p:nvSpPr>
              <p:cNvPr id="38" name="Rectangle: Rounded Corners 37">
                <a:extLst>
                  <a:ext uri="{FF2B5EF4-FFF2-40B4-BE49-F238E27FC236}">
                    <a16:creationId xmlns:a16="http://schemas.microsoft.com/office/drawing/2014/main" id="{7DD81EE7-C2FE-E623-AD54-19632ED4CE8F}"/>
                  </a:ext>
                </a:extLst>
              </p:cNvPr>
              <p:cNvSpPr/>
              <p:nvPr/>
            </p:nvSpPr>
            <p:spPr>
              <a:xfrm>
                <a:off x="1426501" y="1458410"/>
                <a:ext cx="2278567" cy="5461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2800" b="0" i="1" smtClean="0">
                              <a:latin typeface="Cambria Math" panose="02040503050406030204" pitchFamily="18" charset="0"/>
                            </a:rPr>
                          </m:ctrlPr>
                        </m:sSubPr>
                        <m:e>
                          <m:r>
                            <a:rPr lang="pl-PL" sz="2800" b="0" i="1" smtClean="0">
                              <a:latin typeface="Cambria Math" panose="02040503050406030204" pitchFamily="18" charset="0"/>
                            </a:rPr>
                            <m:t>𝑓</m:t>
                          </m:r>
                        </m:e>
                        <m:sub>
                          <m:r>
                            <a:rPr lang="pl-PL" sz="2800" b="0" i="1" smtClean="0">
                              <a:latin typeface="Cambria Math" panose="02040503050406030204" pitchFamily="18" charset="0"/>
                            </a:rPr>
                            <m:t>𝑠</m:t>
                          </m:r>
                        </m:sub>
                      </m:sSub>
                      <m:r>
                        <a:rPr lang="pl-PL" sz="2800" b="0" i="1" smtClean="0">
                          <a:latin typeface="Cambria Math" panose="02040503050406030204" pitchFamily="18" charset="0"/>
                        </a:rPr>
                        <m:t>=9</m:t>
                      </m:r>
                      <m:r>
                        <a:rPr lang="pl-PL" sz="2800" b="0" i="1" smtClean="0">
                          <a:latin typeface="Cambria Math" panose="02040503050406030204" pitchFamily="18" charset="0"/>
                        </a:rPr>
                        <m:t>𝑘𝐻𝑧</m:t>
                      </m:r>
                    </m:oMath>
                  </m:oMathPara>
                </a14:m>
                <a:endParaRPr lang="en-US" sz="2800" dirty="0"/>
              </a:p>
            </p:txBody>
          </p:sp>
        </mc:Choice>
        <mc:Fallback xmlns="">
          <p:sp>
            <p:nvSpPr>
              <p:cNvPr id="38" name="Rectangle: Rounded Corners 37">
                <a:extLst>
                  <a:ext uri="{FF2B5EF4-FFF2-40B4-BE49-F238E27FC236}">
                    <a16:creationId xmlns:a16="http://schemas.microsoft.com/office/drawing/2014/main" id="{7DD81EE7-C2FE-E623-AD54-19632ED4CE8F}"/>
                  </a:ext>
                </a:extLst>
              </p:cNvPr>
              <p:cNvSpPr>
                <a:spLocks noRot="1" noChangeAspect="1" noMove="1" noResize="1" noEditPoints="1" noAdjustHandles="1" noChangeArrowheads="1" noChangeShapeType="1" noTextEdit="1"/>
              </p:cNvSpPr>
              <p:nvPr/>
            </p:nvSpPr>
            <p:spPr>
              <a:xfrm>
                <a:off x="1426501" y="1458410"/>
                <a:ext cx="2278567" cy="546179"/>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Rounded Corners 38">
                <a:extLst>
                  <a:ext uri="{FF2B5EF4-FFF2-40B4-BE49-F238E27FC236}">
                    <a16:creationId xmlns:a16="http://schemas.microsoft.com/office/drawing/2014/main" id="{5E3BD5C7-238A-D67C-82DB-1DFD6DD87CB4}"/>
                  </a:ext>
                </a:extLst>
              </p:cNvPr>
              <p:cNvSpPr/>
              <p:nvPr/>
            </p:nvSpPr>
            <p:spPr>
              <a:xfrm>
                <a:off x="3705070" y="1458410"/>
                <a:ext cx="2364657" cy="5461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2800" b="0" i="1" smtClean="0">
                              <a:latin typeface="Cambria Math" panose="02040503050406030204" pitchFamily="18" charset="0"/>
                            </a:rPr>
                          </m:ctrlPr>
                        </m:sSubPr>
                        <m:e>
                          <m:r>
                            <a:rPr lang="pl-PL" sz="2800" b="0" i="1" smtClean="0">
                              <a:latin typeface="Cambria Math" panose="02040503050406030204" pitchFamily="18" charset="0"/>
                            </a:rPr>
                            <m:t>𝑓</m:t>
                          </m:r>
                        </m:e>
                        <m:sub>
                          <m:r>
                            <a:rPr lang="pl-PL" sz="2800" b="0" i="1" smtClean="0">
                              <a:latin typeface="Cambria Math" panose="02040503050406030204" pitchFamily="18" charset="0"/>
                            </a:rPr>
                            <m:t>𝑠</m:t>
                          </m:r>
                        </m:sub>
                      </m:sSub>
                      <m:r>
                        <a:rPr lang="pl-PL" sz="2800" b="0" i="1" smtClean="0">
                          <a:latin typeface="Cambria Math" panose="02040503050406030204" pitchFamily="18" charset="0"/>
                        </a:rPr>
                        <m:t>=11</m:t>
                      </m:r>
                      <m:r>
                        <a:rPr lang="pl-PL" sz="2800" b="0" i="1" smtClean="0">
                          <a:latin typeface="Cambria Math" panose="02040503050406030204" pitchFamily="18" charset="0"/>
                        </a:rPr>
                        <m:t>𝑘𝐻𝑧</m:t>
                      </m:r>
                    </m:oMath>
                  </m:oMathPara>
                </a14:m>
                <a:endParaRPr lang="en-US" sz="2800" dirty="0"/>
              </a:p>
            </p:txBody>
          </p:sp>
        </mc:Choice>
        <mc:Fallback xmlns="">
          <p:sp>
            <p:nvSpPr>
              <p:cNvPr id="39" name="Rectangle: Rounded Corners 38">
                <a:extLst>
                  <a:ext uri="{FF2B5EF4-FFF2-40B4-BE49-F238E27FC236}">
                    <a16:creationId xmlns:a16="http://schemas.microsoft.com/office/drawing/2014/main" id="{5E3BD5C7-238A-D67C-82DB-1DFD6DD87CB4}"/>
                  </a:ext>
                </a:extLst>
              </p:cNvPr>
              <p:cNvSpPr>
                <a:spLocks noRot="1" noChangeAspect="1" noMove="1" noResize="1" noEditPoints="1" noAdjustHandles="1" noChangeArrowheads="1" noChangeShapeType="1" noTextEdit="1"/>
              </p:cNvSpPr>
              <p:nvPr/>
            </p:nvSpPr>
            <p:spPr>
              <a:xfrm>
                <a:off x="3705070" y="1458410"/>
                <a:ext cx="2364657" cy="546179"/>
              </a:xfrm>
              <a:prstGeom prst="round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Rounded Corners 39">
                <a:extLst>
                  <a:ext uri="{FF2B5EF4-FFF2-40B4-BE49-F238E27FC236}">
                    <a16:creationId xmlns:a16="http://schemas.microsoft.com/office/drawing/2014/main" id="{D78AC4FB-42D7-A8AB-8874-2B33FEC2B523}"/>
                  </a:ext>
                </a:extLst>
              </p:cNvPr>
              <p:cNvSpPr/>
              <p:nvPr/>
            </p:nvSpPr>
            <p:spPr>
              <a:xfrm>
                <a:off x="6069728" y="1458410"/>
                <a:ext cx="2530764" cy="5461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2800" b="0" i="1" smtClean="0">
                              <a:latin typeface="Cambria Math" panose="02040503050406030204" pitchFamily="18" charset="0"/>
                            </a:rPr>
                          </m:ctrlPr>
                        </m:sSubPr>
                        <m:e>
                          <m:r>
                            <a:rPr lang="pl-PL" sz="2800" b="0" i="1" smtClean="0">
                              <a:latin typeface="Cambria Math" panose="02040503050406030204" pitchFamily="18" charset="0"/>
                            </a:rPr>
                            <m:t>𝑓</m:t>
                          </m:r>
                        </m:e>
                        <m:sub>
                          <m:r>
                            <a:rPr lang="pl-PL" sz="2800" b="0" i="1" smtClean="0">
                              <a:latin typeface="Cambria Math" panose="02040503050406030204" pitchFamily="18" charset="0"/>
                            </a:rPr>
                            <m:t>𝑠</m:t>
                          </m:r>
                        </m:sub>
                      </m:sSub>
                      <m:r>
                        <a:rPr lang="pl-PL" sz="2800" b="0" i="1" smtClean="0">
                          <a:latin typeface="Cambria Math" panose="02040503050406030204" pitchFamily="18" charset="0"/>
                        </a:rPr>
                        <m:t>=13</m:t>
                      </m:r>
                      <m:r>
                        <a:rPr lang="pl-PL" sz="2800" b="0" i="1" smtClean="0">
                          <a:latin typeface="Cambria Math" panose="02040503050406030204" pitchFamily="18" charset="0"/>
                        </a:rPr>
                        <m:t>𝑘𝐻𝑧</m:t>
                      </m:r>
                    </m:oMath>
                  </m:oMathPara>
                </a14:m>
                <a:endParaRPr lang="en-US" sz="2800" dirty="0"/>
              </a:p>
            </p:txBody>
          </p:sp>
        </mc:Choice>
        <mc:Fallback xmlns="">
          <p:sp>
            <p:nvSpPr>
              <p:cNvPr id="40" name="Rectangle: Rounded Corners 39">
                <a:extLst>
                  <a:ext uri="{FF2B5EF4-FFF2-40B4-BE49-F238E27FC236}">
                    <a16:creationId xmlns:a16="http://schemas.microsoft.com/office/drawing/2014/main" id="{D78AC4FB-42D7-A8AB-8874-2B33FEC2B523}"/>
                  </a:ext>
                </a:extLst>
              </p:cNvPr>
              <p:cNvSpPr>
                <a:spLocks noRot="1" noChangeAspect="1" noMove="1" noResize="1" noEditPoints="1" noAdjustHandles="1" noChangeArrowheads="1" noChangeShapeType="1" noTextEdit="1"/>
              </p:cNvSpPr>
              <p:nvPr/>
            </p:nvSpPr>
            <p:spPr>
              <a:xfrm>
                <a:off x="6069728" y="1458410"/>
                <a:ext cx="2530764" cy="546179"/>
              </a:xfrm>
              <a:prstGeom prst="round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Rounded Corners 40">
                <a:extLst>
                  <a:ext uri="{FF2B5EF4-FFF2-40B4-BE49-F238E27FC236}">
                    <a16:creationId xmlns:a16="http://schemas.microsoft.com/office/drawing/2014/main" id="{9B26000A-3D09-4CB7-3111-1A096CE96AC0}"/>
                  </a:ext>
                </a:extLst>
              </p:cNvPr>
              <p:cNvSpPr/>
              <p:nvPr/>
            </p:nvSpPr>
            <p:spPr>
              <a:xfrm>
                <a:off x="8600492" y="1458410"/>
                <a:ext cx="2278568" cy="5461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2800" b="0" i="1" smtClean="0">
                              <a:latin typeface="Cambria Math" panose="02040503050406030204" pitchFamily="18" charset="0"/>
                            </a:rPr>
                          </m:ctrlPr>
                        </m:sSubPr>
                        <m:e>
                          <m:r>
                            <a:rPr lang="pl-PL" sz="2800" b="0" i="1" smtClean="0">
                              <a:latin typeface="Cambria Math" panose="02040503050406030204" pitchFamily="18" charset="0"/>
                            </a:rPr>
                            <m:t>𝑓</m:t>
                          </m:r>
                        </m:e>
                        <m:sub>
                          <m:r>
                            <a:rPr lang="pl-PL" sz="2800" b="0" i="1" smtClean="0">
                              <a:latin typeface="Cambria Math" panose="02040503050406030204" pitchFamily="18" charset="0"/>
                            </a:rPr>
                            <m:t>𝑠</m:t>
                          </m:r>
                        </m:sub>
                      </m:sSub>
                      <m:r>
                        <a:rPr lang="pl-PL" sz="2800" b="0" i="1" smtClean="0">
                          <a:latin typeface="Cambria Math" panose="02040503050406030204" pitchFamily="18" charset="0"/>
                        </a:rPr>
                        <m:t>=15</m:t>
                      </m:r>
                      <m:r>
                        <a:rPr lang="pl-PL" sz="2800" b="0" i="1" smtClean="0">
                          <a:latin typeface="Cambria Math" panose="02040503050406030204" pitchFamily="18" charset="0"/>
                        </a:rPr>
                        <m:t>𝑘𝐻𝑧</m:t>
                      </m:r>
                    </m:oMath>
                  </m:oMathPara>
                </a14:m>
                <a:endParaRPr lang="en-US" sz="2800" dirty="0"/>
              </a:p>
            </p:txBody>
          </p:sp>
        </mc:Choice>
        <mc:Fallback xmlns="">
          <p:sp>
            <p:nvSpPr>
              <p:cNvPr id="41" name="Rectangle: Rounded Corners 40">
                <a:extLst>
                  <a:ext uri="{FF2B5EF4-FFF2-40B4-BE49-F238E27FC236}">
                    <a16:creationId xmlns:a16="http://schemas.microsoft.com/office/drawing/2014/main" id="{9B26000A-3D09-4CB7-3111-1A096CE96AC0}"/>
                  </a:ext>
                </a:extLst>
              </p:cNvPr>
              <p:cNvSpPr>
                <a:spLocks noRot="1" noChangeAspect="1" noMove="1" noResize="1" noEditPoints="1" noAdjustHandles="1" noChangeArrowheads="1" noChangeShapeType="1" noTextEdit="1"/>
              </p:cNvSpPr>
              <p:nvPr/>
            </p:nvSpPr>
            <p:spPr>
              <a:xfrm>
                <a:off x="8600492" y="1458410"/>
                <a:ext cx="2278568" cy="546179"/>
              </a:xfrm>
              <a:prstGeom prst="round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9446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1390498-6C9E-46B7-FC70-9921BA71317F}"/>
              </a:ext>
            </a:extLst>
          </p:cNvPr>
          <p:cNvSpPr/>
          <p:nvPr/>
        </p:nvSpPr>
        <p:spPr>
          <a:xfrm>
            <a:off x="1366177" y="531331"/>
            <a:ext cx="9459645" cy="6098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800" b="1" dirty="0">
                <a:latin typeface="Arial" panose="020B0604020202020204" pitchFamily="34" charset="0"/>
                <a:cs typeface="Arial" panose="020B0604020202020204" pitchFamily="34" charset="0"/>
              </a:rPr>
              <a:t>Sygnał będący sumą sinusów z każdego zakresu:</a:t>
            </a:r>
            <a:endParaRPr lang="en-US" sz="2800" b="1" dirty="0">
              <a:latin typeface="Arial" panose="020B0604020202020204" pitchFamily="34" charset="0"/>
              <a:cs typeface="Arial" panose="020B0604020202020204" pitchFamily="34" charset="0"/>
            </a:endParaRPr>
          </a:p>
        </p:txBody>
      </p:sp>
      <p:pic>
        <p:nvPicPr>
          <p:cNvPr id="7" name="Picture 6" descr="A screenshot of a computer screen&#10;&#10;Description automatically generated">
            <a:extLst>
              <a:ext uri="{FF2B5EF4-FFF2-40B4-BE49-F238E27FC236}">
                <a16:creationId xmlns:a16="http://schemas.microsoft.com/office/drawing/2014/main" id="{E0A897F7-52EC-03C3-AFB1-F23E5ACDC222}"/>
              </a:ext>
            </a:extLst>
          </p:cNvPr>
          <p:cNvPicPr>
            <a:picLocks noChangeAspect="1"/>
          </p:cNvPicPr>
          <p:nvPr/>
        </p:nvPicPr>
        <p:blipFill>
          <a:blip r:embed="rId3"/>
          <a:stretch>
            <a:fillRect/>
          </a:stretch>
        </p:blipFill>
        <p:spPr>
          <a:xfrm>
            <a:off x="1366177" y="1414447"/>
            <a:ext cx="9459645" cy="527866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9891BFF-41E0-F927-9248-D905BB80DAB6}"/>
                  </a:ext>
                </a:extLst>
              </p:cNvPr>
              <p:cNvSpPr/>
              <p:nvPr/>
            </p:nvSpPr>
            <p:spPr>
              <a:xfrm>
                <a:off x="6547104" y="6108192"/>
                <a:ext cx="4278718" cy="5849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pl-PL" b="0" i="1" smtClean="0">
                              <a:latin typeface="Cambria Math" panose="02040503050406030204" pitchFamily="18" charset="0"/>
                            </a:rPr>
                          </m:ctrlPr>
                        </m:fPr>
                        <m:num>
                          <m:sSub>
                            <m:sSubPr>
                              <m:ctrlPr>
                                <a:rPr lang="pl-PL" b="0" i="1" smtClean="0">
                                  <a:latin typeface="Cambria Math" panose="02040503050406030204" pitchFamily="18" charset="0"/>
                                </a:rPr>
                              </m:ctrlPr>
                            </m:sSubPr>
                            <m:e>
                              <m:r>
                                <a:rPr lang="pl-PL" b="0" i="1" smtClean="0">
                                  <a:latin typeface="Cambria Math" panose="02040503050406030204" pitchFamily="18" charset="0"/>
                                </a:rPr>
                                <m:t>𝑖</m:t>
                              </m:r>
                            </m:e>
                            <m:sub>
                              <m:r>
                                <a:rPr lang="pl-PL" b="0" i="1" smtClean="0">
                                  <a:latin typeface="Cambria Math" panose="02040503050406030204" pitchFamily="18" charset="0"/>
                                </a:rPr>
                                <m:t>𝑑𝑥</m:t>
                              </m:r>
                            </m:sub>
                          </m:sSub>
                        </m:num>
                        <m:den>
                          <m:r>
                            <a:rPr lang="pl-PL" b="0" i="1" smtClean="0">
                              <a:latin typeface="Cambria Math" panose="02040503050406030204" pitchFamily="18" charset="0"/>
                            </a:rPr>
                            <m:t>𝑂𝑘𝑛𝑜</m:t>
                          </m:r>
                          <m:r>
                            <a:rPr lang="pl-PL" b="0" i="1" smtClean="0">
                              <a:latin typeface="Cambria Math" panose="02040503050406030204" pitchFamily="18" charset="0"/>
                            </a:rPr>
                            <m:t>_</m:t>
                          </m:r>
                          <m:r>
                            <a:rPr lang="pl-PL" b="0" i="1" smtClean="0">
                              <a:latin typeface="Cambria Math" panose="02040503050406030204" pitchFamily="18" charset="0"/>
                            </a:rPr>
                            <m:t>𝐹𝐹𝑇</m:t>
                          </m:r>
                        </m:den>
                      </m:f>
                      <m:r>
                        <a:rPr lang="pl-PL" b="0" i="1" smtClean="0">
                          <a:latin typeface="Cambria Math" panose="02040503050406030204" pitchFamily="18" charset="0"/>
                        </a:rPr>
                        <m:t>∗</m:t>
                      </m:r>
                      <m:r>
                        <a:rPr lang="pl-PL" b="0" i="1" smtClean="0">
                          <a:latin typeface="Cambria Math" panose="02040503050406030204" pitchFamily="18" charset="0"/>
                        </a:rPr>
                        <m:t>𝐶𝑧</m:t>
                      </m:r>
                      <m:r>
                        <a:rPr lang="pl-PL" b="0" i="1" smtClean="0">
                          <a:latin typeface="Cambria Math" panose="02040503050406030204" pitchFamily="18" charset="0"/>
                        </a:rPr>
                        <m:t>ę</m:t>
                      </m:r>
                      <m:r>
                        <a:rPr lang="pl-PL" b="0" i="1" smtClean="0">
                          <a:latin typeface="Cambria Math" panose="02040503050406030204" pitchFamily="18" charset="0"/>
                        </a:rPr>
                        <m:t>𝑠𝑡𝑜𝑡𝑙𝑖𝑤𝑜</m:t>
                      </m:r>
                      <m:r>
                        <a:rPr lang="pl-PL" b="0" i="1" smtClean="0">
                          <a:latin typeface="Cambria Math" panose="02040503050406030204" pitchFamily="18" charset="0"/>
                        </a:rPr>
                        <m:t>ść </m:t>
                      </m:r>
                      <m:r>
                        <a:rPr lang="pl-PL" b="0" i="1" smtClean="0">
                          <a:latin typeface="Cambria Math" panose="02040503050406030204" pitchFamily="18" charset="0"/>
                        </a:rPr>
                        <m:t>𝑝𝑟</m:t>
                      </m:r>
                      <m:r>
                        <a:rPr lang="pl-PL" b="0" i="1" smtClean="0">
                          <a:latin typeface="Cambria Math" panose="02040503050406030204" pitchFamily="18" charset="0"/>
                        </a:rPr>
                        <m:t>ó</m:t>
                      </m:r>
                      <m:r>
                        <a:rPr lang="pl-PL" b="0" i="1" smtClean="0">
                          <a:latin typeface="Cambria Math" panose="02040503050406030204" pitchFamily="18" charset="0"/>
                        </a:rPr>
                        <m:t>𝑏𝑘𝑜𝑤𝑎𝑛𝑖𝑎</m:t>
                      </m:r>
                    </m:oMath>
                  </m:oMathPara>
                </a14:m>
                <a:endParaRPr lang="en-US" dirty="0"/>
              </a:p>
            </p:txBody>
          </p:sp>
        </mc:Choice>
        <mc:Fallback xmlns="">
          <p:sp>
            <p:nvSpPr>
              <p:cNvPr id="8" name="Rectangle 7">
                <a:extLst>
                  <a:ext uri="{FF2B5EF4-FFF2-40B4-BE49-F238E27FC236}">
                    <a16:creationId xmlns:a16="http://schemas.microsoft.com/office/drawing/2014/main" id="{C9891BFF-41E0-F927-9248-D905BB80DAB6}"/>
                  </a:ext>
                </a:extLst>
              </p:cNvPr>
              <p:cNvSpPr>
                <a:spLocks noRot="1" noChangeAspect="1" noMove="1" noResize="1" noEditPoints="1" noAdjustHandles="1" noChangeArrowheads="1" noChangeShapeType="1" noTextEdit="1"/>
              </p:cNvSpPr>
              <p:nvPr/>
            </p:nvSpPr>
            <p:spPr>
              <a:xfrm>
                <a:off x="6547104" y="6108192"/>
                <a:ext cx="4278718" cy="58491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6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428</TotalTime>
  <Words>684</Words>
  <Application>Microsoft Office PowerPoint</Application>
  <PresentationFormat>Widescreen</PresentationFormat>
  <Paragraphs>119</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Rockwell</vt:lpstr>
      <vt:lpstr>Tahoma</vt:lpstr>
      <vt:lpstr>Tw Cen MT</vt:lpstr>
      <vt:lpstr>Wingdings</vt:lpstr>
      <vt:lpstr>Circuit</vt:lpstr>
      <vt:lpstr>Implementacja algorytmu fft dla układu NuclEo-f446RE</vt:lpstr>
      <vt:lpstr>Projekt zakładał następujące etapy:</vt:lpstr>
      <vt:lpstr>Etapy realizacji projektu</vt:lpstr>
      <vt:lpstr>PowerPoint Presentation</vt:lpstr>
      <vt:lpstr> ZDJĘCIA UKŁADU</vt:lpstr>
      <vt:lpstr>Komunikacja między Sterownikami</vt:lpstr>
      <vt:lpstr>PowerPoint Presentation</vt:lpstr>
      <vt:lpstr>PowerPoint Presentation</vt:lpstr>
      <vt:lpstr>PowerPoint Presentation</vt:lpstr>
      <vt:lpstr>Idea</vt:lpstr>
      <vt:lpstr>Matryca LED</vt:lpstr>
      <vt:lpstr>Testy sygnałów audio</vt:lpstr>
      <vt:lpstr>Sposoby ograniczenia szumów</vt:lpstr>
      <vt:lpstr>Szumy na pustej linii – efekt filtra</vt:lpstr>
      <vt:lpstr>REKURENCYJNY ALGORYTM FFT COOLEY’A-TUKEY’A</vt:lpstr>
      <vt:lpstr>WŁĄCZENIE SPRZĘTOWEJ OBSŁUGI NOTACJI PRZECINKOWEJ ZAMIAST PROGRAMOWEJ EMULACJI FPU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Implementacja algorytmu fft dla układu Nucelo-f446RE</dc:title>
  <dc:creator>Jakub Słota</dc:creator>
  <cp:lastModifiedBy>Jakub Słota</cp:lastModifiedBy>
  <cp:revision>30</cp:revision>
  <dcterms:created xsi:type="dcterms:W3CDTF">2024-01-13T10:21:22Z</dcterms:created>
  <dcterms:modified xsi:type="dcterms:W3CDTF">2024-01-16T12:06:16Z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