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Old Standard TT"/>
      <p:regular r:id="rId38"/>
      <p:bold r:id="rId39"/>
      <p: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ldStandardTT-bold.fntdata"/><Relationship Id="rId16" Type="http://schemas.openxmlformats.org/officeDocument/2006/relationships/slide" Target="slides/slide11.xml"/><Relationship Id="rId38" Type="http://schemas.openxmlformats.org/officeDocument/2006/relationships/font" Target="fonts/OldStandardT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a04ed19bb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a04ed19bb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04ed19bb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04ed19bb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a04ed19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a04ed19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a04ed19bb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a04ed19bb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04ed19b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04ed19b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04ed19b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a04ed19b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a04ed19b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a04ed19b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a04ed19b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a04ed19b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a04ed19b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a04ed19b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04ed19b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04ed19b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04ed19b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04ed19b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04ed19b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a04ed19b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c3ea7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ac3ea7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ac3ea74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ac3ea74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ac3ea74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ac3ea74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ac3ea741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ac3ea741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ac3ea741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ac3ea741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ac3ea741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ac3ea741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ac3ea741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ac3ea741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ac3ea741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ac3ea741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ac3ea741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ac3ea741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04ed19bb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04ed19bb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ac3ea7411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ac3ea741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ad6a44f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ad6a44f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ad6a44f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ad6a44f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04ed19bb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04ed19bb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04ed19bb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04ed19bb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04ed19bb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a04ed19bb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a04ed19bb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a04ed19bb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a04ed19bb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a04ed19bb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a04ed19bb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a04ed19bb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Zaliczeniowy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572000" y="4077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Wykonał: Jakub Smarzewski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 rok informatyka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Pracownicy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71600"/>
            <a:ext cx="5320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Identyfikator pracownika, liczba - </a:t>
            </a:r>
            <a:r>
              <a:rPr i="1" lang="pl" sz="1400" u="sng"/>
              <a:t>Klucz główny</a:t>
            </a:r>
            <a:endParaRPr i="1" sz="1400" u="sng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Imię, pole tekstowe(do 20 znaków), pole nie może być puste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Nazwisko, pole tekstowe(do 40 znaków), pole nie może być puste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Płeć, pole tekstowe(1 znak, możliwe opcje do wyboru ‘K’ - kobieta, ‘M’ - mężczyzna), pole nie może być puste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Telefon liczba (9 cyfr), pole nie może być puste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Narodowość, pole tekstowe(do 40 znaków), pole nie może być puste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Stanowisko(liczba, odpowiadająca danemu stanowisku) liczba - referencja do tabeli stanowiska, pole nie może być puste - </a:t>
            </a:r>
            <a:r>
              <a:rPr i="1" lang="pl" sz="1400" u="sng"/>
              <a:t>Klucz obcy</a:t>
            </a:r>
            <a:endParaRPr i="1" sz="1400" u="sng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000" y="1685925"/>
            <a:ext cx="31623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Stanowiska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71600"/>
            <a:ext cx="4424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stanowiska, liczba - </a:t>
            </a:r>
            <a:r>
              <a:rPr i="1" lang="pl" u="sng"/>
              <a:t>Klucz główny</a:t>
            </a:r>
            <a:endParaRPr i="1" u="sng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Nazwa stanowiska, pole tekstowe(do 20 znaków), pole nie może być puste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050" y="2262188"/>
            <a:ext cx="33813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Grafik pracowników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liczba - </a:t>
            </a:r>
            <a:r>
              <a:rPr i="1" lang="pl" u="sng"/>
              <a:t>Klucz główny</a:t>
            </a:r>
            <a:endParaRPr i="1" u="sng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Dzień tygodnia pole tekstowe(do 12 znaków), pole nie może być puste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pracownika liczba, referencja do tabeli pracownicy, pole nie może być puste - </a:t>
            </a:r>
            <a:r>
              <a:rPr i="1" lang="pl" u="sng"/>
              <a:t>Klucz obcy</a:t>
            </a:r>
            <a:endParaRPr i="1" u="sng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50" y="2166938"/>
            <a:ext cx="32575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Klienci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49400"/>
            <a:ext cx="5098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sz="1300"/>
              <a:t>Identyfikator klienta, liczba - </a:t>
            </a:r>
            <a:r>
              <a:rPr i="1" lang="pl" sz="1300" u="sng"/>
              <a:t>Klucz główny</a:t>
            </a:r>
            <a:endParaRPr i="1" sz="1300" u="sng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sz="1300"/>
              <a:t>Imię, pole tekstowe(do 20 znaków), pole nie może być puste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sz="1300"/>
              <a:t>Nazwisko, pole tekstowe(do 40 znaków), </a:t>
            </a:r>
            <a:r>
              <a:rPr lang="pl" sz="1300"/>
              <a:t>pole </a:t>
            </a:r>
            <a:r>
              <a:rPr lang="pl" sz="1300"/>
              <a:t>nie może być puste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sz="1300"/>
              <a:t>Pesel pole tekstowe(do 20 znaków), pole nie może być puste oraz musi być unikatowe, pole to jest w formie znakowej ponieważ, klienci z innych państw mogą posiadać pesele, które  nie składają się wyłącznie z cyfr.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sz="1300"/>
              <a:t>Telefon liczba(9 cyfr), pole nie może być puste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sz="1300"/>
              <a:t>Narodowość, pole tekstowe(do 30 znaków), </a:t>
            </a:r>
            <a:r>
              <a:rPr lang="pl" sz="1300"/>
              <a:t>pole </a:t>
            </a:r>
            <a:r>
              <a:rPr lang="pl" sz="1300"/>
              <a:t>nie może być puste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sz="1300"/>
              <a:t>Płeć, pole tekstowe(1 znak, możliwe opcje do wyboru ‘K’ - kobieta, ‘M’ - mężczyzna), pole nie może być puste</a:t>
            </a:r>
            <a:endParaRPr sz="13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575" y="1821650"/>
            <a:ext cx="3186734" cy="150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Pokoje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71600"/>
            <a:ext cx="5646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pokoju (number pokoju), liczba - </a:t>
            </a:r>
            <a:r>
              <a:rPr i="1" lang="pl" u="sng"/>
              <a:t>Klucz główny</a:t>
            </a:r>
            <a:endParaRPr i="1" u="sng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Max osób(w pokoju), liczba, pole nie może być puste, możliwe opcje do wyboru: 1, 2, 3, 4, 5.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pracownika(pracownik, który jest odpowiedzialny za dany pokój), liczba, referencja do tabeli pracownicy, pole nie może być puste - </a:t>
            </a:r>
            <a:r>
              <a:rPr i="1" lang="pl" u="sng"/>
              <a:t>Klucz obcy</a:t>
            </a:r>
            <a:endParaRPr i="1" u="sng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050" y="2393950"/>
            <a:ext cx="27622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Pobyt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71600"/>
            <a:ext cx="42603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Identyfikator pobytu, liczba - </a:t>
            </a:r>
            <a:r>
              <a:rPr i="1" lang="pl" sz="1600" u="sng"/>
              <a:t>Klucz główny</a:t>
            </a:r>
            <a:endParaRPr i="1" sz="1600" u="sng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Identyfikator klienta, liczba, referencja do tabeli klienci, pole nie może być puste - </a:t>
            </a:r>
            <a:r>
              <a:rPr i="1" lang="pl" sz="1600" u="sng"/>
              <a:t>Klucz Obcy</a:t>
            </a:r>
            <a:endParaRPr i="1" sz="1600" u="sng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Data wymeldowania, data, pole nie może być puste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Data zameldowania, data, pole nie może być puste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/>
              <a:t>Identyfikator pokoju(numer pokoju), liczba, referencja do tabeli pokoje, pole nie może być puste - </a:t>
            </a:r>
            <a:r>
              <a:rPr i="1" lang="pl" sz="1600" u="sng"/>
              <a:t>Klucz obcy</a:t>
            </a:r>
            <a:endParaRPr i="1" sz="1600" u="sng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650" y="1985950"/>
            <a:ext cx="32861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Restauracja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zamówienia, liczba -  </a:t>
            </a:r>
            <a:r>
              <a:rPr i="1" lang="pl" u="sng"/>
              <a:t>Klucz główny</a:t>
            </a:r>
            <a:endParaRPr i="1" u="sng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Data zamówienia, data, pole nie może być puste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klienta, liczba, referencja do tabeli Klienci, pole nie może być puste -  </a:t>
            </a:r>
            <a:r>
              <a:rPr i="1" lang="pl" u="sng"/>
              <a:t>Klucz obcy</a:t>
            </a:r>
            <a:endParaRPr i="1" u="sng"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700" y="2076450"/>
            <a:ext cx="3276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Menu restauracji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posiłku, liczba - </a:t>
            </a:r>
            <a:r>
              <a:rPr i="1" lang="pl" u="sng"/>
              <a:t>Klucz główny</a:t>
            </a:r>
            <a:endParaRPr i="1" u="sng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Cena, liczba(do 2 cyfr), pole nie może być puste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Nazwa, pole tekstowe(do 30 znaków), pole nie może być puste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275" y="2465388"/>
            <a:ext cx="32766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Atrakcje klienta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Identyfikator, liczba - </a:t>
            </a:r>
            <a:r>
              <a:rPr i="1" lang="pl" u="sng"/>
              <a:t>Klucz główny</a:t>
            </a:r>
            <a:endParaRPr i="1" u="sng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Atrakcja, liczba, referencja do tabeli Spis atrakcji, pole nie może być puste - </a:t>
            </a:r>
            <a:r>
              <a:rPr i="1" lang="pl" u="sng"/>
              <a:t>Klucz obcy</a:t>
            </a:r>
            <a:endParaRPr i="1" u="sng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Klienta, liczba, referencja do tabeli Klienci, pole nie może być puste - </a:t>
            </a:r>
            <a:r>
              <a:rPr i="1" lang="pl" u="sng"/>
              <a:t>Klucz obcy</a:t>
            </a:r>
            <a:endParaRPr i="1" u="sng"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050" y="2451100"/>
            <a:ext cx="32766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Spis atrakcji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Identyfikator atrakcji, liczba - </a:t>
            </a:r>
            <a:r>
              <a:rPr i="1" lang="pl" u="sng"/>
              <a:t>Klucz główny</a:t>
            </a:r>
            <a:endParaRPr i="1" u="sng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Cena,  liczba(do 3 cyfr),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Nazwa atrakcji, pole tekstowe(do 30 znaków), pole nie może być puste 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450" y="2498725"/>
            <a:ext cx="3209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Wstęp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70925" y="11790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Niniejsza prezentacja jest formą przedstawienia relacyjnej bazy danych, która mogłaby zostać  wprowadzona w przedsiębiorstwie jakim jest pensjonat bądź hotel. Celem zastosowania ów bazy jest zmiana sposobu składowania danych, przeniesienie wszystkiego z formy papierowej  do elektronicznej. Rozwiązanie to ma pomóc w </a:t>
            </a:r>
            <a:r>
              <a:rPr lang="pl"/>
              <a:t>efektywności</a:t>
            </a:r>
            <a:r>
              <a:rPr lang="pl"/>
              <a:t> działania ośrodka, ułatwienia dostępu do potrzebnych informacji oraz poprawa ogólnego komfortu z zarządzania taką działalnością.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2265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Zastosowanie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Uwaga!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222875" y="12160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Dane zawierające się w bazie danych zostały dobrane losowo, w rzeczywistości nie należy się nimi w żaden sposób sugerować. Są to jedynie dane potrzebne ku dalszej części prezentacji.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Zapytania wybierające - projekcja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71600"/>
            <a:ext cx="4260300" cy="17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Stosując prostą składnie, jesteśmy w stanie otrzymać listę np. pracowników, gdzie wybieramy tylko interesujące nas kolumny, taką projekcję jesteśmy w stanie napisać odnośnie do każdej z tabel.</a:t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975" y="3392225"/>
            <a:ext cx="25717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925" y="1295400"/>
            <a:ext cx="18097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0" y="969500"/>
            <a:ext cx="42603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Jesteśmy również w prosty sposób obliczyć ilość np. klientów oraz podzielić wyniki względem płci. 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25" y="2571750"/>
            <a:ext cx="34575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975" y="2371725"/>
            <a:ext cx="14192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Selekcje na jednej tabeli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71600"/>
            <a:ext cx="4260300" cy="25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Tym razem, znowu będziemy poruszali się w obrębie jednej z tabel, jednakże teraz jesteśmy w stanie wybrać wyniki, które uprzednio zawęzimy, naszymi kryteriami. Jesteśmy w stanie np. wybrać listę tylko tych pokoi, w których pomieści się do 4 osób, oraz cenę za taki pokój.</a:t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163" y="3956300"/>
            <a:ext cx="23145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472" y="222028"/>
            <a:ext cx="529127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8125" y="2238375"/>
            <a:ext cx="16002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814075"/>
            <a:ext cx="42603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Dzięki pytaniom wybierającym możemy również wybrać odpowiednie osoby np. po numerze pesel, telefonie czy imieniu i nazwisku bądź identyfikatorze, nie jest bowiem konieczne używanie jedynie określonego pola do wszystkich zapytań. Pomaga to również w sprawdzeniu czy dana osoba już się znajduje w naszej bazie.</a:t>
            </a:r>
            <a:r>
              <a:rPr lang="pl"/>
              <a:t>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100" y="881375"/>
            <a:ext cx="29813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188" y="2843600"/>
            <a:ext cx="23431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Selekcje na dwóch tabelach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058225"/>
            <a:ext cx="42603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Bardziej wyszukane dane jesteśmy w stanie otrzymać dzięki zapytaniom łączącym 2 tabele. Schemat połączonych tabel został pokazany na wcześniejszych slajdach.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Dzięki selekcjom na dwóch tabelach jesteśmy w stanie sprawdzić np. ilość pracowników na danym stanowisku.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25" y="3961150"/>
            <a:ext cx="5070349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000" y="1203225"/>
            <a:ext cx="37719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643875"/>
            <a:ext cx="4260300" cy="3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Możemy również sprawdzić ilość pobytów danego klienta, długość takiego pobytu lub sprawdzić, który z pracowników odpowiada za dany pokój.</a:t>
            </a: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488" y="2055600"/>
            <a:ext cx="59340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9013" y="3318650"/>
            <a:ext cx="4747050" cy="3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Selekcje na trzech tabelach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171600"/>
            <a:ext cx="4706100" cy="26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700"/>
              <a:t>W selekcji możemy łączyć dowolną ilość tabel, na rzecz dzisiejszej prezentacji, przygotowane zostały selekcje na trzech różnych tabelach. Dzięki takiemu wyborowi jesteśmy w stanie wybrać jeszcze więcej połączonych ze sobą danych. Możemy wybrać pobyt tych osób, który trwa już np. 7 dni w celu zmiany pościeli bądź posprzątania pomieszczenia.</a:t>
            </a:r>
            <a:endParaRPr sz="1700"/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13" y="3845788"/>
            <a:ext cx="70961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800" y="2352675"/>
            <a:ext cx="32575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171600"/>
            <a:ext cx="4260300" cy="16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Jeżeli interesuje nas grafik danego pracownika, jesteśmy w stanie pozyskać takie dane właśnie dzięki selekcji.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75875"/>
            <a:ext cx="63436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525" y="1752600"/>
            <a:ext cx="27146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/>
              <a:t>Diagram przedstawiający bazę danych “Pensjonat”</a:t>
            </a:r>
            <a:endParaRPr sz="25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996" y="1171600"/>
            <a:ext cx="6786229" cy="339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Korzyści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Przyśpieszenie działalności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Lepszy dostęp do informacji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Polepszenie komfortu pracy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Możliwe zagrożenia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Wyciek danych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Awaria serwera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Atak cybernetyczny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 użycia: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Klient chce zamówić pokój.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Recepcjonista sprawdza czy dany pokój jest wolny oraz czy klient już wcześniej przebywał w tym hotelu.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Jeżeli nie, recepcjonista wprowadza jego dane do systemu w przeciwnym razie odszukuje identyfikator klienta, następnie wprowadza jego  dane do pobytu.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Podczas pobytu klient posługuje się kartą ze swoim identyfikatorem pobytu, której używa w przypadku atrakcji, które oferuje hotel bądź podczas składania zamówień w restauracji.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Podczas wymeldowania zliczane są wszystkie wydatki klienta oraz wydawana jest faktura bądź paragon.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Pracownicy oraz jej relacje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48558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Pracownicy jest połączona z tabelami: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Pokoje, w celu przypisania odpowiedniego pracownika do odpowiedniego pokoju.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Grafik pracowników, w celu przypisania pracownika do odpowiednich dni pracy.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Stanowiska, w celu przypisania identyfikatora stanowiska.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499" y="1057350"/>
            <a:ext cx="3765325" cy="36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Klienci oraz jej relacje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4602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Klienci jest połączona z tabelami: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Pobyt, w celu przypisania identyfikatora klienta do jego pobytu.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Restauracja, w celu przypisania identyfikatora klienta  do zamówienia.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Atrakcje klienta, w celu przypisania identyfikatora klienta do wybranych przez niego atrakcji.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525" y="724950"/>
            <a:ext cx="2979770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Pobyt oraz jej relacje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59025" y="1171600"/>
            <a:ext cx="4063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Pobyt jest połączona z tabelami: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Pokoje, w celu przypisania numeru pokoju do pobytu danej osoby.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Klienci, w celu przypisania identyfikatora klienta do jego pobytu.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952" y="1058225"/>
            <a:ext cx="3972348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Restauracja oraz jej relacja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720363"/>
            <a:ext cx="3669900" cy="17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Tabela Restauracja oprócz tabeli klienci połączona jest również z tabelą menu w celu przypisania odpowiedniego identyfikatora do danej potrawy.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025" y="2007638"/>
            <a:ext cx="4736264" cy="141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Atrakcje oraz jej relacja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91300" y="1696500"/>
            <a:ext cx="3581100" cy="17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Tabela Atrakcje, oprócz tabeli klienci, połączona jest również z tabelą spis atrakcji w celu przypisania odpowiedniego identyfikatora do danej atrakcji.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899" y="2024600"/>
            <a:ext cx="4723075" cy="12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265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Dokumentacja danych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