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72" r:id="rId1"/>
  </p:sldMasterIdLst>
  <p:notesMasterIdLst>
    <p:notesMasterId r:id="rId10"/>
  </p:notesMasterIdLst>
  <p:sldIdLst>
    <p:sldId id="256" r:id="rId2"/>
    <p:sldId id="259" r:id="rId3"/>
    <p:sldId id="275" r:id="rId4"/>
    <p:sldId id="274" r:id="rId5"/>
    <p:sldId id="273" r:id="rId6"/>
    <p:sldId id="276" r:id="rId7"/>
    <p:sldId id="277" r:id="rId8"/>
    <p:sldId id="272" r:id="rId9"/>
  </p:sldIdLst>
  <p:sldSz cx="9144000" cy="6858000" type="screen4x3"/>
  <p:notesSz cx="6858000" cy="9144000"/>
  <p:embeddedFontLst>
    <p:embeddedFont>
      <p:font typeface="Technika" pitchFamily="2" charset="0"/>
      <p:regular r:id="rId11"/>
      <p:bold r:id="rId12"/>
      <p:italic r:id="rId13"/>
      <p:boldItalic r:id="rId14"/>
    </p:embeddedFont>
    <p:embeddedFont>
      <p:font typeface="Technika-Bold" pitchFamily="2" charset="0"/>
      <p:regular r:id="rId15"/>
      <p:bold r:id="rId16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B9B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561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208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D9B3D1-F295-744E-AB72-AC3205C9FF03}" type="datetimeFigureOut">
              <a:rPr lang="cs-CZ" smtClean="0"/>
              <a:t>06.01.2024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1F3E71-5D8C-4441-8C51-C24F2425107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7713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1F3E71-5D8C-4441-8C51-C24F2425107F}" type="slidenum">
              <a:rPr lang="cs-CZ" smtClean="0"/>
              <a:t>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00039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ek 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-1"/>
          <a:stretch/>
        </p:blipFill>
        <p:spPr>
          <a:xfrm>
            <a:off x="0" y="2"/>
            <a:ext cx="10076688" cy="75561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080000" y="1800001"/>
            <a:ext cx="7736694" cy="1446663"/>
          </a:xfrm>
        </p:spPr>
        <p:txBody>
          <a:bodyPr anchor="t"/>
          <a:lstStyle>
            <a:lvl1pPr algn="l">
              <a:defRPr lang="cs-CZ" sz="4800" b="1" i="0" u="none" strike="noStrike" kern="4800" baseline="0" smtClean="0">
                <a:solidFill>
                  <a:schemeClr val="bg1"/>
                </a:solidFill>
                <a:latin typeface="Technika-Bold" panose="00000600000000000000" pitchFamily="50" charset="-18"/>
              </a:defRPr>
            </a:lvl1pPr>
          </a:lstStyle>
          <a:p>
            <a:r>
              <a:rPr lang="cs-CZ" sz="4800" b="1" i="0" u="none" strike="noStrike" baseline="0" dirty="0">
                <a:latin typeface="Technika-Bold" panose="00000600000000000000" pitchFamily="50" charset="-18"/>
              </a:rPr>
              <a:t>TITUL PREZENTACE</a:t>
            </a:r>
            <a:br>
              <a:rPr lang="cs-CZ" sz="4800" b="1" i="0" u="none" strike="noStrike" baseline="0" dirty="0">
                <a:latin typeface="Technika-Bold" panose="00000600000000000000" pitchFamily="50" charset="-18"/>
              </a:rPr>
            </a:br>
            <a:r>
              <a:rPr lang="cs-CZ" sz="4800" b="1" i="0" u="none" strike="noStrike" baseline="0" dirty="0">
                <a:latin typeface="Technika-Bold" panose="00000600000000000000" pitchFamily="50" charset="-18"/>
              </a:rPr>
              <a:t>PODTITUL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80000" y="3441732"/>
            <a:ext cx="7736693" cy="1771721"/>
          </a:xfrm>
        </p:spPr>
        <p:txBody>
          <a:bodyPr/>
          <a:lstStyle>
            <a:lvl1pPr marL="0" indent="0" algn="l">
              <a:buNone/>
              <a:defRPr lang="cs-CZ" sz="2400" b="1" i="0" u="none" strike="noStrike" kern="2800" baseline="0" smtClean="0">
                <a:solidFill>
                  <a:schemeClr val="bg1"/>
                </a:solidFill>
                <a:latin typeface="Technika-Bold" panose="00000600000000000000" pitchFamily="50" charset="-18"/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cs-CZ" dirty="0"/>
              <a:t>NÁZEV FAKULTY A PRACOVIŠTĚ</a:t>
            </a:r>
            <a:br>
              <a:rPr lang="en-US" dirty="0"/>
            </a:br>
            <a:r>
              <a:rPr lang="cs-CZ" dirty="0"/>
              <a:t>AUTOR/TITUL JMÉNO PŘÍJMENÍ</a:t>
            </a:r>
            <a:br>
              <a:rPr lang="en-US" dirty="0"/>
            </a:br>
            <a:r>
              <a:rPr lang="cs-CZ" dirty="0"/>
              <a:t>DATUM</a:t>
            </a:r>
          </a:p>
        </p:txBody>
      </p:sp>
      <p:pic>
        <p:nvPicPr>
          <p:cNvPr id="5" name="Obrázek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003" y="274320"/>
            <a:ext cx="1773814" cy="863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90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ek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"/>
            <a:ext cx="10076688" cy="7555992"/>
          </a:xfrm>
          <a:prstGeom prst="rect">
            <a:avLst/>
          </a:prstGeom>
        </p:spPr>
      </p:pic>
      <p:pic>
        <p:nvPicPr>
          <p:cNvPr id="7" name="Picture 2" descr="https://www.email.cz/download/i/J_cdaADwWifiayZrAXd9jpkdWor_gYe_4QlhA3zsTzSB0jpv76wY4UUYT-LRJNvubDBn-to/logo_cvut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01" y="274320"/>
            <a:ext cx="1770611" cy="863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1080000" y="1800001"/>
            <a:ext cx="7736694" cy="1446663"/>
          </a:xfrm>
        </p:spPr>
        <p:txBody>
          <a:bodyPr anchor="t"/>
          <a:lstStyle>
            <a:lvl1pPr algn="l">
              <a:defRPr lang="cs-CZ" sz="4800" b="1" i="0" u="none" strike="noStrike" kern="4800" baseline="0" smtClean="0">
                <a:solidFill>
                  <a:schemeClr val="tx1"/>
                </a:solidFill>
                <a:latin typeface="Technika-Bold" panose="00000600000000000000" pitchFamily="50" charset="-18"/>
              </a:defRPr>
            </a:lvl1pPr>
          </a:lstStyle>
          <a:p>
            <a:r>
              <a:rPr lang="cs-CZ" sz="4800" b="1" i="0" u="none" strike="noStrike" baseline="0" dirty="0">
                <a:latin typeface="Technika-Bold" panose="00000600000000000000" pitchFamily="50" charset="-18"/>
              </a:rPr>
              <a:t>TITUL PREZENTACE</a:t>
            </a:r>
            <a:br>
              <a:rPr lang="cs-CZ" sz="4800" b="1" i="0" u="none" strike="noStrike" baseline="0" dirty="0">
                <a:latin typeface="Technika-Bold" panose="00000600000000000000" pitchFamily="50" charset="-18"/>
              </a:rPr>
            </a:br>
            <a:r>
              <a:rPr lang="cs-CZ" sz="4800" b="1" i="0" u="none" strike="noStrike" baseline="0" dirty="0">
                <a:latin typeface="Technika-Bold" panose="00000600000000000000" pitchFamily="50" charset="-18"/>
              </a:rPr>
              <a:t>PODTITUL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80000" y="3441732"/>
            <a:ext cx="7736693" cy="1771721"/>
          </a:xfrm>
        </p:spPr>
        <p:txBody>
          <a:bodyPr/>
          <a:lstStyle>
            <a:lvl1pPr marL="0" indent="0" algn="l">
              <a:buNone/>
              <a:defRPr lang="cs-CZ" sz="2400" b="1" i="0" u="none" strike="noStrike" kern="2800" baseline="0" smtClean="0">
                <a:solidFill>
                  <a:schemeClr val="tx1"/>
                </a:solidFill>
                <a:latin typeface="Technika-Bold" panose="00000600000000000000" pitchFamily="50" charset="-18"/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cs-CZ" dirty="0"/>
              <a:t>NÁZEV FAKULTY A PRACOVIŠTĚ</a:t>
            </a:r>
            <a:br>
              <a:rPr lang="en-US" dirty="0"/>
            </a:br>
            <a:r>
              <a:rPr lang="cs-CZ" dirty="0"/>
              <a:t>AUTOR/TITUL JMÉNO PŘÍJMENÍ</a:t>
            </a:r>
            <a:br>
              <a:rPr lang="en-US" dirty="0"/>
            </a:br>
            <a:r>
              <a:rPr lang="cs-CZ" dirty="0"/>
              <a:t>DATUM</a:t>
            </a:r>
          </a:p>
        </p:txBody>
      </p:sp>
    </p:spTree>
    <p:extLst>
      <p:ext uri="{BB962C8B-B14F-4D97-AF65-F5344CB8AC3E}">
        <p14:creationId xmlns:p14="http://schemas.microsoft.com/office/powerpoint/2010/main" val="1057167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lastní rozlože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FD1E1EC-B7B7-4B98-A1BD-42B79CB0A5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cs-CZ" dirty="0"/>
              <a:t>Nadpis</a:t>
            </a:r>
          </a:p>
        </p:txBody>
      </p:sp>
      <p:sp>
        <p:nvSpPr>
          <p:cNvPr id="3" name="Zástupný symbol pro číslo snímku 2">
            <a:extLst>
              <a:ext uri="{FF2B5EF4-FFF2-40B4-BE49-F238E27FC236}">
                <a16:creationId xmlns:a16="http://schemas.microsoft.com/office/drawing/2014/main" id="{D7064BDC-A6FD-C648-8380-052645B3EEB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2676C-12C6-7042-A7AD-D10AE7C2EED1}" type="slidenum">
              <a:rPr lang="cs-CZ" smtClean="0"/>
              <a:t>‹#›</a:t>
            </a:fld>
            <a:endParaRPr lang="cs-CZ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BBC4BD55-A1F6-9789-79B2-5CD00F98648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71E83CEC-D02D-244C-8BEB-9BCE857561AD}" type="datetime1">
              <a:rPr lang="cs-CZ" smtClean="0"/>
              <a:t>06.01.2024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E5D8D99B-348D-B300-688C-691C5F3D52F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AB33C799-7FBB-FDB3-5A17-AB51903895B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70000" y="1304924"/>
            <a:ext cx="8604000" cy="4882515"/>
          </a:xfrm>
        </p:spPr>
        <p:txBody>
          <a:bodyPr>
            <a:normAutofit/>
          </a:bodyPr>
          <a:lstStyle>
            <a:lvl1pPr marL="0" indent="0">
              <a:buNone/>
              <a:defRPr sz="2000" kern="3000" baseline="0">
                <a:latin typeface="Technika-Bold" panose="00000600000000000000" pitchFamily="50" charset="-18"/>
              </a:defRPr>
            </a:lvl1pPr>
          </a:lstStyle>
          <a:p>
            <a:pPr lvl="0"/>
            <a:r>
              <a:rPr lang="cs-CZ" dirty="0"/>
              <a:t>VLOŽIT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2500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lastní rozložení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Zástupný symbol pro datum 10">
            <a:extLst>
              <a:ext uri="{FF2B5EF4-FFF2-40B4-BE49-F238E27FC236}">
                <a16:creationId xmlns:a16="http://schemas.microsoft.com/office/drawing/2014/main" id="{C4F27B9A-599E-9FBE-A05C-30D7DDA29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C4DE5-6DE0-FA4E-9CF1-6B28FB577CCB}" type="datetime1">
              <a:rPr lang="cs-CZ" smtClean="0"/>
              <a:t>06.01.2024</a:t>
            </a:fld>
            <a:endParaRPr lang="cs-CZ"/>
          </a:p>
        </p:txBody>
      </p:sp>
      <p:sp>
        <p:nvSpPr>
          <p:cNvPr id="12" name="Zástupný symbol pro zápatí 11">
            <a:extLst>
              <a:ext uri="{FF2B5EF4-FFF2-40B4-BE49-F238E27FC236}">
                <a16:creationId xmlns:a16="http://schemas.microsoft.com/office/drawing/2014/main" id="{0211AE61-FC85-1A20-F0A6-CF48A789F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13" name="Zástupný symbol pro číslo snímku 12">
            <a:extLst>
              <a:ext uri="{FF2B5EF4-FFF2-40B4-BE49-F238E27FC236}">
                <a16:creationId xmlns:a16="http://schemas.microsoft.com/office/drawing/2014/main" id="{5B133926-B638-1C35-916B-BD538A913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2676C-12C6-7042-A7AD-D10AE7C2EED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132500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0000" y="270000"/>
            <a:ext cx="6833389" cy="863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0000" y="1304925"/>
            <a:ext cx="8604000" cy="48621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Upravte styly předlohy textu.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  <a:endParaRPr lang="en-US" dirty="0"/>
          </a:p>
        </p:txBody>
      </p:sp>
      <p:pic>
        <p:nvPicPr>
          <p:cNvPr id="1026" name="Picture 2" descr="https://www.email.cz/download/i/J_cdaADwWifiayZrAXd9jpkdWor_gYe_4QlhA3zsTzSB0jpv76wY4UUYT-LRJNvubDBn-to/logo_cvut.jp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3389" y="270000"/>
            <a:ext cx="1770611" cy="863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1728D134-3FC7-C1C4-3B9E-76ECF8124F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1660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32676C-12C6-7042-A7AD-D10AE7C2EED1}" type="slidenum">
              <a:rPr lang="cs-CZ" smtClean="0"/>
              <a:t>‹#›</a:t>
            </a:fld>
            <a:endParaRPr lang="cs-CZ"/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C6F07802-55A0-3537-A4AA-CEF738371A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7000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2C4DE5-6DE0-FA4E-9CF1-6B28FB577CCB}" type="datetime1">
              <a:rPr lang="cs-CZ" smtClean="0"/>
              <a:t>06.01.2024</a:t>
            </a:fld>
            <a:endParaRPr lang="cs-CZ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0116F740-3AA9-6D2E-DE55-1BC8F419CA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35436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86" r:id="rId2"/>
    <p:sldLayoutId id="2147483688" r:id="rId3"/>
    <p:sldLayoutId id="2147483689" r:id="rId4"/>
  </p:sldLayoutIdLst>
  <p:hf hdr="0" ftr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Technika-Bold" panose="00000600000000000000" pitchFamily="50" charset="-18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echnika" panose="00000600000000000000" pitchFamily="50" charset="-18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echnika" panose="00000600000000000000" pitchFamily="50" charset="-18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echnika" panose="00000600000000000000" pitchFamily="50" charset="-18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echnika" panose="00000600000000000000" pitchFamily="50" charset="-18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echnika" panose="00000600000000000000" pitchFamily="50" charset="-18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822" userDrawn="1">
          <p15:clr>
            <a:srgbClr val="F26B43"/>
          </p15:clr>
        </p15:guide>
        <p15:guide id="2" pos="15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Nadpis 9"/>
          <p:cNvSpPr>
            <a:spLocks noGrp="1"/>
          </p:cNvSpPr>
          <p:nvPr>
            <p:ph type="ctrTitle"/>
          </p:nvPr>
        </p:nvSpPr>
        <p:spPr>
          <a:xfrm>
            <a:off x="1080000" y="1800001"/>
            <a:ext cx="8064000" cy="1446663"/>
          </a:xfrm>
        </p:spPr>
        <p:txBody>
          <a:bodyPr>
            <a:normAutofit/>
          </a:bodyPr>
          <a:lstStyle/>
          <a:p>
            <a:br>
              <a:rPr lang="en-US" dirty="0"/>
            </a:br>
            <a:r>
              <a:rPr lang="en-US" dirty="0"/>
              <a:t>Radio payload</a:t>
            </a:r>
          </a:p>
        </p:txBody>
      </p:sp>
      <p:sp>
        <p:nvSpPr>
          <p:cNvPr id="11" name="Podnadpis 10"/>
          <p:cNvSpPr>
            <a:spLocks noGrp="1"/>
          </p:cNvSpPr>
          <p:nvPr>
            <p:ph type="subTitle" idx="1"/>
          </p:nvPr>
        </p:nvSpPr>
        <p:spPr>
          <a:xfrm>
            <a:off x="1080000" y="3441732"/>
            <a:ext cx="8064000" cy="2106313"/>
          </a:xfrm>
        </p:spPr>
        <p:txBody>
          <a:bodyPr>
            <a:normAutofit/>
          </a:bodyPr>
          <a:lstStyle/>
          <a:p>
            <a:r>
              <a:rPr lang="en-US" dirty="0"/>
              <a:t>Authors : </a:t>
            </a:r>
            <a:r>
              <a:rPr lang="en-US" dirty="0" err="1"/>
              <a:t>Bc</a:t>
            </a:r>
            <a:r>
              <a:rPr lang="en-US" dirty="0"/>
              <a:t>. Josef Vágner, </a:t>
            </a:r>
            <a:r>
              <a:rPr lang="en-US" dirty="0" err="1"/>
              <a:t>Bc</a:t>
            </a:r>
            <a:r>
              <a:rPr lang="en-US" dirty="0"/>
              <a:t>. Jakub </a:t>
            </a:r>
            <a:r>
              <a:rPr lang="en-US" dirty="0" err="1"/>
              <a:t>Šmíd</a:t>
            </a:r>
            <a:endParaRPr lang="en-US" dirty="0"/>
          </a:p>
          <a:p>
            <a:r>
              <a:rPr lang="en-US" dirty="0"/>
              <a:t>Advisor: Ing. </a:t>
            </a:r>
            <a:r>
              <a:rPr lang="en-US" dirty="0" err="1"/>
              <a:t>Ondřej</a:t>
            </a:r>
            <a:r>
              <a:rPr lang="en-US" dirty="0"/>
              <a:t> </a:t>
            </a:r>
            <a:r>
              <a:rPr lang="en-US" dirty="0" err="1"/>
              <a:t>Nentvich</a:t>
            </a:r>
            <a:r>
              <a:rPr lang="en-US" dirty="0"/>
              <a:t>, Ph.D.</a:t>
            </a:r>
          </a:p>
          <a:p>
            <a:r>
              <a:rPr lang="en-US" dirty="0"/>
              <a:t>24.12.2023</a:t>
            </a:r>
          </a:p>
        </p:txBody>
      </p:sp>
    </p:spTree>
    <p:extLst>
      <p:ext uri="{BB962C8B-B14F-4D97-AF65-F5344CB8AC3E}">
        <p14:creationId xmlns:p14="http://schemas.microsoft.com/office/powerpoint/2010/main" val="184452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E737B70-9A4C-A00D-D84B-ACF98197A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</a:t>
            </a:r>
          </a:p>
        </p:txBody>
      </p:sp>
      <p:sp>
        <p:nvSpPr>
          <p:cNvPr id="3" name="Zástupný symbol pro číslo snímku 2">
            <a:extLst>
              <a:ext uri="{FF2B5EF4-FFF2-40B4-BE49-F238E27FC236}">
                <a16:creationId xmlns:a16="http://schemas.microsoft.com/office/drawing/2014/main" id="{8AA772A0-CB23-4BA9-EB87-9350918BEE9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2676C-12C6-7042-A7AD-D10AE7C2EED1}" type="slidenum">
              <a:rPr lang="cs-CZ" smtClean="0"/>
              <a:t>2</a:t>
            </a:fld>
            <a:endParaRPr lang="cs-CZ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1D435088-6FDD-B9BD-0120-D5AA70CBD8C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A5A8B681-ED3D-9E4D-931C-5A7B7070F390}" type="datetime1">
              <a:rPr lang="cs-CZ" smtClean="0"/>
              <a:t>06.01.2024</a:t>
            </a:fld>
            <a:endParaRPr lang="cs-CZ"/>
          </a:p>
        </p:txBody>
      </p:sp>
      <p:sp>
        <p:nvSpPr>
          <p:cNvPr id="8" name="Zástupný obsah 7">
            <a:extLst>
              <a:ext uri="{FF2B5EF4-FFF2-40B4-BE49-F238E27FC236}">
                <a16:creationId xmlns:a16="http://schemas.microsoft.com/office/drawing/2014/main" id="{707AFF53-B856-968F-68A3-1543E82349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effectLst/>
                <a:latin typeface="Arial" panose="020B0604020202020204" pitchFamily="34" charset="0"/>
              </a:rPr>
              <a:t>Develop a program for the Radio payload which can handle communication for the </a:t>
            </a:r>
            <a:r>
              <a:rPr lang="en-US" sz="1800" dirty="0" err="1">
                <a:effectLst/>
                <a:latin typeface="Arial" panose="020B0604020202020204" pitchFamily="34" charset="0"/>
              </a:rPr>
              <a:t>Cubesat</a:t>
            </a:r>
            <a:r>
              <a:rPr lang="en-US" sz="1800" dirty="0">
                <a:effectLst/>
                <a:latin typeface="Arial" panose="020B0604020202020204" pitchFamily="34" charset="0"/>
              </a:rPr>
              <a:t>. </a:t>
            </a:r>
            <a:endParaRPr lang="en-US" sz="1800" dirty="0"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Arial" panose="020B0604020202020204" pitchFamily="34" charset="0"/>
              </a:rPr>
              <a:t>Propose communication between Radio payload (nRF52832) and Ground station (PC in this case) in S-band.</a:t>
            </a:r>
            <a:endParaRPr lang="en-US" sz="1800" dirty="0"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Arial" panose="020B0604020202020204" pitchFamily="34" charset="0"/>
              </a:rPr>
              <a:t>The communication is based on CSP protocol.</a:t>
            </a:r>
            <a:endParaRPr lang="en-US" sz="1800" dirty="0"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Arial" panose="020B0604020202020204" pitchFamily="34" charset="0"/>
              </a:rPr>
              <a:t>Establish communication between radio part (nRF52832) and microcontroller which will handle communication with the rest of the CubeSat (STM32F413).</a:t>
            </a:r>
            <a:endParaRPr lang="en-US" sz="1800" dirty="0"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Arial" panose="020B0604020202020204" pitchFamily="34" charset="0"/>
              </a:rPr>
              <a:t>Develop a program (in Python) for ground station which will manage communication with the </a:t>
            </a:r>
            <a:r>
              <a:rPr lang="en-US" sz="1800" dirty="0" err="1">
                <a:effectLst/>
                <a:latin typeface="Arial" panose="020B0604020202020204" pitchFamily="34" charset="0"/>
              </a:rPr>
              <a:t>cubesat</a:t>
            </a:r>
            <a:r>
              <a:rPr lang="en-US" sz="1800" dirty="0">
                <a:latin typeface="Arial" panose="020B06040202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Arial" panose="020B0604020202020204" pitchFamily="34" charset="0"/>
              </a:rPr>
              <a:t>Selected MCUs are STM32F413 and nRF52832.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78733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E737B70-9A4C-A00D-D84B-ACF98197A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architecture</a:t>
            </a:r>
          </a:p>
        </p:txBody>
      </p:sp>
      <p:sp>
        <p:nvSpPr>
          <p:cNvPr id="3" name="Zástupný symbol pro číslo snímku 2">
            <a:extLst>
              <a:ext uri="{FF2B5EF4-FFF2-40B4-BE49-F238E27FC236}">
                <a16:creationId xmlns:a16="http://schemas.microsoft.com/office/drawing/2014/main" id="{8AA772A0-CB23-4BA9-EB87-9350918BEE9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2676C-12C6-7042-A7AD-D10AE7C2EED1}" type="slidenum">
              <a:rPr lang="cs-CZ" smtClean="0"/>
              <a:t>3</a:t>
            </a:fld>
            <a:endParaRPr lang="cs-CZ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1D435088-6FDD-B9BD-0120-D5AA70CBD8C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A5A8B681-ED3D-9E4D-931C-5A7B7070F390}" type="datetime1">
              <a:rPr lang="cs-CZ" smtClean="0"/>
              <a:t>06.01.2024</a:t>
            </a:fld>
            <a:endParaRPr lang="cs-CZ"/>
          </a:p>
        </p:txBody>
      </p:sp>
      <p:pic>
        <p:nvPicPr>
          <p:cNvPr id="6" name="Zástupný obsah 5">
            <a:extLst>
              <a:ext uri="{FF2B5EF4-FFF2-40B4-BE49-F238E27FC236}">
                <a16:creationId xmlns:a16="http://schemas.microsoft.com/office/drawing/2014/main" id="{932F1E53-1678-CEB4-D81B-A4E42B5813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926" y="1309063"/>
            <a:ext cx="8418148" cy="4716946"/>
          </a:xfrm>
        </p:spPr>
      </p:pic>
    </p:spTree>
    <p:extLst>
      <p:ext uri="{BB962C8B-B14F-4D97-AF65-F5344CB8AC3E}">
        <p14:creationId xmlns:p14="http://schemas.microsoft.com/office/powerpoint/2010/main" val="2307403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4F69BB1-F633-1D07-CD47-93ED5787F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Communication – BLE</a:t>
            </a:r>
          </a:p>
        </p:txBody>
      </p:sp>
      <p:sp>
        <p:nvSpPr>
          <p:cNvPr id="3" name="Zástupný symbol pro číslo snímku 2">
            <a:extLst>
              <a:ext uri="{FF2B5EF4-FFF2-40B4-BE49-F238E27FC236}">
                <a16:creationId xmlns:a16="http://schemas.microsoft.com/office/drawing/2014/main" id="{64CE3D56-2EED-941A-C654-FF41FB08745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2676C-12C6-7042-A7AD-D10AE7C2EED1}" type="slidenum">
              <a:rPr lang="cs-CZ" smtClean="0"/>
              <a:t>4</a:t>
            </a:fld>
            <a:endParaRPr lang="cs-CZ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E530BED1-2DA4-6387-B57B-C244AE11F13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71E83CEC-D02D-244C-8BEB-9BCE857561AD}" type="datetime1">
              <a:rPr lang="cs-CZ" smtClean="0"/>
              <a:t>06.01.2024</a:t>
            </a:fld>
            <a:endParaRPr lang="cs-CZ"/>
          </a:p>
        </p:txBody>
      </p:sp>
      <p:sp>
        <p:nvSpPr>
          <p:cNvPr id="5" name="Zástupný obsah 4">
            <a:extLst>
              <a:ext uri="{FF2B5EF4-FFF2-40B4-BE49-F238E27FC236}">
                <a16:creationId xmlns:a16="http://schemas.microsoft.com/office/drawing/2014/main" id="{23946C66-4A31-0674-8032-EBB521BEFF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TO-DO</a:t>
            </a:r>
          </a:p>
        </p:txBody>
      </p:sp>
    </p:spTree>
    <p:extLst>
      <p:ext uri="{BB962C8B-B14F-4D97-AF65-F5344CB8AC3E}">
        <p14:creationId xmlns:p14="http://schemas.microsoft.com/office/powerpoint/2010/main" val="3773378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E737B70-9A4C-A00D-D84B-ACF98197A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Cubesat</a:t>
            </a:r>
            <a:r>
              <a:rPr lang="en-US" dirty="0"/>
              <a:t> Space Protocol</a:t>
            </a:r>
          </a:p>
        </p:txBody>
      </p:sp>
      <p:sp>
        <p:nvSpPr>
          <p:cNvPr id="3" name="Zástupný symbol pro číslo snímku 2">
            <a:extLst>
              <a:ext uri="{FF2B5EF4-FFF2-40B4-BE49-F238E27FC236}">
                <a16:creationId xmlns:a16="http://schemas.microsoft.com/office/drawing/2014/main" id="{8AA772A0-CB23-4BA9-EB87-9350918BEE9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2676C-12C6-7042-A7AD-D10AE7C2EED1}" type="slidenum">
              <a:rPr lang="cs-CZ" smtClean="0"/>
              <a:t>5</a:t>
            </a:fld>
            <a:endParaRPr lang="cs-CZ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1D435088-6FDD-B9BD-0120-D5AA70CBD8C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A5A8B681-ED3D-9E4D-931C-5A7B7070F390}" type="datetime1">
              <a:rPr lang="cs-CZ" smtClean="0"/>
              <a:t>06.01.2024</a:t>
            </a:fld>
            <a:endParaRPr lang="cs-CZ"/>
          </a:p>
        </p:txBody>
      </p:sp>
      <p:sp>
        <p:nvSpPr>
          <p:cNvPr id="8" name="Zástupný obsah 7">
            <a:extLst>
              <a:ext uri="{FF2B5EF4-FFF2-40B4-BE49-F238E27FC236}">
                <a16:creationId xmlns:a16="http://schemas.microsoft.com/office/drawing/2014/main" id="{707AFF53-B856-968F-68A3-1543E82349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1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ased on a 32-bit header containing both network and transport layer information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Small – Great for embedded systems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Implemented in C (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csplib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18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8ED3BC15-F59C-4552-867D-BF33EA7123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855" y="2673374"/>
            <a:ext cx="8128289" cy="36829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75792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45B0A86-8DF0-EAEA-C197-8846BB969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Implementation problems</a:t>
            </a:r>
          </a:p>
        </p:txBody>
      </p:sp>
      <p:sp>
        <p:nvSpPr>
          <p:cNvPr id="3" name="Zástupný symbol pro číslo snímku 2">
            <a:extLst>
              <a:ext uri="{FF2B5EF4-FFF2-40B4-BE49-F238E27FC236}">
                <a16:creationId xmlns:a16="http://schemas.microsoft.com/office/drawing/2014/main" id="{D2862E97-137C-3770-2F18-8261A0DC93C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2676C-12C6-7042-A7AD-D10AE7C2EED1}" type="slidenum">
              <a:rPr lang="cs-CZ" smtClean="0"/>
              <a:t>6</a:t>
            </a:fld>
            <a:endParaRPr lang="cs-CZ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0EE29946-B591-6BB6-7E8C-126A633CB8B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71E83CEC-D02D-244C-8BEB-9BCE857561AD}" type="datetime1">
              <a:rPr lang="cs-CZ" smtClean="0"/>
              <a:t>06.01.2024</a:t>
            </a:fld>
            <a:endParaRPr lang="cs-CZ"/>
          </a:p>
        </p:txBody>
      </p:sp>
      <p:sp>
        <p:nvSpPr>
          <p:cNvPr id="5" name="Zástupný obsah 4">
            <a:extLst>
              <a:ext uri="{FF2B5EF4-FFF2-40B4-BE49-F238E27FC236}">
                <a16:creationId xmlns:a16="http://schemas.microsoft.com/office/drawing/2014/main" id="{BD295ADC-410C-3827-23FC-D4956607F5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Poor documentation of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csplib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Python bindings – GIL – Python can’t call functions from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csplib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Missing BLE – Interface</a:t>
            </a:r>
          </a:p>
          <a:p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GIL – Threads communicate through localhost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ZeroMQ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socket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We implemented new interface – basic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71516" lvl="1" indent="-285750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When data is received or ready to send the client script either sends received data to basic interface or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csplib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calls provided function for transmit.</a:t>
            </a:r>
          </a:p>
          <a:p>
            <a:pPr marL="971516" lvl="1" indent="-285750"/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Nadpis 1">
            <a:extLst>
              <a:ext uri="{FF2B5EF4-FFF2-40B4-BE49-F238E27FC236}">
                <a16:creationId xmlns:a16="http://schemas.microsoft.com/office/drawing/2014/main" id="{0B064F02-9FB5-7E1C-824C-AABB10FCBCCE}"/>
              </a:ext>
            </a:extLst>
          </p:cNvPr>
          <p:cNvSpPr txBox="1">
            <a:spLocks/>
          </p:cNvSpPr>
          <p:nvPr/>
        </p:nvSpPr>
        <p:spPr>
          <a:xfrm>
            <a:off x="269999" y="2360530"/>
            <a:ext cx="8604000" cy="863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10000"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Technika-Bold" panose="00000600000000000000" pitchFamily="50" charset="-18"/>
                <a:ea typeface="+mj-ea"/>
                <a:cs typeface="+mj-cs"/>
              </a:defRPr>
            </a:lvl1pPr>
          </a:lstStyle>
          <a:p>
            <a:r>
              <a:rPr lang="en-US" dirty="0"/>
              <a:t>Implementation problems – solutions</a:t>
            </a:r>
          </a:p>
        </p:txBody>
      </p:sp>
      <p:pic>
        <p:nvPicPr>
          <p:cNvPr id="9" name="Obrázek 8">
            <a:extLst>
              <a:ext uri="{FF2B5EF4-FFF2-40B4-BE49-F238E27FC236}">
                <a16:creationId xmlns:a16="http://schemas.microsoft.com/office/drawing/2014/main" id="{43D0DDD3-00EC-01EF-06B2-4293CAB137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799" y="4279621"/>
            <a:ext cx="7772400" cy="2435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5470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92D90AE-AE46-B372-310F-53D2A742B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state</a:t>
            </a:r>
          </a:p>
        </p:txBody>
      </p:sp>
      <p:sp>
        <p:nvSpPr>
          <p:cNvPr id="3" name="Zástupný symbol pro číslo snímku 2">
            <a:extLst>
              <a:ext uri="{FF2B5EF4-FFF2-40B4-BE49-F238E27FC236}">
                <a16:creationId xmlns:a16="http://schemas.microsoft.com/office/drawing/2014/main" id="{05E945DD-2633-368F-AA80-9661AB0DE28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2676C-12C6-7042-A7AD-D10AE7C2EED1}" type="slidenum">
              <a:rPr lang="cs-CZ" smtClean="0"/>
              <a:t>7</a:t>
            </a:fld>
            <a:endParaRPr lang="cs-CZ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087CF47F-A283-8C8F-1667-68D99444FE11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71E83CEC-D02D-244C-8BEB-9BCE857561AD}" type="datetime1">
              <a:rPr lang="cs-CZ" smtClean="0"/>
              <a:t>06.01.2024</a:t>
            </a:fld>
            <a:endParaRPr lang="cs-CZ"/>
          </a:p>
        </p:txBody>
      </p:sp>
      <p:sp>
        <p:nvSpPr>
          <p:cNvPr id="5" name="Zástupný obsah 4">
            <a:extLst>
              <a:ext uri="{FF2B5EF4-FFF2-40B4-BE49-F238E27FC236}">
                <a16:creationId xmlns:a16="http://schemas.microsoft.com/office/drawing/2014/main" id="{F6A5E1A6-BDA3-AFE8-B001-D3E7459CC9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Both devices receive packet, but the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csplib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don’t response to message – internal library error</a:t>
            </a:r>
          </a:p>
        </p:txBody>
      </p:sp>
      <p:pic>
        <p:nvPicPr>
          <p:cNvPr id="7" name="Obrázek 6">
            <a:extLst>
              <a:ext uri="{FF2B5EF4-FFF2-40B4-BE49-F238E27FC236}">
                <a16:creationId xmlns:a16="http://schemas.microsoft.com/office/drawing/2014/main" id="{D9844E3E-784D-0D3B-2462-D99D33D651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2100" y="1304924"/>
            <a:ext cx="6019800" cy="55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4084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3E3415F-628B-D146-1934-6DC71C8D56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0058400" cy="6237514"/>
          </a:xfrm>
        </p:spPr>
        <p:txBody>
          <a:bodyPr anchor="ctr"/>
          <a:lstStyle/>
          <a:p>
            <a:pPr algn="ctr"/>
            <a:r>
              <a:rPr lang="cs-CZ" dirty="0"/>
              <a:t>Děkuji za pozornost</a:t>
            </a:r>
          </a:p>
        </p:txBody>
      </p:sp>
    </p:spTree>
    <p:extLst>
      <p:ext uri="{BB962C8B-B14F-4D97-AF65-F5344CB8AC3E}">
        <p14:creationId xmlns:p14="http://schemas.microsoft.com/office/powerpoint/2010/main" val="3407921548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Motiv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chnika">
      <a:majorFont>
        <a:latin typeface="Technika-Bold"/>
        <a:ea typeface=""/>
        <a:cs typeface=""/>
      </a:majorFont>
      <a:minorFont>
        <a:latin typeface="Technika"/>
        <a:ea typeface=""/>
        <a:cs typeface=""/>
      </a:minorFont>
    </a:fontScheme>
    <a:fmtScheme name="Motiv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werPoint CZ.potx" id="{1BD4F44E-F71F-4A14-9EF9-FF6613634235}" vid="{496B007D-76DB-4922-86C8-13F7F6C54EC7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Motiv Office</Template>
  <TotalTime>3089</TotalTime>
  <Words>250</Words>
  <Application>Microsoft Macintosh PowerPoint</Application>
  <PresentationFormat>Předvádění na obrazovce (4:3)</PresentationFormat>
  <Paragraphs>44</Paragraphs>
  <Slides>8</Slides>
  <Notes>1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8</vt:i4>
      </vt:variant>
    </vt:vector>
  </HeadingPairs>
  <TitlesOfParts>
    <vt:vector size="13" baseType="lpstr">
      <vt:lpstr>Arial</vt:lpstr>
      <vt:lpstr>Technika</vt:lpstr>
      <vt:lpstr>Calibri</vt:lpstr>
      <vt:lpstr>Technika-Bold</vt:lpstr>
      <vt:lpstr>Motiv Office</vt:lpstr>
      <vt:lpstr> Radio payload</vt:lpstr>
      <vt:lpstr>Assignment</vt:lpstr>
      <vt:lpstr>System architecture</vt:lpstr>
      <vt:lpstr>Communication – BLE</vt:lpstr>
      <vt:lpstr>Cubesat Space Protocol</vt:lpstr>
      <vt:lpstr>Implementation problems</vt:lpstr>
      <vt:lpstr>Current state</vt:lpstr>
      <vt:lpstr>Děkuji za pozornost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pro posturometrickou platformu</dc:title>
  <dc:creator>Vagner, Josef</dc:creator>
  <cp:lastModifiedBy>Vagner, Josef</cp:lastModifiedBy>
  <cp:revision>24</cp:revision>
  <dcterms:created xsi:type="dcterms:W3CDTF">2023-05-20T13:45:07Z</dcterms:created>
  <dcterms:modified xsi:type="dcterms:W3CDTF">2024-01-06T17:08:37Z</dcterms:modified>
</cp:coreProperties>
</file>