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0" r:id="rId1"/>
  </p:sldMasterIdLst>
  <p:notesMasterIdLst>
    <p:notesMasterId r:id="rId20"/>
  </p:notesMasterIdLst>
  <p:sldIdLst>
    <p:sldId id="256" r:id="rId2"/>
    <p:sldId id="281" r:id="rId3"/>
    <p:sldId id="257" r:id="rId4"/>
    <p:sldId id="276" r:id="rId5"/>
    <p:sldId id="277" r:id="rId6"/>
    <p:sldId id="279" r:id="rId7"/>
    <p:sldId id="270" r:id="rId8"/>
    <p:sldId id="261" r:id="rId9"/>
    <p:sldId id="263" r:id="rId10"/>
    <p:sldId id="262" r:id="rId11"/>
    <p:sldId id="267" r:id="rId12"/>
    <p:sldId id="269" r:id="rId13"/>
    <p:sldId id="264" r:id="rId14"/>
    <p:sldId id="265" r:id="rId15"/>
    <p:sldId id="280" r:id="rId16"/>
    <p:sldId id="275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6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7BA79-24AE-40CB-A7D3-1A5DC5FA0521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27612-CE4F-456C-A5B9-C7D1408C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https://docs.microsoft.com/en-us/aspnet/core/migration/1x-to-2x/identity-2x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27612-CE4F-456C-A5B9-C7D1408CB5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0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18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7361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7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15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71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1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39" y="624110"/>
            <a:ext cx="9384273" cy="687454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39" y="1745673"/>
            <a:ext cx="9384273" cy="4886036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0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340" y="2058750"/>
            <a:ext cx="9384272" cy="146880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340" y="3530129"/>
            <a:ext cx="9384272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49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87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284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7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4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3B5C6-C868-41CD-A91F-7AC8D5723268}" type="datetimeFigureOut">
              <a:rPr lang="en-US" smtClean="0"/>
              <a:t>10-May-18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BC42A31-EB0A-4D0B-BDF6-091E07E6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50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  <p:sldLayoutId id="2147484312" r:id="rId12"/>
    <p:sldLayoutId id="2147484313" r:id="rId13"/>
    <p:sldLayoutId id="2147484314" r:id="rId14"/>
    <p:sldLayoutId id="2147484315" r:id="rId15"/>
    <p:sldLayoutId id="21474843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apis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fanprodan/AspNetCoreRateLim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relic.com/" TargetMode="External"/><Relationship Id="rId2" Type="http://schemas.openxmlformats.org/officeDocument/2006/relationships/hyperlink" Target="https://getwarde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unscope.com/" TargetMode="External"/><Relationship Id="rId5" Type="http://schemas.openxmlformats.org/officeDocument/2006/relationships/hyperlink" Target="http://www.monitis.com/" TargetMode="External"/><Relationship Id="rId4" Type="http://schemas.openxmlformats.org/officeDocument/2006/relationships/hyperlink" Target="https://stackify.com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github.com/v3/" TargetMode="External"/><Relationship Id="rId3" Type="http://schemas.openxmlformats.org/officeDocument/2006/relationships/hyperlink" Target="https://ionwg.org/" TargetMode="External"/><Relationship Id="rId7" Type="http://schemas.openxmlformats.org/officeDocument/2006/relationships/hyperlink" Target="https://dev.twitter.com/rest/public" TargetMode="External"/><Relationship Id="rId12" Type="http://schemas.openxmlformats.org/officeDocument/2006/relationships/hyperlink" Target="https://github.com/miroslavpopovic/production-ready-apis-sample-2.1" TargetMode="External"/><Relationship Id="rId2" Type="http://schemas.openxmlformats.org/officeDocument/2006/relationships/hyperlink" Target="https://github.com/Microsoft/api-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raphql.org/" TargetMode="External"/><Relationship Id="rId11" Type="http://schemas.openxmlformats.org/officeDocument/2006/relationships/hyperlink" Target="https://github.com/nbarbettini/BeautifulRestApi" TargetMode="External"/><Relationship Id="rId5" Type="http://schemas.openxmlformats.org/officeDocument/2006/relationships/hyperlink" Target="http://json-schema.org/" TargetMode="External"/><Relationship Id="rId10" Type="http://schemas.openxmlformats.org/officeDocument/2006/relationships/hyperlink" Target="https://www.twilio.com/docs/api/rest" TargetMode="External"/><Relationship Id="rId4" Type="http://schemas.openxmlformats.org/officeDocument/2006/relationships/hyperlink" Target="http://jsonapi.org/" TargetMode="External"/><Relationship Id="rId9" Type="http://schemas.openxmlformats.org/officeDocument/2006/relationships/hyperlink" Target="https://stripe.com/docs/api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ebdev/2018/05/07/asp-net-core-2-1-0-rc1-now-availabl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dentityserver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okta.com/" TargetMode="External"/><Relationship Id="rId4" Type="http://schemas.openxmlformats.org/officeDocument/2006/relationships/hyperlink" Target="https://auth0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tillery.io/" TargetMode="External"/><Relationship Id="rId2" Type="http://schemas.openxmlformats.org/officeDocument/2006/relationships/hyperlink" Target="https://loader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atling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Building </a:t>
            </a:r>
            <a:r>
              <a:rPr lang="en-US" dirty="0" smtClean="0"/>
              <a:t>production-ready APIs with ASP.NET Core 2.1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Miroslav Popović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17983" y="5903662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@</a:t>
            </a:r>
            <a:r>
              <a:rPr lang="en-US" sz="1200" dirty="0" err="1"/>
              <a:t>miroslavpopovic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smtClean="0"/>
              <a:t>miroslavpopovic.com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575" y="1194393"/>
            <a:ext cx="2298413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8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http://swagger.io/</a:t>
            </a:r>
            <a:r>
              <a:rPr lang="sr-Latn-BA" dirty="0" smtClean="0"/>
              <a:t> -&gt; </a:t>
            </a:r>
            <a:r>
              <a:rPr lang="sr-Latn-BA" dirty="0" smtClean="0">
                <a:hlinkClick r:id="rId3"/>
              </a:rPr>
              <a:t>https://www.openapis.org/</a:t>
            </a:r>
            <a:r>
              <a:rPr lang="sr-Latn-BA" dirty="0" smtClean="0"/>
              <a:t> </a:t>
            </a:r>
          </a:p>
          <a:p>
            <a:r>
              <a:rPr lang="sr-Latn-BA" dirty="0" smtClean="0"/>
              <a:t>Swagger </a:t>
            </a:r>
            <a:r>
              <a:rPr lang="en-US" dirty="0" smtClean="0"/>
              <a:t>-&gt; </a:t>
            </a:r>
            <a:r>
              <a:rPr lang="sr-Latn-BA" dirty="0" smtClean="0"/>
              <a:t>Open </a:t>
            </a:r>
            <a:r>
              <a:rPr lang="sr-Latn-BA" dirty="0" smtClean="0"/>
              <a:t>API Specification 3.0</a:t>
            </a:r>
            <a:endParaRPr lang="en-US" dirty="0" smtClean="0"/>
          </a:p>
          <a:p>
            <a:r>
              <a:rPr lang="en-US" dirty="0" smtClean="0"/>
              <a:t>API framework</a:t>
            </a:r>
          </a:p>
          <a:p>
            <a:pPr lvl="1"/>
            <a:r>
              <a:rPr lang="en-US" dirty="0" smtClean="0"/>
              <a:t>Docs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 smtClean="0"/>
              <a:t>an API</a:t>
            </a:r>
          </a:p>
          <a:p>
            <a:pPr lvl="1"/>
            <a:r>
              <a:rPr lang="sr-Latn-BA" dirty="0" smtClean="0"/>
              <a:t>A</a:t>
            </a:r>
            <a:r>
              <a:rPr lang="en-US" dirty="0" err="1" smtClean="0"/>
              <a:t>utomate</a:t>
            </a:r>
            <a:r>
              <a:rPr lang="en-US" dirty="0" smtClean="0"/>
              <a:t> API testing</a:t>
            </a:r>
            <a:endParaRPr lang="sr-Latn-BA" dirty="0"/>
          </a:p>
          <a:p>
            <a:pPr lvl="1"/>
            <a:r>
              <a:rPr lang="sr-Latn-BA" dirty="0" smtClean="0"/>
              <a:t>C</a:t>
            </a:r>
            <a:r>
              <a:rPr lang="en-US" dirty="0" smtClean="0"/>
              <a:t>ode </a:t>
            </a:r>
            <a:r>
              <a:rPr lang="en-US" dirty="0" smtClean="0"/>
              <a:t>generation</a:t>
            </a:r>
          </a:p>
          <a:p>
            <a:pPr lvl="1"/>
            <a:r>
              <a:rPr lang="sr-Latn-BA" dirty="0" smtClean="0"/>
              <a:t>..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Swashbuckle (or </a:t>
            </a:r>
            <a:r>
              <a:rPr lang="en-US" dirty="0" err="1" smtClean="0"/>
              <a:t>NSwag</a:t>
            </a:r>
            <a:r>
              <a:rPr lang="en-US" dirty="0" smtClean="0"/>
              <a:t>) NuGet </a:t>
            </a:r>
            <a:r>
              <a:rPr lang="en-US" dirty="0" smtClean="0"/>
              <a:t>and Swagger UI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87126" y="2410689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1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29" y="-370115"/>
            <a:ext cx="12221030" cy="76381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99" y="465393"/>
            <a:ext cx="5341110" cy="622799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Rainbows and unicorns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03054" y="6537830"/>
            <a:ext cx="808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http://koisuruwakaduma-deri.info/rainbows-and-unicorns-wallpaper/</a:t>
            </a:r>
          </a:p>
        </p:txBody>
      </p:sp>
    </p:spTree>
    <p:extLst>
      <p:ext uri="{BB962C8B-B14F-4D97-AF65-F5344CB8AC3E}">
        <p14:creationId xmlns:p14="http://schemas.microsoft.com/office/powerpoint/2010/main" val="170089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limiting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39" y="1745673"/>
            <a:ext cx="9545188" cy="4886036"/>
          </a:xfrm>
        </p:spPr>
        <p:txBody>
          <a:bodyPr/>
          <a:lstStyle/>
          <a:p>
            <a:r>
              <a:rPr lang="en-US" dirty="0" smtClean="0"/>
              <a:t>Limit per token</a:t>
            </a:r>
          </a:p>
          <a:p>
            <a:pPr lvl="1"/>
            <a:r>
              <a:rPr lang="en-US" dirty="0" smtClean="0"/>
              <a:t>With middleware (or </a:t>
            </a:r>
            <a:r>
              <a:rPr lang="en-US" dirty="0" smtClean="0"/>
              <a:t>action </a:t>
            </a:r>
            <a:r>
              <a:rPr lang="en-US" dirty="0" smtClean="0"/>
              <a:t>filter)</a:t>
            </a:r>
            <a:endParaRPr lang="en-US" dirty="0" smtClean="0"/>
          </a:p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github.com/stefanprodan/AspNetCoreRateLimit</a:t>
            </a:r>
            <a:r>
              <a:rPr lang="en-US" sz="2400" dirty="0" smtClean="0"/>
              <a:t> </a:t>
            </a:r>
          </a:p>
          <a:p>
            <a:pPr lvl="1"/>
            <a:r>
              <a:rPr lang="en-US" dirty="0" smtClean="0"/>
              <a:t>Limit per Client IP</a:t>
            </a:r>
          </a:p>
          <a:p>
            <a:pPr lvl="1"/>
            <a:r>
              <a:rPr lang="en-US" dirty="0" smtClean="0"/>
              <a:t>Limit per Client ID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URL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/v2/games/</a:t>
            </a:r>
          </a:p>
          <a:p>
            <a:r>
              <a:rPr lang="en-US" dirty="0" smtClean="0"/>
              <a:t>Query string</a:t>
            </a:r>
          </a:p>
          <a:p>
            <a:pPr lvl="1"/>
            <a:r>
              <a:rPr lang="en-US" dirty="0" smtClean="0"/>
              <a:t>/</a:t>
            </a:r>
            <a:r>
              <a:rPr lang="en-US" dirty="0" err="1" smtClean="0"/>
              <a:t>api</a:t>
            </a:r>
            <a:r>
              <a:rPr lang="en-US" dirty="0" smtClean="0"/>
              <a:t>/</a:t>
            </a:r>
            <a:r>
              <a:rPr lang="en-US" dirty="0" err="1" smtClean="0"/>
              <a:t>games?api-version</a:t>
            </a:r>
            <a:r>
              <a:rPr lang="en-US" dirty="0" smtClean="0"/>
              <a:t>=2</a:t>
            </a:r>
          </a:p>
          <a:p>
            <a:r>
              <a:rPr lang="en-US" dirty="0" smtClean="0"/>
              <a:t>Custom request header</a:t>
            </a:r>
            <a:endParaRPr lang="en-US" dirty="0"/>
          </a:p>
          <a:p>
            <a:pPr lvl="1"/>
            <a:r>
              <a:rPr lang="en-US" sz="1800" dirty="0" err="1" smtClean="0">
                <a:latin typeface="Consolas" panose="020B0609020204030204" pitchFamily="49" charset="0"/>
              </a:rPr>
              <a:t>api</a:t>
            </a:r>
            <a:r>
              <a:rPr lang="en-US" sz="1800" dirty="0" smtClean="0">
                <a:latin typeface="Consolas" panose="020B0609020204030204" pitchFamily="49" charset="0"/>
              </a:rPr>
              <a:t>-version: 2</a:t>
            </a:r>
          </a:p>
          <a:p>
            <a:r>
              <a:rPr lang="en-US" dirty="0" smtClean="0"/>
              <a:t>Accept header</a:t>
            </a:r>
          </a:p>
          <a:p>
            <a:pPr lvl="1"/>
            <a:r>
              <a:rPr lang="en-US" sz="1800" dirty="0" smtClean="0">
                <a:latin typeface="Consolas" panose="020B0609020204030204" pitchFamily="49" charset="0"/>
              </a:rPr>
              <a:t>Accept</a:t>
            </a:r>
            <a:r>
              <a:rPr lang="en-US" sz="1800" dirty="0">
                <a:latin typeface="Consolas" panose="020B0609020204030204" pitchFamily="49" charset="0"/>
              </a:rPr>
              <a:t>: </a:t>
            </a:r>
            <a:r>
              <a:rPr lang="en-US" sz="1800" dirty="0" smtClean="0">
                <a:latin typeface="Consolas" panose="020B0609020204030204" pitchFamily="49" charset="0"/>
              </a:rPr>
              <a:t>application/</a:t>
            </a:r>
            <a:r>
              <a:rPr lang="en-US" sz="1800" dirty="0" err="1" smtClean="0">
                <a:latin typeface="Consolas" panose="020B0609020204030204" pitchFamily="49" charset="0"/>
              </a:rPr>
              <a:t>json;v</a:t>
            </a:r>
            <a:r>
              <a:rPr lang="en-US" sz="1800" dirty="0" smtClean="0">
                <a:latin typeface="Consolas" panose="020B0609020204030204" pitchFamily="49" charset="0"/>
              </a:rPr>
              <a:t>=2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 smtClean="0"/>
              <a:t>Microsoft.AspNetCore.Mvc.Versioning</a:t>
            </a:r>
            <a:endParaRPr lang="en-US" dirty="0" smtClean="0"/>
          </a:p>
          <a:p>
            <a:pPr lvl="1"/>
            <a:r>
              <a:rPr lang="en-US" dirty="0" smtClean="0"/>
              <a:t>Supports all types, query string by default (?</a:t>
            </a:r>
            <a:r>
              <a:rPr lang="en-US" dirty="0" err="1" smtClean="0"/>
              <a:t>api</a:t>
            </a:r>
            <a:r>
              <a:rPr lang="en-US" dirty="0" smtClean="0"/>
              <a:t>-version=2)</a:t>
            </a:r>
          </a:p>
        </p:txBody>
      </p:sp>
    </p:spTree>
    <p:extLst>
      <p:ext uri="{BB962C8B-B14F-4D97-AF65-F5344CB8AC3E}">
        <p14:creationId xmlns:p14="http://schemas.microsoft.com/office/powerpoint/2010/main" val="18121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39" y="1745673"/>
            <a:ext cx="9960825" cy="48860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 logging – errors, logs</a:t>
            </a:r>
          </a:p>
          <a:p>
            <a:r>
              <a:rPr lang="en-US" dirty="0" smtClean="0"/>
              <a:t>Performance tracking</a:t>
            </a:r>
          </a:p>
          <a:p>
            <a:r>
              <a:rPr lang="en-US" dirty="0"/>
              <a:t>Usage </a:t>
            </a:r>
            <a:r>
              <a:rPr lang="en-US" dirty="0" smtClean="0"/>
              <a:t>tracking</a:t>
            </a:r>
          </a:p>
          <a:p>
            <a:r>
              <a:rPr lang="en-US" dirty="0" smtClean="0"/>
              <a:t>Azure </a:t>
            </a:r>
            <a:r>
              <a:rPr lang="en-US" dirty="0"/>
              <a:t>– Azure Monitor, Application Insights, Log Analytics </a:t>
            </a:r>
            <a:r>
              <a:rPr lang="en-US" dirty="0" smtClean="0"/>
              <a:t>…</a:t>
            </a:r>
          </a:p>
          <a:p>
            <a:r>
              <a:rPr lang="en-US" dirty="0">
                <a:hlinkClick r:id="rId2"/>
              </a:rPr>
              <a:t>https://getwarden.net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Warden, open-source, cross-platform</a:t>
            </a:r>
          </a:p>
          <a:p>
            <a:r>
              <a:rPr lang="en-US" dirty="0" smtClean="0"/>
              <a:t>Third-party monitoring services</a:t>
            </a:r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://newrelic.com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4"/>
              </a:rPr>
              <a:t>https://stackify.com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5"/>
              </a:rPr>
              <a:t>http://www.monitis.com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>
                <a:hlinkClick r:id="rId6"/>
              </a:rPr>
              <a:t>https://www.runscope.com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812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340" y="2354314"/>
            <a:ext cx="9384272" cy="1468800"/>
          </a:xfrm>
        </p:spPr>
        <p:txBody>
          <a:bodyPr/>
          <a:lstStyle/>
          <a:p>
            <a:r>
              <a:rPr lang="en-US" dirty="0" smtClean="0"/>
              <a:t>Closing 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0340" y="4241329"/>
            <a:ext cx="9384272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0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– REST, ASP.NET </a:t>
            </a:r>
            <a:r>
              <a:rPr lang="en-US" dirty="0" smtClean="0"/>
              <a:t>2.1</a:t>
            </a:r>
            <a:endParaRPr lang="en-US" dirty="0" smtClean="0"/>
          </a:p>
          <a:p>
            <a:r>
              <a:rPr lang="en-US" dirty="0" smtClean="0"/>
              <a:t>Best practices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Testing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smtClean="0"/>
              <a:t>Limiting</a:t>
            </a:r>
            <a:endParaRPr lang="en-US" dirty="0" smtClean="0"/>
          </a:p>
          <a:p>
            <a:r>
              <a:rPr lang="en-US" dirty="0" smtClean="0"/>
              <a:t>Versioning</a:t>
            </a:r>
          </a:p>
          <a:p>
            <a:r>
              <a:rPr lang="en-US" dirty="0" smtClean="0"/>
              <a:t>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github.com/Microsoft/api-guidelines</a:t>
            </a:r>
            <a:r>
              <a:rPr lang="en-US" dirty="0" smtClean="0"/>
              <a:t> </a:t>
            </a:r>
            <a:endParaRPr lang="sr-Latn-BA" dirty="0" smtClean="0"/>
          </a:p>
          <a:p>
            <a:r>
              <a:rPr lang="sr-Latn-BA" dirty="0" smtClean="0"/>
              <a:t>Specifikacije</a:t>
            </a:r>
            <a:endParaRPr lang="en-US" dirty="0"/>
          </a:p>
          <a:p>
            <a:pPr lvl="1"/>
            <a:r>
              <a:rPr lang="en-US" dirty="0" smtClean="0"/>
              <a:t>HATEOAS – Hypermedia as the Engine of Application State</a:t>
            </a:r>
          </a:p>
          <a:p>
            <a:pPr lvl="1"/>
            <a:r>
              <a:rPr lang="en-US" dirty="0">
                <a:hlinkClick r:id="rId3"/>
              </a:rPr>
              <a:t>https://ionwg.org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- The ION Hypermedia Type</a:t>
            </a:r>
          </a:p>
          <a:p>
            <a:pPr lvl="1"/>
            <a:r>
              <a:rPr lang="en-US" dirty="0">
                <a:hlinkClick r:id="rId4"/>
              </a:rPr>
              <a:t>http://jsonapi.org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- JSON API Specification</a:t>
            </a:r>
          </a:p>
          <a:p>
            <a:pPr lvl="1"/>
            <a:r>
              <a:rPr lang="en-US" dirty="0">
                <a:hlinkClick r:id="rId5"/>
              </a:rPr>
              <a:t>http://json-schema.org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- JSON (Hyper-)Schema</a:t>
            </a:r>
            <a:r>
              <a:rPr lang="sr-Latn-BA" dirty="0" smtClean="0"/>
              <a:t>...</a:t>
            </a:r>
            <a:endParaRPr lang="en-US" dirty="0" smtClean="0"/>
          </a:p>
          <a:p>
            <a:r>
              <a:rPr lang="en-US" dirty="0">
                <a:hlinkClick r:id="rId6"/>
              </a:rPr>
              <a:t>http://graphql.org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- </a:t>
            </a:r>
            <a:r>
              <a:rPr lang="en-US" dirty="0" err="1" smtClean="0"/>
              <a:t>GraphQL</a:t>
            </a:r>
            <a:endParaRPr lang="en-US" dirty="0" smtClean="0"/>
          </a:p>
          <a:p>
            <a:r>
              <a:rPr lang="en-US" dirty="0" smtClean="0"/>
              <a:t>APIs</a:t>
            </a:r>
          </a:p>
          <a:p>
            <a:pPr lvl="1"/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dev.twitter.com/rest/public</a:t>
            </a:r>
            <a:r>
              <a:rPr lang="en-US" dirty="0" smtClean="0"/>
              <a:t> - Twitter REST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https://developer.github.com/v3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- GitHub REST / v4 </a:t>
            </a:r>
            <a:r>
              <a:rPr lang="en-US" dirty="0" err="1" smtClean="0"/>
              <a:t>GraphQL</a:t>
            </a:r>
            <a:endParaRPr lang="en-US" dirty="0" smtClean="0"/>
          </a:p>
          <a:p>
            <a:pPr lvl="1"/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stripe.com/docs/api</a:t>
            </a:r>
            <a:r>
              <a:rPr lang="en-US" dirty="0" smtClean="0"/>
              <a:t> - Stripe</a:t>
            </a:r>
          </a:p>
          <a:p>
            <a:pPr lvl="1"/>
            <a:r>
              <a:rPr lang="en-US" dirty="0">
                <a:hlinkClick r:id="rId10"/>
              </a:rPr>
              <a:t>https://</a:t>
            </a:r>
            <a:r>
              <a:rPr lang="en-US" dirty="0" smtClean="0">
                <a:hlinkClick r:id="rId10"/>
              </a:rPr>
              <a:t>www.twilio.com/docs/api/rest</a:t>
            </a:r>
            <a:r>
              <a:rPr lang="en-US" dirty="0" smtClean="0"/>
              <a:t> - </a:t>
            </a:r>
            <a:r>
              <a:rPr lang="en-US" dirty="0" smtClean="0"/>
              <a:t>Twilio</a:t>
            </a:r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github.com/nbarbettini/BeautifulRestApi</a:t>
            </a:r>
            <a:r>
              <a:rPr lang="sr-Latn-BA" dirty="0" smtClean="0"/>
              <a:t> - samples and video course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github.com/miroslavpopovic/production-ready-apis-sample</a:t>
            </a:r>
            <a:r>
              <a:rPr lang="en-US" dirty="0" smtClean="0">
                <a:hlinkClick r:id="rId12"/>
              </a:rPr>
              <a:t>-2.1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17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340" y="2335841"/>
            <a:ext cx="9384272" cy="14688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0340" y="4139729"/>
            <a:ext cx="9384272" cy="860400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90274" y="5879301"/>
            <a:ext cx="2342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@</a:t>
            </a:r>
            <a:r>
              <a:rPr lang="en-US" sz="1200" dirty="0" err="1"/>
              <a:t>miroslavpopovic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https://</a:t>
            </a:r>
            <a:r>
              <a:rPr lang="en-US" sz="1200" dirty="0" smtClean="0"/>
              <a:t>miroslavpopovic.com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79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340" y="2317368"/>
            <a:ext cx="9384272" cy="1468800"/>
          </a:xfrm>
        </p:spPr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0340" y="4112020"/>
            <a:ext cx="9384272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53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REST(</a:t>
            </a:r>
            <a:r>
              <a:rPr lang="en-US" dirty="0" err="1" smtClean="0"/>
              <a:t>ful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38" y="1745673"/>
            <a:ext cx="9877697" cy="4886036"/>
          </a:xfrm>
        </p:spPr>
        <p:txBody>
          <a:bodyPr>
            <a:normAutofit/>
          </a:bodyPr>
          <a:lstStyle/>
          <a:p>
            <a:r>
              <a:rPr lang="en-US" dirty="0" smtClean="0"/>
              <a:t>REST </a:t>
            </a:r>
            <a:endParaRPr lang="en-US" dirty="0" smtClean="0"/>
          </a:p>
          <a:p>
            <a:pPr lvl="1"/>
            <a:r>
              <a:rPr lang="en-US" dirty="0" smtClean="0"/>
              <a:t>architecture </a:t>
            </a:r>
            <a:r>
              <a:rPr lang="en-US" dirty="0" smtClean="0"/>
              <a:t>type that’s using the existing web infrastructure</a:t>
            </a:r>
          </a:p>
          <a:p>
            <a:r>
              <a:rPr lang="en-US" dirty="0" smtClean="0"/>
              <a:t>RESTful</a:t>
            </a:r>
          </a:p>
          <a:p>
            <a:pPr lvl="1"/>
            <a:r>
              <a:rPr lang="en-US" dirty="0" smtClean="0"/>
              <a:t>services </a:t>
            </a:r>
            <a:r>
              <a:rPr lang="en-US" dirty="0" smtClean="0"/>
              <a:t>that implement REST architecture</a:t>
            </a:r>
          </a:p>
          <a:p>
            <a:r>
              <a:rPr lang="en-US" dirty="0" smtClean="0"/>
              <a:t>Web resources – identified with IP address</a:t>
            </a:r>
          </a:p>
          <a:p>
            <a:r>
              <a:rPr lang="en-US" dirty="0" smtClean="0"/>
              <a:t>HTTP verbs – GET, POST, PUT, DELETE, PATCH…</a:t>
            </a:r>
          </a:p>
          <a:p>
            <a:r>
              <a:rPr lang="en-US" dirty="0" smtClean="0"/>
              <a:t>JSON or XML</a:t>
            </a:r>
          </a:p>
          <a:p>
            <a:r>
              <a:rPr lang="en-US" dirty="0" smtClean="0"/>
              <a:t>Strict </a:t>
            </a:r>
            <a:r>
              <a:rPr lang="en-US" dirty="0" smtClean="0"/>
              <a:t>and pragmatic </a:t>
            </a:r>
            <a:r>
              <a:rPr lang="en-US" dirty="0" smtClean="0"/>
              <a:t>approach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598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ASP.NET Core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Cross-platform</a:t>
            </a:r>
          </a:p>
          <a:p>
            <a:r>
              <a:rPr lang="en-US" dirty="0"/>
              <a:t>Dependency injection</a:t>
            </a:r>
          </a:p>
          <a:p>
            <a:r>
              <a:rPr lang="en-US" dirty="0"/>
              <a:t>Middleware / action </a:t>
            </a:r>
            <a:r>
              <a:rPr lang="en-US" dirty="0" smtClean="0"/>
              <a:t>filters</a:t>
            </a:r>
          </a:p>
          <a:p>
            <a:r>
              <a:rPr lang="en-US" dirty="0" smtClean="0"/>
              <a:t>Authorization</a:t>
            </a:r>
            <a:endParaRPr lang="en-US" dirty="0"/>
          </a:p>
          <a:p>
            <a:r>
              <a:rPr lang="en-US" dirty="0" smtClean="0"/>
              <a:t>Routing</a:t>
            </a:r>
          </a:p>
          <a:p>
            <a:r>
              <a:rPr lang="en-US" dirty="0" smtClean="0"/>
              <a:t>Content </a:t>
            </a:r>
            <a:r>
              <a:rPr lang="en-US" dirty="0"/>
              <a:t>negotiation (JSON, XML,…)</a:t>
            </a:r>
          </a:p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5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BA" dirty="0" smtClean="0"/>
              <a:t>ASP.NET Core 2.1</a:t>
            </a:r>
            <a:r>
              <a:rPr lang="en-US" dirty="0" smtClean="0"/>
              <a:t> </a:t>
            </a:r>
            <a:r>
              <a:rPr lang="en-US" dirty="0" smtClean="0"/>
              <a:t>(rc1)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0339" y="1745673"/>
            <a:ext cx="9637552" cy="4886036"/>
          </a:xfrm>
        </p:spPr>
        <p:txBody>
          <a:bodyPr>
            <a:normAutofit/>
          </a:bodyPr>
          <a:lstStyle/>
          <a:p>
            <a:r>
              <a:rPr lang="sr-Latn-BA" dirty="0"/>
              <a:t>„</a:t>
            </a:r>
            <a:r>
              <a:rPr lang="en-US" dirty="0"/>
              <a:t>Making MVC into an opinionated, forward-thinking, batteries included framework for HTTP APIs</a:t>
            </a:r>
            <a:r>
              <a:rPr lang="sr-Latn-BA" dirty="0" smtClean="0"/>
              <a:t>“</a:t>
            </a:r>
            <a:endParaRPr lang="en-US" dirty="0" smtClean="0"/>
          </a:p>
          <a:p>
            <a:r>
              <a:rPr lang="sr-Latn-BA" dirty="0" smtClean="0">
                <a:hlinkClick r:id="rId2"/>
              </a:rPr>
              <a:t>https://blogs.msdn.microsoft.com/webdev/2018/05/07/asp-net-core-2-1-0-rc1-now-available/</a:t>
            </a:r>
            <a:r>
              <a:rPr lang="en-US" dirty="0" smtClean="0"/>
              <a:t> </a:t>
            </a:r>
            <a:endParaRPr lang="sr-Latn-BA" dirty="0"/>
          </a:p>
        </p:txBody>
      </p:sp>
    </p:spTree>
    <p:extLst>
      <p:ext uri="{BB962C8B-B14F-4D97-AF65-F5344CB8AC3E}">
        <p14:creationId xmlns:p14="http://schemas.microsoft.com/office/powerpoint/2010/main" val="4666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0340" y="2317368"/>
            <a:ext cx="9384272" cy="1468800"/>
          </a:xfrm>
        </p:spPr>
        <p:txBody>
          <a:bodyPr/>
          <a:lstStyle/>
          <a:p>
            <a:r>
              <a:rPr lang="en-US" dirty="0" smtClean="0"/>
              <a:t>Production-Ready?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20340" y="4112020"/>
            <a:ext cx="9384272" cy="8604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>
                <a:latin typeface="Consolas" panose="020B0609020204030204" pitchFamily="49" charset="0"/>
              </a:rPr>
              <a:t>IActionResult</a:t>
            </a:r>
            <a:r>
              <a:rPr lang="en-US" sz="2400" dirty="0" smtClean="0"/>
              <a:t>, </a:t>
            </a:r>
            <a:r>
              <a:rPr lang="en-US" sz="2400" dirty="0" err="1" smtClean="0">
                <a:latin typeface="Consolas" panose="020B0609020204030204" pitchFamily="49" charset="0"/>
              </a:rPr>
              <a:t>ActionResult</a:t>
            </a:r>
            <a:r>
              <a:rPr lang="en-US" sz="2400" dirty="0" smtClean="0">
                <a:latin typeface="Consolas" panose="020B0609020204030204" pitchFamily="49" charset="0"/>
              </a:rPr>
              <a:t>&lt;T&gt;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/>
              <a:t>View Models</a:t>
            </a:r>
          </a:p>
          <a:p>
            <a:r>
              <a:rPr lang="en-US" dirty="0" smtClean="0"/>
              <a:t>Model / input </a:t>
            </a:r>
            <a:r>
              <a:rPr lang="en-US" dirty="0" smtClean="0"/>
              <a:t>validation (RFC 7807)</a:t>
            </a:r>
            <a:endParaRPr lang="en-US" dirty="0" smtClean="0"/>
          </a:p>
          <a:p>
            <a:r>
              <a:rPr lang="en-US" dirty="0" smtClean="0"/>
              <a:t>Exception handling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Custom response object</a:t>
            </a:r>
          </a:p>
          <a:p>
            <a:r>
              <a:rPr lang="en-US" dirty="0" smtClean="0"/>
              <a:t>Paging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16506" y="1810971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16506" y="2904835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1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</a:t>
            </a:r>
          </a:p>
          <a:p>
            <a:r>
              <a:rPr lang="en-US" dirty="0" smtClean="0"/>
              <a:t>OAuth </a:t>
            </a:r>
            <a:r>
              <a:rPr lang="en-US" dirty="0" smtClean="0"/>
              <a:t>2.0</a:t>
            </a:r>
          </a:p>
          <a:p>
            <a:pPr lvl="1"/>
            <a:r>
              <a:rPr lang="en-US" dirty="0" smtClean="0"/>
              <a:t>Token based authentication</a:t>
            </a:r>
          </a:p>
          <a:p>
            <a:r>
              <a:rPr lang="en-US" dirty="0" smtClean="0"/>
              <a:t>Identity </a:t>
            </a:r>
            <a:r>
              <a:rPr lang="en-US" dirty="0"/>
              <a:t>Server 4 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://identityserver.io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Third party</a:t>
            </a:r>
          </a:p>
          <a:p>
            <a:pPr lvl="1"/>
            <a:r>
              <a:rPr lang="en-US" dirty="0" smtClean="0"/>
              <a:t>Auth0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https://auth0.com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Okta</a:t>
            </a:r>
            <a:r>
              <a:rPr lang="en-US" dirty="0"/>
              <a:t> - </a:t>
            </a:r>
            <a:r>
              <a:rPr lang="en-US" dirty="0">
                <a:hlinkClick r:id="rId5"/>
              </a:rPr>
              <a:t>https://developer.okta.com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96362" y="1838036"/>
            <a:ext cx="497091" cy="3064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sr-Latn-BA" sz="1200" b="1" dirty="0" smtClean="0">
                <a:solidFill>
                  <a:schemeClr val="tx1"/>
                </a:solidFill>
              </a:rPr>
              <a:t>2.1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6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 </a:t>
            </a:r>
            <a:r>
              <a:rPr lang="en-US" dirty="0" smtClean="0"/>
              <a:t>&amp; Integration </a:t>
            </a:r>
            <a:r>
              <a:rPr lang="en-US" dirty="0" smtClean="0"/>
              <a:t>testing</a:t>
            </a:r>
          </a:p>
          <a:p>
            <a:r>
              <a:rPr lang="en-US" dirty="0"/>
              <a:t>M</a:t>
            </a:r>
            <a:r>
              <a:rPr lang="en-US" dirty="0" smtClean="0"/>
              <a:t>anual testing</a:t>
            </a:r>
          </a:p>
          <a:p>
            <a:pPr lvl="1"/>
            <a:r>
              <a:rPr lang="en-US" dirty="0" smtClean="0"/>
              <a:t>Tools: Postman</a:t>
            </a:r>
            <a:r>
              <a:rPr lang="en-US" dirty="0" smtClean="0"/>
              <a:t>, Fiddler</a:t>
            </a:r>
            <a:r>
              <a:rPr lang="en-US" dirty="0" smtClean="0"/>
              <a:t>…</a:t>
            </a:r>
            <a:endParaRPr lang="sr-Latn-BA" dirty="0" smtClean="0"/>
          </a:p>
          <a:p>
            <a:r>
              <a:rPr lang="en-US" dirty="0"/>
              <a:t>Stress/load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://loader.io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3"/>
              </a:rPr>
              <a:t>https://artillery.io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, </a:t>
            </a:r>
            <a:r>
              <a:rPr lang="en-US" dirty="0">
                <a:hlinkClick r:id="rId4"/>
              </a:rPr>
              <a:t>https://gatling.io</a:t>
            </a:r>
            <a:r>
              <a:rPr lang="en-US" dirty="0" smtClean="0">
                <a:hlinkClick r:id="rId4"/>
              </a:rPr>
              <a:t>/</a:t>
            </a:r>
            <a:r>
              <a:rPr lang="sr-Latn-BA" dirty="0" smtClean="0"/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5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2415</TotalTime>
  <Words>463</Words>
  <Application>Microsoft Office PowerPoint</Application>
  <PresentationFormat>Widescreen</PresentationFormat>
  <Paragraphs>127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Consolas</vt:lpstr>
      <vt:lpstr>Wingdings 3</vt:lpstr>
      <vt:lpstr>Wisp</vt:lpstr>
      <vt:lpstr>Building production-ready APIs with ASP.NET Core 2.1</vt:lpstr>
      <vt:lpstr>Introduction</vt:lpstr>
      <vt:lpstr>REST(ful)</vt:lpstr>
      <vt:lpstr>ASP.NET Core Benefits</vt:lpstr>
      <vt:lpstr>ASP.NET Core 2.1 (rc1)</vt:lpstr>
      <vt:lpstr>Production-Ready?</vt:lpstr>
      <vt:lpstr>Best practices</vt:lpstr>
      <vt:lpstr>Security</vt:lpstr>
      <vt:lpstr>Testing</vt:lpstr>
      <vt:lpstr>Documentation</vt:lpstr>
      <vt:lpstr>Rainbows and unicorns</vt:lpstr>
      <vt:lpstr>Usage limiting</vt:lpstr>
      <vt:lpstr>Versioning</vt:lpstr>
      <vt:lpstr>Monitoring</vt:lpstr>
      <vt:lpstr>Closing up</vt:lpstr>
      <vt:lpstr>Summary</vt:lpstr>
      <vt:lpstr>Further reading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production ready APIs</dc:title>
  <dc:creator>Miroslav Popovic</dc:creator>
  <cp:lastModifiedBy>Miroslav Popovic</cp:lastModifiedBy>
  <cp:revision>124</cp:revision>
  <dcterms:created xsi:type="dcterms:W3CDTF">2017-08-28T18:23:06Z</dcterms:created>
  <dcterms:modified xsi:type="dcterms:W3CDTF">2018-05-10T20:42:18Z</dcterms:modified>
</cp:coreProperties>
</file>