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8" r:id="rId5"/>
    <p:sldId id="263" r:id="rId6"/>
    <p:sldId id="261" r:id="rId7"/>
    <p:sldId id="262" r:id="rId8"/>
    <p:sldId id="274" r:id="rId9"/>
    <p:sldId id="273" r:id="rId10"/>
    <p:sldId id="272" r:id="rId11"/>
    <p:sldId id="275" r:id="rId12"/>
    <p:sldId id="276" r:id="rId13"/>
    <p:sldId id="264" r:id="rId14"/>
    <p:sldId id="279" r:id="rId15"/>
    <p:sldId id="278" r:id="rId16"/>
    <p:sldId id="280" r:id="rId17"/>
    <p:sldId id="281" r:id="rId18"/>
    <p:sldId id="282" r:id="rId19"/>
    <p:sldId id="283" r:id="rId20"/>
    <p:sldId id="267" r:id="rId21"/>
    <p:sldId id="284" r:id="rId22"/>
    <p:sldId id="285" r:id="rId23"/>
    <p:sldId id="265" r:id="rId24"/>
    <p:sldId id="269" r:id="rId25"/>
    <p:sldId id="270" r:id="rId26"/>
    <p:sldId id="257" r:id="rId27"/>
    <p:sldId id="258" r:id="rId28"/>
    <p:sldId id="271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BA1DE-F6C9-E06D-F0A5-043B92D563DC}" v="1" dt="2022-05-03T13:49:33.587"/>
    <p1510:client id="{34389B6A-113C-1BB6-8560-48BCB4CAFEEF}" v="13" dt="2022-05-02T21:19:45.529"/>
    <p1510:client id="{382CDFA2-F629-9593-0B71-8C933D9C9FF1}" v="27" dt="2022-05-03T15:40:14.642"/>
    <p1510:client id="{592AAC53-CBF2-65A4-BB21-37FE74B450CF}" v="872" dt="2022-05-04T14:54:58.947"/>
    <p1510:client id="{66D58E2D-7451-2598-4271-F96A0299D8F9}" v="2" dt="2022-05-02T19:36:41.295"/>
    <p1510:client id="{86D00C38-6AC9-4B75-8BD0-71582D16C209}" v="492" dt="2022-05-02T21:13:18.270"/>
    <p1510:client id="{8CD06DC8-1014-027C-AF9B-E2A0ACB229A9}" v="6" dt="2022-05-02T21:04:3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6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3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8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ArrayAdapter" TargetMode="External"/><Relationship Id="rId7" Type="http://schemas.openxmlformats.org/officeDocument/2006/relationships/hyperlink" Target="https://medium.com/@sc71/android-numberpickers-3ef535c45487" TargetMode="External"/><Relationship Id="rId2" Type="http://schemas.openxmlformats.org/officeDocument/2006/relationships/hyperlink" Target="https://www.youtube.com/watch?v=fis26HvvDII&amp;t=2637s&amp;ab_channel=freeCodeCamp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ui/controls/spinner" TargetMode="External"/><Relationship Id="rId5" Type="http://schemas.openxmlformats.org/officeDocument/2006/relationships/hyperlink" Target="https://stackoverflow.com/questions/47876313/right-and-bottom-constraint-on-floatingactionbutton-makes-it-unseen" TargetMode="External"/><Relationship Id="rId4" Type="http://schemas.openxmlformats.org/officeDocument/2006/relationships/hyperlink" Target="https://guides.codepath.com/android/Using-an-ArrayAdapter-with-ListView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02353/how-to-place-relative-layout-at-bottom-of-screenor-linear-layout" TargetMode="External"/><Relationship Id="rId2" Type="http://schemas.openxmlformats.org/officeDocument/2006/relationships/hyperlink" Target="https://www.tutlane.com/tutorial/android/android-datepicker-with-ex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376807/read-write-string-from-to-a-file-in-android" TargetMode="External"/><Relationship Id="rId5" Type="http://schemas.openxmlformats.org/officeDocument/2006/relationships/hyperlink" Target="https://stackoverflow.com/questions/2390102/how-to-set-selected-item-of-spinner-by-value-not-by-position" TargetMode="External"/><Relationship Id="rId4" Type="http://schemas.openxmlformats.org/officeDocument/2006/relationships/hyperlink" Target="https://stackoverflow.com/questions/8615417/how-can-i-set-onclicklistener-on-arrayadap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wj5j4tBYg" TargetMode="External"/><Relationship Id="rId7" Type="http://schemas.openxmlformats.org/officeDocument/2006/relationships/hyperlink" Target="https://stackoverflow.com/questions/9326299/android-scrollview-and-buttons-at-bottom-of-the-screen/" TargetMode="External"/><Relationship Id="rId2" Type="http://schemas.openxmlformats.org/officeDocument/2006/relationships/hyperlink" Target="https://stackoverflow.com/questions/432037/how-do-i-center-text-horizontally-and-vertically-in-a-text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pp/Activity" TargetMode="External"/><Relationship Id="rId5" Type="http://schemas.openxmlformats.org/officeDocument/2006/relationships/hyperlink" Target="https://www.youtube.com/watch?v=kGkd1hrbnWY" TargetMode="External"/><Relationship Id="rId4" Type="http://schemas.openxmlformats.org/officeDocument/2006/relationships/hyperlink" Target="https://stackoverflow.com/questions/12453075/how-to-set-timepicker-show-with-format-24h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relative?hl=en" TargetMode="External"/><Relationship Id="rId7" Type="http://schemas.openxmlformats.org/officeDocument/2006/relationships/hyperlink" Target="https://developer.android.com/reference/kotlin/android/content/Intent?hl=en" TargetMode="External"/><Relationship Id="rId2" Type="http://schemas.openxmlformats.org/officeDocument/2006/relationships/hyperlink" Target="https://developer.android.com/reference/android/app/Frag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ui/layout/linear?hl=en" TargetMode="External"/><Relationship Id="rId5" Type="http://schemas.openxmlformats.org/officeDocument/2006/relationships/hyperlink" Target="https://developer.android.com/training/constraint-layout?hl=en" TargetMode="External"/><Relationship Id="rId4" Type="http://schemas.openxmlformats.org/officeDocument/2006/relationships/hyperlink" Target="https://developer.android.com/guide/topics/resources/layout-resour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842248" y="865850"/>
            <a:ext cx="2926080" cy="2468880"/>
          </a:xfrm>
        </p:spPr>
        <p:txBody>
          <a:bodyPr>
            <a:normAutofit fontScale="90000"/>
          </a:bodyPr>
          <a:lstStyle/>
          <a:p>
            <a:pPr algn="l"/>
            <a:r>
              <a:rPr lang="pl-PL" sz="2800">
                <a:cs typeface="Calibri Light"/>
              </a:rPr>
              <a:t>Programowanie aplikacji mobilnej na podstawie aplikacji do zarządzania korepetycjami</a:t>
            </a:r>
            <a:endParaRPr lang="pl-PL" sz="280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267A1E5-E270-7CF4-D8B9-B05940BCE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" r="1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F6B64C4-E6BD-8C87-0731-10C32434B3D8}"/>
              </a:ext>
            </a:extLst>
          </p:cNvPr>
          <p:cNvSpPr txBox="1"/>
          <p:nvPr/>
        </p:nvSpPr>
        <p:spPr>
          <a:xfrm>
            <a:off x="8842248" y="3629320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Jakub Szczudlik</a:t>
            </a:r>
          </a:p>
          <a:p>
            <a:r>
              <a:rPr lang="pl-PL"/>
              <a:t>Marek Wypich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BE515-4A84-D7C3-6AA5-A5972F10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Dodanie Fragmentu w </a:t>
            </a:r>
            <a:r>
              <a:rPr lang="pl-PL" err="1"/>
              <a:t>navigation</a:t>
            </a:r>
            <a:r>
              <a:rPr lang="pl-PL"/>
              <a:t> </a:t>
            </a:r>
            <a:r>
              <a:rPr lang="pl-PL" err="1"/>
              <a:t>drawer</a:t>
            </a:r>
            <a:r>
              <a:rPr lang="pl-PL"/>
              <a:t> Activity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D851C5-141A-0A51-F2ED-AE090B86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Plik res &gt; </a:t>
            </a:r>
            <a:r>
              <a:rPr lang="pl-PL" err="1"/>
              <a:t>navigation</a:t>
            </a:r>
            <a:r>
              <a:rPr lang="pl-PL"/>
              <a:t> &gt; mobile_navigation.xml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EA0AF2-F07F-F651-7FA3-75090D80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62104"/>
            <a:ext cx="750674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BE515-4A84-D7C3-6AA5-A5972F10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Dodanie Fragmentu w </a:t>
            </a:r>
            <a:r>
              <a:rPr lang="pl-PL" err="1"/>
              <a:t>navigation</a:t>
            </a:r>
            <a:r>
              <a:rPr lang="pl-PL"/>
              <a:t> </a:t>
            </a:r>
            <a:r>
              <a:rPr lang="pl-PL" err="1"/>
              <a:t>drawer</a:t>
            </a:r>
            <a:r>
              <a:rPr lang="pl-PL"/>
              <a:t> Activity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D851C5-141A-0A51-F2ED-AE090B86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Plik </a:t>
            </a:r>
            <a:r>
              <a:rPr lang="pl-PL" err="1"/>
              <a:t>java</a:t>
            </a:r>
            <a:r>
              <a:rPr lang="pl-PL"/>
              <a:t> &gt; … &gt; MainActivity.java</a:t>
            </a:r>
          </a:p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ED0168-756C-4ED3-8A7C-CDC55CE9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15" y="2701042"/>
            <a:ext cx="1058375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BE515-4A84-D7C3-6AA5-A5972F10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Podmiana Fragmentu w </a:t>
            </a:r>
            <a:r>
              <a:rPr lang="pl-PL" err="1"/>
              <a:t>navigation</a:t>
            </a:r>
            <a:r>
              <a:rPr lang="pl-PL"/>
              <a:t> </a:t>
            </a:r>
            <a:r>
              <a:rPr lang="pl-PL" err="1"/>
              <a:t>drawer</a:t>
            </a:r>
            <a:r>
              <a:rPr lang="pl-PL"/>
              <a:t> Activity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3566AB4-2F00-3AD6-6C96-70C4CF3A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92487"/>
            <a:ext cx="9603276" cy="32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D8400E6-C7E3-4138-AFB0-7047921C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pl-PL"/>
              <a:t>LAYouts - XML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AECD19-90B1-41A7-8C22-B9C24F3B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1500"/>
              <a:t>XML(</a:t>
            </a:r>
            <a:r>
              <a:rPr lang="en" sz="1500" i="1">
                <a:ea typeface="+mn-lt"/>
                <a:cs typeface="+mn-lt"/>
              </a:rPr>
              <a:t>Extensible Markup Language)</a:t>
            </a:r>
            <a:r>
              <a:rPr lang="pl-PL" sz="1500"/>
              <a:t>- to uniwersalny język znacznikowy służący do reprezentacji danych w ustrukturyzowany sposób.</a:t>
            </a:r>
          </a:p>
          <a:p>
            <a:r>
              <a:rPr lang="pl-PL" sz="1500"/>
              <a:t>Hierarchiczna budowa plików XML, </a:t>
            </a:r>
            <a:r>
              <a:rPr lang="pl-PL" sz="1500" err="1"/>
              <a:t>ViewGroup</a:t>
            </a:r>
            <a:r>
              <a:rPr lang="pl-PL" sz="1500"/>
              <a:t>- </a:t>
            </a:r>
            <a:r>
              <a:rPr lang="pl-PL" sz="1500" i="1" err="1"/>
              <a:t>LinearLayout</a:t>
            </a:r>
            <a:r>
              <a:rPr lang="pl-PL" sz="1500" i="1"/>
              <a:t>, </a:t>
            </a:r>
            <a:r>
              <a:rPr lang="pl-PL" sz="1500" i="1" err="1"/>
              <a:t>RelativeLayout</a:t>
            </a:r>
            <a:r>
              <a:rPr lang="pl-PL" sz="1500" i="1"/>
              <a:t> </a:t>
            </a:r>
            <a:r>
              <a:rPr lang="pl-PL" sz="1500"/>
              <a:t>etc.</a:t>
            </a:r>
            <a:r>
              <a:rPr lang="pl-PL" sz="1500" i="1"/>
              <a:t> </a:t>
            </a:r>
            <a:r>
              <a:rPr lang="pl-PL" sz="1500"/>
              <a:t>oraz </a:t>
            </a:r>
            <a:r>
              <a:rPr lang="pl-PL" sz="1500" err="1"/>
              <a:t>View</a:t>
            </a:r>
            <a:r>
              <a:rPr lang="pl-PL" sz="1500"/>
              <a:t>- </a:t>
            </a:r>
            <a:r>
              <a:rPr lang="pl-PL" sz="1500" i="1" err="1"/>
              <a:t>Buttons</a:t>
            </a:r>
            <a:r>
              <a:rPr lang="pl-PL" sz="1500" i="1"/>
              <a:t>, </a:t>
            </a:r>
            <a:r>
              <a:rPr lang="pl-PL" sz="1500" i="1" err="1"/>
              <a:t>EditText</a:t>
            </a:r>
            <a:r>
              <a:rPr lang="pl-PL" sz="1500" i="1"/>
              <a:t>, </a:t>
            </a:r>
            <a:r>
              <a:rPr lang="pl-PL" sz="1500" i="1" err="1"/>
              <a:t>TextView</a:t>
            </a:r>
            <a:r>
              <a:rPr lang="pl-PL" sz="1500" i="1"/>
              <a:t> </a:t>
            </a:r>
            <a:r>
              <a:rPr lang="pl-PL" sz="1500"/>
              <a:t>etc.</a:t>
            </a:r>
          </a:p>
          <a:p>
            <a:r>
              <a:rPr lang="pl-PL" sz="1500"/>
              <a:t>Tworzenie wyglądu za pomocą opcji </a:t>
            </a:r>
            <a:r>
              <a:rPr lang="pl-PL" sz="1500" i="1"/>
              <a:t>Design </a:t>
            </a:r>
            <a:r>
              <a:rPr lang="pl-PL" sz="1500"/>
              <a:t>lub </a:t>
            </a:r>
            <a:r>
              <a:rPr lang="pl-PL" sz="1500" i="1" err="1"/>
              <a:t>Code</a:t>
            </a:r>
            <a:endParaRPr lang="pl-PL" sz="1500" i="1"/>
          </a:p>
          <a:p>
            <a:r>
              <a:rPr lang="pl-PL" sz="1500"/>
              <a:t>Każde nowe okno posiada swój przypisany plik XML znajdujący się w folderze </a:t>
            </a:r>
            <a:r>
              <a:rPr lang="pl-PL" sz="1500" i="1"/>
              <a:t>…&gt;res&gt;layout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4E387B9-0C97-A53E-4EEC-921F457F9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55" b="212"/>
          <a:stretch/>
        </p:blipFill>
        <p:spPr>
          <a:xfrm>
            <a:off x="6652809" y="312524"/>
            <a:ext cx="2991997" cy="5456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5">
            <a:extLst>
              <a:ext uri="{FF2B5EF4-FFF2-40B4-BE49-F238E27FC236}">
                <a16:creationId xmlns:a16="http://schemas.microsoft.com/office/drawing/2014/main" id="{1508D484-BADF-5C8A-8921-6BF6F41A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478" y="2735916"/>
            <a:ext cx="1831041" cy="6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23EC3-838D-719F-80B8-13A47C8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/>
              <a:t>Najważniejsze atrybuty 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9A0F0D4-028A-B978-2E32-4739D5A8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7" y="2482107"/>
            <a:ext cx="5980178" cy="190154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27DA33-D282-CB27-A2D9-49D0C531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pl-PL" i="1" err="1"/>
              <a:t>Layout_width</a:t>
            </a:r>
          </a:p>
          <a:p>
            <a:r>
              <a:rPr lang="pl-PL" i="1" err="1"/>
              <a:t>Layout_height</a:t>
            </a:r>
          </a:p>
          <a:p>
            <a:r>
              <a:rPr lang="pl-PL" i="1"/>
              <a:t>Id</a:t>
            </a:r>
          </a:p>
          <a:p>
            <a:r>
              <a:rPr lang="pl-PL" err="1">
                <a:latin typeface="Consolas"/>
              </a:rPr>
              <a:t>wrap_content</a:t>
            </a:r>
          </a:p>
          <a:p>
            <a:r>
              <a:rPr lang="pl-PL" err="1">
                <a:latin typeface="Consolas"/>
              </a:rPr>
              <a:t>match_parent</a:t>
            </a:r>
          </a:p>
          <a:p>
            <a:r>
              <a:rPr lang="pl-PL">
                <a:latin typeface="Consolas"/>
              </a:rPr>
              <a:t>@+id</a:t>
            </a:r>
          </a:p>
          <a:p>
            <a:r>
              <a:rPr lang="pl-PL">
                <a:latin typeface="Consolas"/>
              </a:rPr>
              <a:t>@id</a:t>
            </a:r>
          </a:p>
        </p:txBody>
      </p:sp>
    </p:spTree>
    <p:extLst>
      <p:ext uri="{BB962C8B-B14F-4D97-AF65-F5344CB8AC3E}">
        <p14:creationId xmlns:p14="http://schemas.microsoft.com/office/powerpoint/2010/main" val="289451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D33C2A-0569-EDCE-BBE4-81B6CAF5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/>
              <a:t>Najważniejsze Rodzaje </a:t>
            </a:r>
            <a:r>
              <a:rPr lang="pl-PL" err="1"/>
              <a:t>Viewgroup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9B245E-6A80-0BA2-7A23-CAA91A17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700" err="1"/>
              <a:t>RelativeLayout</a:t>
            </a:r>
            <a:r>
              <a:rPr lang="pl-PL" sz="1700"/>
              <a:t>- pozycjonowanie elementu relatywnie/w odniesieniu do innych elementów lub rodzica</a:t>
            </a:r>
          </a:p>
          <a:p>
            <a:pPr>
              <a:lnSpc>
                <a:spcPct val="110000"/>
              </a:lnSpc>
            </a:pPr>
            <a:r>
              <a:rPr lang="pl-PL" sz="1700" err="1"/>
              <a:t>ConstraintLayout</a:t>
            </a:r>
            <a:r>
              <a:rPr lang="pl-PL" sz="1700"/>
              <a:t>- pozycjonowanie za pomocą linii "przymocowujących" dany element w przestrzeni oraz w odniesieniu do innych elementów </a:t>
            </a:r>
          </a:p>
          <a:p>
            <a:pPr>
              <a:lnSpc>
                <a:spcPct val="110000"/>
              </a:lnSpc>
            </a:pPr>
            <a:r>
              <a:rPr lang="pl-PL" sz="1700" err="1"/>
              <a:t>LinearLayout</a:t>
            </a:r>
            <a:r>
              <a:rPr lang="pl-PL" sz="1700"/>
              <a:t>- pozycjonowanie w pojedynczym kierunku, np. jeden element pod drugim lub jeden obok drugiego 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450494EE-467D-37E3-FE7A-33E5E0D0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61" y="1500263"/>
            <a:ext cx="2568463" cy="4481553"/>
          </a:xfrm>
          <a:prstGeom prst="rect">
            <a:avLst/>
          </a:prstGeom>
        </p:spPr>
      </p:pic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76BE48D-D11D-D99B-7167-21A272E0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615" y="2420976"/>
            <a:ext cx="3522532" cy="1168699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B815106-3916-A603-EBA1-92CF8594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615" y="4410020"/>
            <a:ext cx="3623385" cy="6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BC8A64-F392-4FF4-48C6-BAF0CE94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pl-PL" sz="2800"/>
              <a:t>Najważniejsze elementy wykorzystywane Przy tworzeniu interfejsu użytkownika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FA7A77-95D2-3520-1E12-1D8726B8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000000"/>
                </a:solidFill>
              </a:rPr>
              <a:t>TextView</a:t>
            </a:r>
          </a:p>
          <a:p>
            <a:r>
              <a:rPr lang="pl-PL">
                <a:solidFill>
                  <a:srgbClr val="000000"/>
                </a:solidFill>
              </a:rPr>
              <a:t>EditText</a:t>
            </a:r>
          </a:p>
          <a:p>
            <a:r>
              <a:rPr lang="pl-PL">
                <a:solidFill>
                  <a:srgbClr val="000000"/>
                </a:solidFill>
              </a:rPr>
              <a:t>Button</a:t>
            </a:r>
          </a:p>
          <a:p>
            <a:r>
              <a:rPr lang="pl-PL">
                <a:solidFill>
                  <a:srgbClr val="000000"/>
                </a:solidFill>
                <a:ea typeface="+mn-lt"/>
                <a:cs typeface="+mn-lt"/>
              </a:rPr>
              <a:t>Spinner</a:t>
            </a:r>
            <a:endParaRPr lang="pl-PL">
              <a:solidFill>
                <a:srgbClr val="000000"/>
              </a:solidFill>
            </a:endParaRPr>
          </a:p>
          <a:p>
            <a:r>
              <a:rPr lang="pl-PL">
                <a:solidFill>
                  <a:srgbClr val="000000"/>
                </a:solidFill>
              </a:rPr>
              <a:t>ToastMessage</a:t>
            </a:r>
          </a:p>
          <a:p>
            <a:endParaRPr lang="pl-PL">
              <a:solidFill>
                <a:srgbClr val="000000"/>
              </a:solidFill>
            </a:endParaRPr>
          </a:p>
          <a:p>
            <a:endParaRPr lang="pl-PL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2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DB88AF-488C-A99F-6C63-FD8DB75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Textview i edittext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DE12B7A-8F75-CAB7-3257-D894FEEA1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2450" y="2367422"/>
            <a:ext cx="4242238" cy="2127449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E060768C-A890-48D3-DEDB-11CE4D127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207" y="459876"/>
            <a:ext cx="4348315" cy="2198195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2C0D532C-7952-3A57-586C-0A0802ED6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46" y="4552252"/>
            <a:ext cx="6253314" cy="11323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1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4DF39-F0B4-1C0C-D337-BEDF5E32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Button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BACF236-AF50-0B15-8FE4-C8BD0EC4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6" y="1912798"/>
            <a:ext cx="4887446" cy="1684244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02392AAD-34AC-2CC6-094B-4054C642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23" y="1070956"/>
            <a:ext cx="7203140" cy="37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73302-648B-66DE-F17B-D5AF755B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ea typeface="+mj-lt"/>
                <a:cs typeface="+mj-lt"/>
              </a:rPr>
              <a:t>Toastmessage</a:t>
            </a:r>
            <a:r>
              <a:rPr lang="pl-PL">
                <a:ea typeface="+mj-lt"/>
                <a:cs typeface="+mj-lt"/>
              </a:rPr>
              <a:t> i </a:t>
            </a:r>
            <a:r>
              <a:rPr lang="pl-PL" err="1">
                <a:solidFill>
                  <a:srgbClr val="000000"/>
                </a:solidFill>
                <a:latin typeface="Gill Sans MT"/>
              </a:rPr>
              <a:t>Spinner</a:t>
            </a:r>
            <a:endParaRPr lang="pl-PL" err="1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93A2108-2AEF-1055-742C-F1A19DB48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466" y="3110987"/>
            <a:ext cx="6218145" cy="2795309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EC609F0B-C6FD-A3B8-27F7-40D761BB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2" y="1923010"/>
            <a:ext cx="7259170" cy="1129392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51B35535-9A38-BAB4-CA29-C3650C0D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2119313"/>
            <a:ext cx="2533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5FA5AD-0649-456A-B1A4-74A0F848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/>
              <a:t>Środowisko</a:t>
            </a:r>
            <a:endParaRPr lang="en-US" sz="5400"/>
          </a:p>
        </p:txBody>
      </p:sp>
      <p:pic>
        <p:nvPicPr>
          <p:cNvPr id="1038" name="Picture 14" descr="Everything You Need To Know Before Creating An Android Application | by  Explore Hacks | Medium">
            <a:extLst>
              <a:ext uri="{FF2B5EF4-FFF2-40B4-BE49-F238E27FC236}">
                <a16:creationId xmlns:a16="http://schemas.microsoft.com/office/drawing/2014/main" id="{A4B43213-814B-4A4C-BFB2-94FD849A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2812290"/>
            <a:ext cx="4974336" cy="31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elliJ Idea Reviews: Pricing &amp; Software Features 2022 - Financesonline.com">
            <a:extLst>
              <a:ext uri="{FF2B5EF4-FFF2-40B4-BE49-F238E27FC236}">
                <a16:creationId xmlns:a16="http://schemas.microsoft.com/office/drawing/2014/main" id="{840499A3-A930-4A5E-874D-6074E4DD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3277393"/>
            <a:ext cx="4974336" cy="203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3FF18609-1D5A-400D-AE16-A58149EF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l-PL"/>
              <a:t>Interakcje z innymi aplikacjami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2BAB16-FA87-45FE-947D-E0D8E087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l-PL" err="1"/>
              <a:t>Intent</a:t>
            </a:r>
            <a:r>
              <a:rPr lang="pl-PL"/>
              <a:t>- zawiera abstrakcyjny opis operacji, która ma zostać wykonana</a:t>
            </a:r>
          </a:p>
          <a:p>
            <a:r>
              <a:rPr lang="pl-PL"/>
              <a:t>Podstawowe atrybuty jakie trzeba przekazać to typ akcji </a:t>
            </a:r>
            <a:r>
              <a:rPr lang="pl-PL" i="1"/>
              <a:t>(np. ACTION_SEND),</a:t>
            </a:r>
            <a:r>
              <a:rPr lang="pl-PL"/>
              <a:t> która ma zostać wykonane oraz niezbędne dane (</a:t>
            </a:r>
            <a:r>
              <a:rPr lang="pl-PL" i="1"/>
              <a:t>np. EXTRA_EMAIL)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7702AAEA-0E34-F55C-B65A-FF2B6F0D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57" y="278906"/>
            <a:ext cx="2397225" cy="5501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9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F0795F-C8C1-A4D5-A311-31BDFC38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Wysłanie maila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F2EC831-A74F-022C-F32B-4B28FE79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54" y="1986478"/>
            <a:ext cx="8770283" cy="3464298"/>
          </a:xfrm>
        </p:spPr>
      </p:pic>
    </p:spTree>
    <p:extLst>
      <p:ext uri="{BB962C8B-B14F-4D97-AF65-F5344CB8AC3E}">
        <p14:creationId xmlns:p14="http://schemas.microsoft.com/office/powerpoint/2010/main" val="249718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A9B3BA-E067-79BD-C765-581CE95C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Dzwonienie na podany numer 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E2F9614-946E-01C3-851F-B6AD237C8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313" y="246741"/>
            <a:ext cx="7895554" cy="3393071"/>
          </a:xfrm>
          <a:prstGeom prst="rect">
            <a:avLst/>
          </a:prstGeom>
        </p:spPr>
      </p:pic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035BA93-EFB9-63A2-B8AB-2A214CA7D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90" y="2273616"/>
            <a:ext cx="6293113" cy="20511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98F4BD-BD18-4B7A-8779-0DF213C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/>
              <a:t>Operacje na plikach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D132A6-16E6-4FCF-AFB1-9C35534F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pl-PL" err="1"/>
              <a:t>Internal</a:t>
            </a:r>
            <a:r>
              <a:rPr lang="pl-PL"/>
              <a:t> Storage</a:t>
            </a:r>
          </a:p>
          <a:p>
            <a:endParaRPr lang="pl-PL"/>
          </a:p>
          <a:p>
            <a:endParaRPr lang="pl-PL"/>
          </a:p>
          <a:p>
            <a:r>
              <a:rPr lang="pl-PL" err="1"/>
              <a:t>External</a:t>
            </a:r>
            <a:r>
              <a:rPr lang="pl-PL"/>
              <a:t> </a:t>
            </a:r>
            <a:r>
              <a:rPr lang="pl-PL" err="1"/>
              <a:t>Sorage</a:t>
            </a:r>
            <a:r>
              <a:rPr lang="pl-PL"/>
              <a:t> (SD </a:t>
            </a:r>
            <a:r>
              <a:rPr lang="pl-PL" err="1"/>
              <a:t>card</a:t>
            </a:r>
            <a:r>
              <a:rPr lang="pl-PL"/>
              <a:t>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5E08B10-9F0B-496A-982E-5208A90A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04" y="2587997"/>
            <a:ext cx="6906589" cy="84784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4C5DF40-4DBA-40FB-95B4-7AA8A189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56" y="4099747"/>
            <a:ext cx="865943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2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098F4BD-BD18-4B7A-8779-0DF213C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Operacje na plikach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B8C118-9274-4D06-B01B-1790CF34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28626"/>
            <a:ext cx="9603274" cy="24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098F4BD-BD18-4B7A-8779-0DF213C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Operacje na plikach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DE12E0-9026-4338-9282-1EAD01CF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264535"/>
            <a:ext cx="9603274" cy="29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34DFA9-6AC5-6908-A3DE-5B3E6ACE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Bibliografia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5A017C-68E9-3C87-F629-C9446140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>
                <a:ea typeface="+mn-lt"/>
                <a:cs typeface="+mn-lt"/>
                <a:hlinkClick r:id="rId2"/>
              </a:rPr>
              <a:t>https://www.youtube.com/watch?v=fis26HvvDII&amp;t=2637s&amp;ab_channel=freeCodeCamp.org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3"/>
              </a:rPr>
              <a:t>https://developer.android.com/reference/android/widget/ArrayAdapter</a:t>
            </a:r>
          </a:p>
          <a:p>
            <a:r>
              <a:rPr lang="pl-PL">
                <a:ea typeface="+mn-lt"/>
                <a:cs typeface="+mn-lt"/>
                <a:hlinkClick r:id="rId4"/>
              </a:rPr>
              <a:t>https://guides.codepath.com/android/Using-an-ArrayAdapter-with-ListView</a:t>
            </a:r>
            <a:endParaRPr lang="pl-PL"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5"/>
              </a:rPr>
              <a:t>https://stackoverflow.com/questions/47876313/right-and-bottom-constraint-on-floatingactionbutton-makes-it-unseen</a:t>
            </a:r>
            <a:endParaRPr lang="pl-PL"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6"/>
              </a:rPr>
              <a:t>https://developer.android.com/guide/topics/ui/controls/spinner</a:t>
            </a:r>
            <a:endParaRPr lang="pl-PL"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7"/>
              </a:rPr>
              <a:t>https://medium.com/@sc71/android-numberpickers-3ef535c45487</a:t>
            </a:r>
          </a:p>
          <a:p>
            <a:endParaRPr lang="pl-PL">
              <a:ea typeface="Calibri"/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320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34DFA9-6AC5-6908-A3DE-5B3E6ACE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Bibliografia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5A017C-68E9-3C87-F629-C9446140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>
                <a:ea typeface="+mn-lt"/>
                <a:cs typeface="+mn-lt"/>
                <a:hlinkClick r:id="rId2"/>
              </a:rPr>
              <a:t>https://www.tutlane.com/tutorial/android/android-datepicker-with-examples</a:t>
            </a:r>
            <a:endParaRPr lang="pl-PL"/>
          </a:p>
          <a:p>
            <a:r>
              <a:rPr lang="pl-PL">
                <a:ea typeface="+mn-lt"/>
                <a:cs typeface="+mn-lt"/>
                <a:hlinkClick r:id="rId3"/>
              </a:rPr>
              <a:t>https://stackoverflow.com/questions/3802353/how-to-place-relative-layout-at-bottom-of-screenor-linear-layout</a:t>
            </a:r>
            <a:endParaRPr lang="pl-PL">
              <a:ea typeface="Calibri"/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4"/>
              </a:rPr>
              <a:t>https://stackoverflow.com/questions/8615417/how-can-i-set-onclicklistener-on-arrayadapter</a:t>
            </a:r>
            <a:endParaRPr lang="pl-PL"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5"/>
              </a:rPr>
              <a:t>https://stackoverflow.com/questions/2390102/how-to-set-selected-item-of-spinner-by-value-not-by-position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Calibri"/>
                <a:cs typeface="Calibri"/>
                <a:hlinkClick r:id="rId6"/>
              </a:rPr>
              <a:t>https://stackoverflow.com/questions/14376807/read-write-string-from-to-a-file-in-android</a:t>
            </a:r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44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34DFA9-6AC5-6908-A3DE-5B3E6ACE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Bibliografia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5A017C-68E9-3C87-F629-C9446140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>
                <a:ea typeface="+mn-lt"/>
                <a:cs typeface="+mn-lt"/>
                <a:hlinkClick r:id="rId2"/>
              </a:rPr>
              <a:t>https://stackoverflow.com/questions/432037/how-do-i-center-text-horizontally-and-vertically-in-a-textview</a:t>
            </a:r>
            <a:endParaRPr lang="pl-PL">
              <a:ea typeface="Calibri"/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3"/>
              </a:rPr>
              <a:t>https://www.youtube.com/watch?v=UDwj5j4tBYg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Calibri"/>
                <a:cs typeface="Calibri"/>
                <a:hlinkClick r:id="rId4"/>
              </a:rPr>
              <a:t>https://stackoverflow.com/questions/12453075/how-to-set-timepicker-show-with-format-24h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5"/>
              </a:rPr>
              <a:t>https://www.youtube.com/watch?v=kGkd1hrbnWY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Calibri"/>
                <a:cs typeface="Calibri"/>
                <a:hlinkClick r:id="rId6"/>
              </a:rPr>
              <a:t>https://developer.android.com/reference/android/app/Activity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7"/>
              </a:rPr>
              <a:t>https://stackoverflow.com/questions/9326299/android-scrollview-and-buttons-at-bottom-of-the-screen\</a:t>
            </a:r>
            <a:endParaRPr lang="pl-PL">
              <a:ea typeface="+mn-lt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43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34DFA9-6AC5-6908-A3DE-5B3E6ACE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Bibliografia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5A017C-68E9-3C87-F629-C9446140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  <a:hlinkClick r:id="rId2"/>
              </a:rPr>
              <a:t>https://developer.android.com/reference/android/app/Fragment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3"/>
              </a:rPr>
              <a:t>https://developer.android.com/guide/topics/ui/layout/relative?hl=en</a:t>
            </a:r>
          </a:p>
          <a:p>
            <a:r>
              <a:rPr lang="pl-PL">
                <a:ea typeface="+mn-lt"/>
                <a:cs typeface="+mn-lt"/>
                <a:hlinkClick r:id="rId4"/>
              </a:rPr>
              <a:t>https://developer.android.com/guide/topics/resources/layout-resource</a:t>
            </a:r>
            <a:endParaRPr lang="pl-PL">
              <a:ea typeface="Calibri"/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5"/>
              </a:rPr>
              <a:t>https://developer.android.com/training/constraint-layout?hl=en</a:t>
            </a:r>
            <a:endParaRPr lang="pl-PL">
              <a:ea typeface="Calibri"/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6"/>
              </a:rPr>
              <a:t>https://developer.android.com/guide/topics/ui/layout/linear?hl=en</a:t>
            </a:r>
            <a:endParaRPr lang="pl-PL">
              <a:ea typeface="Calibri"/>
              <a:cs typeface="Calibri"/>
            </a:endParaRPr>
          </a:p>
          <a:p>
            <a:r>
              <a:rPr lang="pl-PL">
                <a:ea typeface="+mn-lt"/>
                <a:cs typeface="+mn-lt"/>
                <a:hlinkClick r:id="rId7"/>
              </a:rPr>
              <a:t>https://developer.android.com/reference/kotlin/android/content/Intent?hl=en</a:t>
            </a:r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6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CA752D-8467-43C1-8405-7BE7F6CF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Maszyna wirtualna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BCEC27-6010-418A-9994-CBAB7935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pl-PL" sz="1600" cap="all"/>
              <a:t>Device </a:t>
            </a:r>
            <a:r>
              <a:rPr lang="pl-PL" sz="1600" cap="all" err="1"/>
              <a:t>Pixel</a:t>
            </a:r>
            <a:r>
              <a:rPr lang="pl-PL" sz="1600" cap="all"/>
              <a:t> 2</a:t>
            </a:r>
          </a:p>
          <a:p>
            <a:pPr marL="0" indent="0">
              <a:buNone/>
            </a:pPr>
            <a:r>
              <a:rPr lang="en-US" sz="1600" cap="all"/>
              <a:t>Android Oreo 8.1 – </a:t>
            </a:r>
            <a:r>
              <a:rPr lang="pl-PL" sz="1600" cap="all"/>
              <a:t> </a:t>
            </a:r>
            <a:r>
              <a:rPr lang="en-US" sz="1600" cap="all"/>
              <a:t>API 27</a:t>
            </a:r>
            <a:endParaRPr lang="pl-PL" sz="1600" cap="al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8C8D6106-C8D9-42C1-BC48-A7417FB5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410" y="805583"/>
            <a:ext cx="4672443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1108EA-76C0-40C8-8954-C025C38E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Diagram użyć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80DE0AB0-4E54-40AC-BAFC-132676C5D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870864"/>
            <a:ext cx="4960442" cy="45301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7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0" name="Picture 8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6507CA2-DF2F-4134-96F1-A8956E07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UML</a:t>
            </a:r>
          </a:p>
        </p:txBody>
      </p:sp>
      <p:pic>
        <p:nvPicPr>
          <p:cNvPr id="76" name="Obraz 75">
            <a:extLst>
              <a:ext uri="{FF2B5EF4-FFF2-40B4-BE49-F238E27FC236}">
                <a16:creationId xmlns:a16="http://schemas.microsoft.com/office/drawing/2014/main" id="{18C67552-D506-4526-AC85-AF8BEE36D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746078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522F4A0F-CC66-4501-A239-00BD838E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l-PL" err="1"/>
              <a:t>ACtivities</a:t>
            </a:r>
            <a:endParaRPr lang="pl-PL"/>
          </a:p>
        </p:txBody>
      </p:sp>
      <p:sp>
        <p:nvSpPr>
          <p:cNvPr id="1042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23C1E5-4736-4EC7-9503-47B0B2D4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An activity is a single, focused thing that the user can do</a:t>
            </a:r>
            <a:endParaRPr lang="pl-PL" b="0" i="0">
              <a:effectLst/>
              <a:latin typeface="Roboto" panose="02000000000000000000" pitchFamily="2" charset="0"/>
            </a:endParaRPr>
          </a:p>
          <a:p>
            <a:r>
              <a:rPr lang="en-US" b="0" i="0">
                <a:effectLst/>
                <a:latin typeface="Roboto" panose="02000000000000000000" pitchFamily="2" charset="0"/>
              </a:rPr>
              <a:t>Almost all activities interact with the user, so the Activity class takes care of creating a window for you in which you can place your UI</a:t>
            </a:r>
            <a:endParaRPr lang="pl-PL"/>
          </a:p>
        </p:txBody>
      </p:sp>
      <p:pic>
        <p:nvPicPr>
          <p:cNvPr id="1028" name="Picture 4" descr="android - Add a new activity (class + xml) premade in project - Stack  Overflow">
            <a:extLst>
              <a:ext uri="{FF2B5EF4-FFF2-40B4-BE49-F238E27FC236}">
                <a16:creationId xmlns:a16="http://schemas.microsoft.com/office/drawing/2014/main" id="{C5F81398-7DAF-ABB2-E1F0-182A46132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6491" r="3641" b="15881"/>
          <a:stretch/>
        </p:blipFill>
        <p:spPr bwMode="auto">
          <a:xfrm>
            <a:off x="5919311" y="2099972"/>
            <a:ext cx="5909521" cy="26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4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B635F-C2B9-4AFF-96E8-11EDAB46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/>
              <a:t>Fragments</a:t>
            </a:r>
          </a:p>
        </p:txBody>
      </p:sp>
      <p:pic>
        <p:nvPicPr>
          <p:cNvPr id="2051" name="Picture 3" descr="Introduction to Fragments in Android Applications | Engineering Education  (EngEd) Program | Section">
            <a:extLst>
              <a:ext uri="{FF2B5EF4-FFF2-40B4-BE49-F238E27FC236}">
                <a16:creationId xmlns:a16="http://schemas.microsoft.com/office/drawing/2014/main" id="{DCB430C1-FE8F-9231-A2B9-E0D79CB2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0324" y="2015734"/>
            <a:ext cx="494295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3C811B-183A-47A8-8E13-95FC6258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A Fragment is a piece of an application's user interface or behavior that can be placed in an</a:t>
            </a:r>
            <a:r>
              <a:rPr lang="pl-PL" b="0" i="0">
                <a:effectLst/>
                <a:latin typeface="Roboto" panose="02000000000000000000" pitchFamily="2" charset="0"/>
              </a:rPr>
              <a:t> Activity</a:t>
            </a:r>
          </a:p>
          <a:p>
            <a:r>
              <a:rPr lang="pl-PL" b="0" i="0">
                <a:effectLst/>
                <a:latin typeface="Roboto" panose="02000000000000000000" pitchFamily="2" charset="0"/>
              </a:rPr>
              <a:t>I</a:t>
            </a:r>
            <a:r>
              <a:rPr lang="en-US" b="0" i="0" err="1">
                <a:effectLst/>
                <a:latin typeface="Roboto" panose="02000000000000000000" pitchFamily="2" charset="0"/>
              </a:rPr>
              <a:t>nteraction</a:t>
            </a:r>
            <a:r>
              <a:rPr lang="en-US" b="0" i="0">
                <a:effectLst/>
                <a:latin typeface="Roboto" panose="02000000000000000000" pitchFamily="2" charset="0"/>
              </a:rPr>
              <a:t> with fragments is done through</a:t>
            </a:r>
            <a:r>
              <a:rPr lang="pl-PL">
                <a:latin typeface="Roboto" panose="02000000000000000000" pitchFamily="2" charset="0"/>
              </a:rPr>
              <a:t> </a:t>
            </a:r>
            <a:r>
              <a:rPr lang="pl-PL" err="1">
                <a:latin typeface="Roboto" panose="02000000000000000000" pitchFamily="2" charset="0"/>
              </a:rPr>
              <a:t>FragmentManager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12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BE515-4A84-D7C3-6AA5-A5972F10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Dodanie Fragmentu w </a:t>
            </a:r>
            <a:r>
              <a:rPr lang="pl-PL" err="1"/>
              <a:t>navigation</a:t>
            </a:r>
            <a:r>
              <a:rPr lang="pl-PL"/>
              <a:t> </a:t>
            </a:r>
            <a:r>
              <a:rPr lang="pl-PL" err="1"/>
              <a:t>drawer</a:t>
            </a:r>
            <a:r>
              <a:rPr lang="pl-PL"/>
              <a:t> Activity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D851C5-141A-0A51-F2ED-AE090B86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Plik </a:t>
            </a:r>
            <a:r>
              <a:rPr lang="pl-PL" err="1"/>
              <a:t>java</a:t>
            </a:r>
            <a:r>
              <a:rPr lang="pl-PL"/>
              <a:t> &gt; … &gt; </a:t>
            </a:r>
            <a:r>
              <a:rPr lang="pl-PL" err="1"/>
              <a:t>home</a:t>
            </a:r>
            <a:r>
              <a:rPr lang="pl-PL"/>
              <a:t> &gt; HomeFragment.java</a:t>
            </a:r>
          </a:p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27DCAC0-96D6-075D-A894-A187DCBA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24" y="2434499"/>
            <a:ext cx="6627337" cy="2144154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4911E13C-3C7C-F1FB-8CDB-1D965E64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43" y="4588111"/>
            <a:ext cx="6622834" cy="2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BE515-4A84-D7C3-6AA5-A5972F10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Dodanie Fragmentu w </a:t>
            </a:r>
            <a:r>
              <a:rPr lang="pl-PL" err="1"/>
              <a:t>navigation</a:t>
            </a:r>
            <a:r>
              <a:rPr lang="pl-PL"/>
              <a:t> </a:t>
            </a:r>
            <a:r>
              <a:rPr lang="pl-PL" err="1"/>
              <a:t>drawer</a:t>
            </a:r>
            <a:r>
              <a:rPr lang="pl-PL"/>
              <a:t> Activity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D851C5-141A-0A51-F2ED-AE090B86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Plik res &gt; layout &gt; fragment_home.xml</a:t>
            </a:r>
          </a:p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91893D3-DE20-B91C-B5E1-DE7443AF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19" y="2015732"/>
            <a:ext cx="2142275" cy="379063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56400A8-4F22-E2CE-C643-A68A2162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627931"/>
            <a:ext cx="6175977" cy="25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71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Panoramiczny</PresentationFormat>
  <Slides>29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Galeria</vt:lpstr>
      <vt:lpstr>Programowanie aplikacji mobilnej na podstawie aplikacji do zarządzania korepetycjami</vt:lpstr>
      <vt:lpstr>Środowisko</vt:lpstr>
      <vt:lpstr>Maszyna wirtualna</vt:lpstr>
      <vt:lpstr>Diagram użyć</vt:lpstr>
      <vt:lpstr>UML</vt:lpstr>
      <vt:lpstr>ACtivities</vt:lpstr>
      <vt:lpstr>Fragments</vt:lpstr>
      <vt:lpstr>Dodanie Fragmentu w navigation drawer Activity</vt:lpstr>
      <vt:lpstr>Dodanie Fragmentu w navigation drawer Activity</vt:lpstr>
      <vt:lpstr>Dodanie Fragmentu w navigation drawer Activity</vt:lpstr>
      <vt:lpstr>Dodanie Fragmentu w navigation drawer Activity</vt:lpstr>
      <vt:lpstr>Podmiana Fragmentu w navigation drawer Activity</vt:lpstr>
      <vt:lpstr>LAYouts - XML</vt:lpstr>
      <vt:lpstr>Najważniejsze atrybuty </vt:lpstr>
      <vt:lpstr>Najważniejsze Rodzaje Viewgroup</vt:lpstr>
      <vt:lpstr>Najważniejsze elementy wykorzystywane Przy tworzeniu interfejsu użytkownika</vt:lpstr>
      <vt:lpstr>Textview i edittext</vt:lpstr>
      <vt:lpstr>Button</vt:lpstr>
      <vt:lpstr>Toastmessage i Spinner</vt:lpstr>
      <vt:lpstr>Interakcje z innymi aplikacjami</vt:lpstr>
      <vt:lpstr>Wysłanie maila</vt:lpstr>
      <vt:lpstr>Dzwonienie na podany numer </vt:lpstr>
      <vt:lpstr>Operacje na plikach</vt:lpstr>
      <vt:lpstr>Operacje na plikach</vt:lpstr>
      <vt:lpstr>Operacje na plikach</vt:lpstr>
      <vt:lpstr>Bibliografia</vt:lpstr>
      <vt:lpstr>Bibliografia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</cp:revision>
  <dcterms:created xsi:type="dcterms:W3CDTF">2022-04-15T10:21:20Z</dcterms:created>
  <dcterms:modified xsi:type="dcterms:W3CDTF">2022-05-04T17:02:48Z</dcterms:modified>
</cp:coreProperties>
</file>