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3" r:id="rId10"/>
    <p:sldId id="262" r:id="rId11"/>
    <p:sldId id="269" r:id="rId12"/>
    <p:sldId id="270" r:id="rId13"/>
    <p:sldId id="266" r:id="rId14"/>
    <p:sldId id="265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76" d="100"/>
          <a:sy n="76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2472B3-93DE-463E-BDB3-AE4C3F9EB356}" type="datetimeFigureOut">
              <a:rPr lang="pl-PL" smtClean="0"/>
              <a:pPr/>
              <a:t>2019-06-05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5B3FAF-2DB9-4E62-89E1-C682654A7D6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pull dir="l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r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7772400" cy="1828800"/>
          </a:xfrm>
        </p:spPr>
        <p:txBody>
          <a:bodyPr/>
          <a:lstStyle/>
          <a:p>
            <a:r>
              <a:rPr lang="pl-PL" dirty="0" smtClean="0"/>
              <a:t>Bibliografia  w pracy dyplomowej.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300192" y="3933056"/>
            <a:ext cx="2351140" cy="914400"/>
          </a:xfrm>
        </p:spPr>
        <p:txBody>
          <a:bodyPr>
            <a:normAutofit fontScale="70000" lnSpcReduction="20000"/>
          </a:bodyPr>
          <a:lstStyle/>
          <a:p>
            <a:r>
              <a:rPr lang="pl-PL" dirty="0" smtClean="0"/>
              <a:t>Wykonali:</a:t>
            </a:r>
          </a:p>
          <a:p>
            <a:r>
              <a:rPr lang="pl-PL" dirty="0" smtClean="0"/>
              <a:t>Jakub Bogdański</a:t>
            </a:r>
            <a:endParaRPr lang="pl-PL" dirty="0" smtClean="0"/>
          </a:p>
          <a:p>
            <a:r>
              <a:rPr lang="pl-PL" dirty="0" smtClean="0"/>
              <a:t>Sebastian Janisz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2071678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Nazwisko, X. (rok). Tytuł tekstu. Pobrane z:</a:t>
            </a:r>
          </a:p>
          <a:p>
            <a:pPr>
              <a:buNone/>
            </a:pPr>
            <a:r>
              <a:rPr lang="pl-PL" dirty="0" smtClean="0"/>
              <a:t>adres strony internetowej, data odczytu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Kowalski, Z. (1999). Rachunkowość w </a:t>
            </a:r>
          </a:p>
          <a:p>
            <a:pPr>
              <a:buNone/>
            </a:pPr>
            <a:r>
              <a:rPr lang="pl-PL" dirty="0" smtClean="0"/>
              <a:t>Polsce. Fundacja Rozwoju Rachunkowości</a:t>
            </a:r>
          </a:p>
          <a:p>
            <a:pPr>
              <a:buNone/>
            </a:pPr>
            <a:r>
              <a:rPr lang="pl-PL" dirty="0" smtClean="0"/>
              <a:t>w Polsce. Pobrane z: </a:t>
            </a:r>
            <a:r>
              <a:rPr lang="pl-PL" dirty="0" smtClean="0">
                <a:hlinkClick r:id="rId2"/>
              </a:rPr>
              <a:t>http://www.frr.pl/</a:t>
            </a:r>
            <a:r>
              <a:rPr lang="pl-PL" dirty="0" smtClean="0"/>
              <a:t>,</a:t>
            </a:r>
          </a:p>
          <a:p>
            <a:pPr>
              <a:buNone/>
            </a:pPr>
            <a:r>
              <a:rPr lang="pl-PL" dirty="0" smtClean="0"/>
              <a:t>data pobrania [10.01.2014].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Poprawny zapis stron internetowych.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Przypis (dolny, końcowy)</a:t>
            </a:r>
            <a:r>
              <a:rPr lang="pl-PL" dirty="0"/>
              <a:t> jest to wydzielona część pracy, na przykład pracy inżynierskiej, która wskazuje na zastosowane w tymże "dziele" - źródło cytowania, czyli odwołania Autora do określonego tekstu</a:t>
            </a:r>
            <a:r>
              <a:rPr lang="pl-PL" dirty="0" smtClean="0"/>
              <a:t>. </a:t>
            </a:r>
          </a:p>
          <a:p>
            <a:pPr marL="0" indent="0">
              <a:buNone/>
            </a:pPr>
            <a:r>
              <a:rPr lang="pl-PL" dirty="0" smtClean="0"/>
              <a:t>Przypis wskazuje na źródło zawarte w bibliografii.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l-PL" dirty="0" smtClean="0"/>
              <a:t>Przypisy i cytaty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3583764"/>
      </p:ext>
    </p:extLst>
  </p:cSld>
  <p:clrMapOvr>
    <a:masterClrMapping/>
  </p:clrMapOvr>
  <p:transition spd="med"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>
            <a:normAutofit fontScale="47500" lnSpcReduction="20000"/>
          </a:bodyPr>
          <a:lstStyle/>
          <a:p>
            <a:r>
              <a:rPr lang="pl-PL" dirty="0"/>
              <a:t>Konsekwencja w trzymaniu się raz już wybranego sposobu użycia przypisów (przykładowo: jeśli w pierwszym przypisie użyty został inicjał imienia autora danego "dzieła", to należy się tego konsekwentnie trzymać w dalszej części Waszej pracy dyplomowej, w kolejnych przypisach).</a:t>
            </a:r>
          </a:p>
          <a:p>
            <a:r>
              <a:rPr lang="pl-PL" dirty="0"/>
              <a:t>W całej pracy licencjackiej, pracy magisterskiej lub pracy inżynierskiej; należy stosować przypisy dolne.</a:t>
            </a:r>
          </a:p>
          <a:p>
            <a:r>
              <a:rPr lang="pl-PL" dirty="0"/>
              <a:t>Numeracja przypisów powinna być ukazana w sposób narastający - w całej pracy.</a:t>
            </a:r>
          </a:p>
          <a:p>
            <a:r>
              <a:rPr lang="pl-PL" dirty="0"/>
              <a:t>Każdy przypis musi zaczynać się dużą literą i kończyć kropką.</a:t>
            </a:r>
          </a:p>
          <a:p>
            <a:r>
              <a:rPr lang="pl-PL" dirty="0"/>
              <a:t>Oznaczenia przypisu w tekście pracy dyplomowej, należy dokonać przed kropką kończącą zdanie.</a:t>
            </a:r>
          </a:p>
          <a:p>
            <a:r>
              <a:rPr lang="pl-PL" dirty="0"/>
              <a:t>Tytuły należy podawać przy użyciu kursywy (bez cudzysłowów).</a:t>
            </a:r>
          </a:p>
          <a:p>
            <a:r>
              <a:rPr lang="pl-PL" dirty="0"/>
              <a:t>Przypis: Tamże (Ibidem ) stosujemy wtedy, gdy w kolejnym przypisie powołujemy się na źródło - przytoczone w przypisie bezpośrednio poprzedzającym.</a:t>
            </a:r>
          </a:p>
          <a:p>
            <a:r>
              <a:rPr lang="pl-PL" dirty="0"/>
              <a:t>Dużymi błędami jest stosowanie przypisów, które nie mają żadnego związku z pisaną przez Was pracą dyplomową, są niekompletne lub niejasne.</a:t>
            </a:r>
          </a:p>
          <a:p>
            <a:r>
              <a:rPr lang="pl-PL" dirty="0"/>
              <a:t>Przed rozpoczęciem pisania pracy dyplomowej, należy porozmawiać z promotorem na temat tego, jaki styl przypisów powinien zostać w niej zastosowany (nie ma jednego, konkretnego stylu, który jest akceptowany przez wszystkich promotorów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Przykład poprawnego przypisu:</a:t>
            </a:r>
          </a:p>
          <a:p>
            <a:pPr marL="0" indent="0">
              <a:buNone/>
            </a:pPr>
            <a:r>
              <a:rPr lang="pl-PL" i="1" dirty="0" smtClean="0"/>
              <a:t> A</a:t>
            </a:r>
            <a:r>
              <a:rPr lang="pl-PL" i="1" dirty="0"/>
              <a:t>. </a:t>
            </a:r>
            <a:r>
              <a:rPr lang="pl-PL" i="1" dirty="0" err="1"/>
              <a:t>Francik</a:t>
            </a:r>
            <a:r>
              <a:rPr lang="pl-PL" i="1" dirty="0"/>
              <a:t> ,Ekonomika pracy-zarys problematyki i metod , PWN , Warszawa - Kraków </a:t>
            </a:r>
            <a:r>
              <a:rPr lang="pl-PL" i="1" dirty="0" smtClean="0"/>
              <a:t>     1991</a:t>
            </a:r>
            <a:r>
              <a:rPr lang="pl-PL" i="1" dirty="0"/>
              <a:t>, s.169.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pl-PL" dirty="0" smtClean="0"/>
              <a:t>Zasady tworzenia przypisów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8114355"/>
      </p:ext>
    </p:extLst>
  </p:cSld>
  <p:clrMapOvr>
    <a:masterClrMapping/>
  </p:clrMapOvr>
  <p:transition spd="med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41879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dirty="0"/>
              <a:t>Microsoft Word (od wersji 2007) umożliwia </a:t>
            </a:r>
            <a:r>
              <a:rPr lang="pl-PL" dirty="0" smtClean="0"/>
              <a:t>tworzenie bibliografiami </a:t>
            </a:r>
            <a:r>
              <a:rPr lang="pl-PL" dirty="0"/>
              <a:t>i zarządzanie źródłami. </a:t>
            </a:r>
            <a:r>
              <a:rPr lang="pl-PL" dirty="0" smtClean="0"/>
              <a:t>Należy </a:t>
            </a:r>
            <a:r>
              <a:rPr lang="pl-PL" dirty="0"/>
              <a:t>jednak pamiętać, iż nie jest to profesjonalne </a:t>
            </a:r>
          </a:p>
          <a:p>
            <a:pPr>
              <a:buNone/>
            </a:pPr>
            <a:r>
              <a:rPr lang="pl-PL" dirty="0"/>
              <a:t>narzędzie do zarządzania bibliografią ani źródłami </a:t>
            </a:r>
          </a:p>
          <a:p>
            <a:pPr>
              <a:buNone/>
            </a:pPr>
            <a:r>
              <a:rPr lang="pl-PL" dirty="0"/>
              <a:t>bibliograficznymi.</a:t>
            </a:r>
          </a:p>
          <a:p>
            <a:pPr>
              <a:buNone/>
            </a:pPr>
            <a:r>
              <a:rPr lang="pl-PL" b="1" dirty="0"/>
              <a:t>Zarządzanie bibliografią składa się z trzech etapów:</a:t>
            </a:r>
          </a:p>
          <a:p>
            <a:pPr>
              <a:buNone/>
            </a:pPr>
            <a:r>
              <a:rPr lang="pl-PL" dirty="0"/>
              <a:t>• tworzenie bazy źródeł literaturowych</a:t>
            </a:r>
          </a:p>
          <a:p>
            <a:pPr>
              <a:buNone/>
            </a:pPr>
            <a:r>
              <a:rPr lang="pl-PL" dirty="0"/>
              <a:t>• wstawianie w tekście </a:t>
            </a:r>
            <a:r>
              <a:rPr lang="pl-PL" dirty="0" err="1"/>
              <a:t>odwołań</a:t>
            </a:r>
            <a:r>
              <a:rPr lang="pl-PL" dirty="0"/>
              <a:t> do źródeł</a:t>
            </a:r>
          </a:p>
          <a:p>
            <a:pPr>
              <a:buNone/>
            </a:pPr>
            <a:r>
              <a:rPr lang="pl-PL" dirty="0"/>
              <a:t>• generowanie na końcu dokumentu spisu </a:t>
            </a:r>
            <a:r>
              <a:rPr lang="pl-PL" dirty="0" smtClean="0"/>
              <a:t>źródeł/literatury/bibliografii</a:t>
            </a:r>
          </a:p>
          <a:p>
            <a:pPr>
              <a:buNone/>
            </a:pPr>
            <a:r>
              <a:rPr lang="pl-PL" dirty="0" smtClean="0"/>
              <a:t>Opis tworzenia bibliografii i cytatów znajduje się w pomocy Microsoft Word lub </a:t>
            </a:r>
            <a:r>
              <a:rPr lang="pl-PL" dirty="0"/>
              <a:t>pod adresem </a:t>
            </a:r>
            <a:r>
              <a:rPr lang="pl-PL" u="sng" dirty="0"/>
              <a:t>https://support.office.com/pl-pl/article/tworzenie-bibliografii-cytaty-i-odwo%C5%82ania-17686589-4824-4940-9c69-342c289fa2a5</a:t>
            </a:r>
          </a:p>
          <a:p>
            <a:pPr marL="0" indent="0">
              <a:buNone/>
            </a:pPr>
            <a:endParaRPr lang="pl-PL" u="sng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83880" cy="1051560"/>
          </a:xfrm>
        </p:spPr>
        <p:txBody>
          <a:bodyPr/>
          <a:lstStyle/>
          <a:p>
            <a:r>
              <a:rPr lang="pl-PL" dirty="0" smtClean="0"/>
              <a:t>Bibliografia w MS Word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16240181"/>
      </p:ext>
    </p:extLst>
  </p:cSld>
  <p:clrMapOvr>
    <a:masterClrMapping/>
  </p:clrMapOvr>
  <p:transition spd="med"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57818" y="3857628"/>
            <a:ext cx="3328982" cy="121444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Przygotowali:</a:t>
            </a:r>
          </a:p>
          <a:p>
            <a:pPr>
              <a:buNone/>
            </a:pPr>
            <a:r>
              <a:rPr lang="pl-PL" dirty="0" smtClean="0"/>
              <a:t>	Jakub </a:t>
            </a:r>
            <a:r>
              <a:rPr lang="pl-PL" dirty="0" smtClean="0"/>
              <a:t>Bogdański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Sebastian Janisz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7356" y="714356"/>
            <a:ext cx="6643734" cy="1051560"/>
          </a:xfrm>
        </p:spPr>
        <p:txBody>
          <a:bodyPr/>
          <a:lstStyle/>
          <a:p>
            <a:r>
              <a:rPr lang="pl-PL" dirty="0" smtClean="0"/>
              <a:t>Dziękujemy </a:t>
            </a:r>
            <a:r>
              <a:rPr lang="pl-PL" dirty="0" smtClean="0"/>
              <a:t>za uwagę! 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357298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Jest to wykaz literatury, </a:t>
            </a:r>
            <a:r>
              <a:rPr lang="pl-PL" dirty="0" smtClean="0"/>
              <a:t>którym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posługujemy się w procesie pisania pracy</a:t>
            </a:r>
          </a:p>
          <a:p>
            <a:pPr>
              <a:buNone/>
            </a:pPr>
            <a:r>
              <a:rPr lang="pl-PL" dirty="0" smtClean="0"/>
              <a:t>dyplomowej umieszcza się </a:t>
            </a:r>
            <a:r>
              <a:rPr lang="pl-PL" dirty="0" smtClean="0"/>
              <a:t>na końcu przed </a:t>
            </a:r>
            <a:r>
              <a:rPr lang="pl-PL" dirty="0" smtClean="0"/>
              <a:t>załącznikami. </a:t>
            </a:r>
          </a:p>
          <a:p>
            <a:pPr>
              <a:buNone/>
            </a:pPr>
            <a:r>
              <a:rPr lang="pl-PL" dirty="0" smtClean="0"/>
              <a:t>Adresy internetowe, do których odwołuje się </a:t>
            </a:r>
          </a:p>
          <a:p>
            <a:pPr>
              <a:buNone/>
            </a:pPr>
            <a:r>
              <a:rPr lang="pl-PL" dirty="0" smtClean="0"/>
              <a:t>autor pracy powinny być </a:t>
            </a:r>
            <a:r>
              <a:rPr lang="pl-PL" dirty="0" smtClean="0"/>
              <a:t>zestawione </a:t>
            </a:r>
            <a:r>
              <a:rPr lang="pl-PL" dirty="0" smtClean="0"/>
              <a:t>osobno, </a:t>
            </a:r>
          </a:p>
          <a:p>
            <a:pPr>
              <a:buNone/>
            </a:pPr>
            <a:r>
              <a:rPr lang="pl-PL" dirty="0" smtClean="0"/>
              <a:t>pod alfabetycznym wykazem literatury. </a:t>
            </a:r>
          </a:p>
          <a:p>
            <a:pPr>
              <a:buNone/>
            </a:pPr>
            <a:r>
              <a:rPr lang="pl-PL" dirty="0" smtClean="0"/>
              <a:t>Ponadto ich wykaz powinien zawierać datę ich</a:t>
            </a:r>
          </a:p>
          <a:p>
            <a:pPr>
              <a:buNone/>
            </a:pPr>
            <a:r>
              <a:rPr lang="pl-PL" dirty="0" smtClean="0"/>
              <a:t>wykorzystania.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183880" cy="1051560"/>
          </a:xfrm>
        </p:spPr>
        <p:txBody>
          <a:bodyPr/>
          <a:lstStyle/>
          <a:p>
            <a:r>
              <a:rPr lang="pl-PL" dirty="0" smtClean="0"/>
              <a:t>Czym jest bibliografia?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/>
          <a:lstStyle/>
          <a:p>
            <a:r>
              <a:rPr lang="pl-PL" b="1" dirty="0"/>
              <a:t>Bibliografia</a:t>
            </a:r>
            <a:r>
              <a:rPr lang="pl-PL" dirty="0"/>
              <a:t> </a:t>
            </a:r>
            <a:r>
              <a:rPr lang="pl-PL" b="1" dirty="0"/>
              <a:t>osobowa</a:t>
            </a:r>
            <a:r>
              <a:rPr lang="pl-PL" dirty="0"/>
              <a:t>: jest to literatura związana z daną osobą lub spisy prac danej osoby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b="1" dirty="0"/>
              <a:t>Bibliografia przedmiotowa</a:t>
            </a:r>
            <a:r>
              <a:rPr lang="pl-PL" dirty="0"/>
              <a:t>: obejmuje literaturę na poruszany w pracy, konkretny temat.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pl-PL" dirty="0" smtClean="0"/>
              <a:t>Podział bibliografii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7500878"/>
      </p:ext>
    </p:extLst>
  </p:cSld>
  <p:clrMapOvr>
    <a:masterClrMapping/>
  </p:clrMapOvr>
  <p:transition spd="med"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187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Czynniki decydujące o powodzeniu zbierania informacji:</a:t>
            </a:r>
            <a:endParaRPr lang="pl-PL" dirty="0"/>
          </a:p>
          <a:p>
            <a:r>
              <a:rPr lang="pl-PL" dirty="0"/>
              <a:t>określenie tematu pracy dyplomowej (zakresu poszukiwań),</a:t>
            </a:r>
          </a:p>
          <a:p>
            <a:r>
              <a:rPr lang="pl-PL" dirty="0"/>
              <a:t>dociekliwość badawcza,</a:t>
            </a:r>
          </a:p>
          <a:p>
            <a:r>
              <a:rPr lang="pl-PL" dirty="0"/>
              <a:t>umiejętność wyszukiwania informacji,</a:t>
            </a:r>
          </a:p>
          <a:p>
            <a:r>
              <a:rPr lang="pl-PL" dirty="0"/>
              <a:t>zdolność porządkowania przydatnych treści oraz zarządzania nimi,</a:t>
            </a:r>
          </a:p>
          <a:p>
            <a:r>
              <a:rPr lang="pl-PL" dirty="0"/>
              <a:t>znajomość źródeł informacji bibliograficznych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Odnajdowanie odpowiedniej literatury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1311443"/>
      </p:ext>
    </p:extLst>
  </p:cSld>
  <p:clrMapOvr>
    <a:masterClrMapping/>
  </p:clrMapOvr>
  <p:transition spd="med"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643050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Bibliografia powinna zawierać:</a:t>
            </a:r>
          </a:p>
          <a:p>
            <a:r>
              <a:rPr lang="pl-PL" dirty="0" smtClean="0"/>
              <a:t>Nazwisko </a:t>
            </a:r>
            <a:r>
              <a:rPr lang="pl-PL" dirty="0" smtClean="0"/>
              <a:t>i inicjał imienia autora,</a:t>
            </a:r>
          </a:p>
          <a:p>
            <a:r>
              <a:rPr lang="pl-PL" dirty="0" smtClean="0"/>
              <a:t>Rok wydania (w nawiasie),</a:t>
            </a:r>
          </a:p>
          <a:p>
            <a:r>
              <a:rPr lang="pl-PL" dirty="0" smtClean="0"/>
              <a:t>Tytuł pracy (pisany kursywą),</a:t>
            </a:r>
          </a:p>
          <a:p>
            <a:r>
              <a:rPr lang="pl-PL" dirty="0" smtClean="0"/>
              <a:t>Nazwę wydawcy,</a:t>
            </a:r>
          </a:p>
          <a:p>
            <a:r>
              <a:rPr lang="pl-PL" dirty="0" smtClean="0"/>
              <a:t>Miejsce wydania.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Co </a:t>
            </a:r>
            <a:r>
              <a:rPr lang="pl-PL" dirty="0" smtClean="0"/>
              <a:t>powinna zawierać</a:t>
            </a:r>
            <a:r>
              <a:rPr lang="pl-PL" dirty="0" smtClean="0"/>
              <a:t> bibliografia?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Nazwisko, X.; Nazwisko, X. Y. (rok). </a:t>
            </a:r>
            <a:r>
              <a:rPr lang="pl-PL" i="1" dirty="0" smtClean="0"/>
              <a:t>Tytuł </a:t>
            </a:r>
          </a:p>
          <a:p>
            <a:pPr>
              <a:buNone/>
            </a:pPr>
            <a:r>
              <a:rPr lang="pl-PL" i="1" dirty="0" smtClean="0"/>
              <a:t>książki. </a:t>
            </a:r>
            <a:r>
              <a:rPr lang="pl-PL" dirty="0" smtClean="0"/>
              <a:t>Miejsce wydania: Wydawnictwo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Arnak</a:t>
            </a:r>
            <a:r>
              <a:rPr lang="pl-PL" dirty="0" smtClean="0"/>
              <a:t>, K. (2013). </a:t>
            </a:r>
            <a:r>
              <a:rPr lang="pl-PL" i="1" dirty="0" smtClean="0"/>
              <a:t>Zarys zarządzania</a:t>
            </a:r>
          </a:p>
          <a:p>
            <a:pPr>
              <a:buNone/>
            </a:pPr>
            <a:r>
              <a:rPr lang="pl-PL" i="1" dirty="0" smtClean="0"/>
              <a:t>produkcją. </a:t>
            </a:r>
            <a:r>
              <a:rPr lang="pl-PL" dirty="0" smtClean="0"/>
              <a:t>Warszawa: PWE</a:t>
            </a:r>
          </a:p>
          <a:p>
            <a:pPr>
              <a:buNone/>
            </a:pPr>
            <a:r>
              <a:rPr lang="pl-PL" dirty="0" smtClean="0"/>
              <a:t>Michałek, R.; Kowalski, J. (2002). </a:t>
            </a:r>
            <a:r>
              <a:rPr lang="pl-PL" i="1" dirty="0" smtClean="0"/>
              <a:t>Od </a:t>
            </a:r>
          </a:p>
          <a:p>
            <a:pPr>
              <a:buNone/>
            </a:pPr>
            <a:r>
              <a:rPr lang="pl-PL" i="1" dirty="0" smtClean="0"/>
              <a:t>Maszynoznawstwa do Inżynierii Rolniczej.</a:t>
            </a:r>
          </a:p>
          <a:p>
            <a:pPr>
              <a:buNone/>
            </a:pPr>
            <a:r>
              <a:rPr lang="pl-PL" dirty="0" err="1" smtClean="0"/>
              <a:t>Krakow</a:t>
            </a:r>
            <a:r>
              <a:rPr lang="pl-PL" dirty="0" smtClean="0"/>
              <a:t>: PTIR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3880" cy="837246"/>
          </a:xfrm>
        </p:spPr>
        <p:txBody>
          <a:bodyPr>
            <a:normAutofit/>
          </a:bodyPr>
          <a:lstStyle/>
          <a:p>
            <a:r>
              <a:rPr lang="pl-PL" sz="3000" dirty="0" smtClean="0"/>
              <a:t>Poprawny zapis literatury.</a:t>
            </a:r>
            <a:endParaRPr lang="pl-PL" sz="3000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714488"/>
            <a:ext cx="8183880" cy="41879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Jeśli dany tekst znajduje się na stronie </a:t>
            </a:r>
          </a:p>
          <a:p>
            <a:pPr>
              <a:buNone/>
            </a:pPr>
            <a:r>
              <a:rPr lang="pl-PL" dirty="0" smtClean="0"/>
              <a:t>internetowej i nie jest artykułem w </a:t>
            </a:r>
          </a:p>
          <a:p>
            <a:pPr>
              <a:buNone/>
            </a:pPr>
            <a:r>
              <a:rPr lang="pl-PL" dirty="0" smtClean="0"/>
              <a:t>czasopiśmie, książką ani rozdziałem w książce,</a:t>
            </a:r>
          </a:p>
          <a:p>
            <a:pPr>
              <a:buNone/>
            </a:pPr>
            <a:r>
              <a:rPr lang="pl-PL" dirty="0" smtClean="0"/>
              <a:t>należy podać autora, datę publikacji (jeśli jest </a:t>
            </a:r>
          </a:p>
          <a:p>
            <a:pPr>
              <a:buNone/>
            </a:pPr>
            <a:r>
              <a:rPr lang="pl-PL" dirty="0" smtClean="0"/>
              <a:t>znana</a:t>
            </a:r>
            <a:r>
              <a:rPr lang="pl-PL" dirty="0" smtClean="0"/>
              <a:t>), tytuł</a:t>
            </a:r>
            <a:r>
              <a:rPr lang="pl-PL" dirty="0" smtClean="0"/>
              <a:t>, a następnie zamieścić informacje</a:t>
            </a:r>
          </a:p>
          <a:p>
            <a:pPr>
              <a:buNone/>
            </a:pPr>
            <a:r>
              <a:rPr lang="pl-PL" dirty="0" smtClean="0"/>
              <a:t>o stronie, z której został pobrany tekst np. </a:t>
            </a:r>
          </a:p>
          <a:p>
            <a:pPr>
              <a:buNone/>
            </a:pPr>
            <a:r>
              <a:rPr lang="pl-PL" dirty="0" smtClean="0"/>
              <a:t>Pobrane z: adres strony internetowej </a:t>
            </a:r>
          </a:p>
          <a:p>
            <a:pPr>
              <a:buNone/>
            </a:pPr>
            <a:r>
              <a:rPr lang="pl-PL" dirty="0" smtClean="0"/>
              <a:t>(ewentualnie podajemy nazwę organizacji i </a:t>
            </a:r>
          </a:p>
          <a:p>
            <a:pPr>
              <a:buNone/>
            </a:pPr>
            <a:r>
              <a:rPr lang="pl-PL" dirty="0" smtClean="0"/>
              <a:t>rok, gdy brak autora materiału lub nazwę </a:t>
            </a:r>
          </a:p>
          <a:p>
            <a:pPr>
              <a:buNone/>
            </a:pPr>
            <a:r>
              <a:rPr lang="pl-PL" dirty="0" smtClean="0"/>
              <a:t>serwisu internetowego i rok).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Strony internetowe w bibliografii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W odniesieniu do źródeł internetowych, </a:t>
            </a:r>
          </a:p>
          <a:p>
            <a:pPr>
              <a:buNone/>
            </a:pPr>
            <a:r>
              <a:rPr lang="pl-PL" dirty="0" smtClean="0"/>
              <a:t>weryfikacja wiarygodności stron jest</a:t>
            </a:r>
          </a:p>
          <a:p>
            <a:pPr>
              <a:buNone/>
            </a:pPr>
            <a:r>
              <a:rPr lang="pl-PL" dirty="0" smtClean="0"/>
              <a:t>zazwyczaj większym problemem. Praca nie</a:t>
            </a:r>
          </a:p>
          <a:p>
            <a:pPr>
              <a:buNone/>
            </a:pPr>
            <a:r>
              <a:rPr lang="pl-PL" dirty="0" smtClean="0"/>
              <a:t>może powoływać się na strony niepewne,</a:t>
            </a:r>
          </a:p>
          <a:p>
            <a:pPr>
              <a:buNone/>
            </a:pPr>
            <a:r>
              <a:rPr lang="pl-PL" dirty="0" smtClean="0"/>
              <a:t>konstruowane przez amatorów. Jeśli źródło </a:t>
            </a:r>
          </a:p>
          <a:p>
            <a:pPr>
              <a:buNone/>
            </a:pPr>
            <a:r>
              <a:rPr lang="pl-PL" dirty="0" smtClean="0"/>
              <a:t>jest godne zaufania (strony urzędów,</a:t>
            </a:r>
          </a:p>
          <a:p>
            <a:pPr>
              <a:buNone/>
            </a:pPr>
            <a:r>
              <a:rPr lang="pl-PL" dirty="0" smtClean="0"/>
              <a:t>uznanych organizacji, biur projektowych </a:t>
            </a:r>
          </a:p>
          <a:p>
            <a:pPr>
              <a:buNone/>
            </a:pPr>
            <a:r>
              <a:rPr lang="pl-PL" dirty="0" smtClean="0"/>
              <a:t>itp</a:t>
            </a:r>
            <a:r>
              <a:rPr lang="pl-PL" dirty="0" smtClean="0"/>
              <a:t>.)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704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W przypadku stosowania </a:t>
            </a:r>
            <a:r>
              <a:rPr lang="pl-PL" dirty="0" smtClean="0"/>
              <a:t>źródeł </a:t>
            </a:r>
            <a:r>
              <a:rPr lang="pl-PL" dirty="0" smtClean="0"/>
              <a:t>internetowych </a:t>
            </a:r>
          </a:p>
          <a:p>
            <a:pPr>
              <a:buNone/>
            </a:pPr>
            <a:r>
              <a:rPr lang="pl-PL" dirty="0" smtClean="0"/>
              <a:t>ważnym elementem jest umieszczenie na </a:t>
            </a:r>
          </a:p>
          <a:p>
            <a:pPr>
              <a:buNone/>
            </a:pPr>
            <a:r>
              <a:rPr lang="pl-PL" dirty="0" smtClean="0"/>
              <a:t>końcu danej pozycji informacji o dacie </a:t>
            </a:r>
          </a:p>
          <a:p>
            <a:pPr>
              <a:buNone/>
            </a:pPr>
            <a:r>
              <a:rPr lang="pl-PL" dirty="0" smtClean="0"/>
              <a:t>uzyskania dostępu do danego dokumentu lub </a:t>
            </a:r>
          </a:p>
          <a:p>
            <a:pPr>
              <a:buNone/>
            </a:pPr>
            <a:r>
              <a:rPr lang="pl-PL" dirty="0" smtClean="0"/>
              <a:t>(jeśli taka informacja jest widoczna na stronie) </a:t>
            </a:r>
          </a:p>
          <a:p>
            <a:pPr>
              <a:buNone/>
            </a:pPr>
            <a:r>
              <a:rPr lang="pl-PL" dirty="0" smtClean="0"/>
              <a:t>daty ostatniej aktualizacji strony. Wynika to ze</a:t>
            </a:r>
          </a:p>
          <a:p>
            <a:pPr>
              <a:buNone/>
            </a:pPr>
            <a:r>
              <a:rPr lang="pl-PL" dirty="0" smtClean="0"/>
              <a:t>standardowo stosowanych procedur </a:t>
            </a:r>
          </a:p>
          <a:p>
            <a:pPr>
              <a:buNone/>
            </a:pPr>
            <a:r>
              <a:rPr lang="pl-PL" dirty="0" smtClean="0"/>
              <a:t>archiwizacji stron, co umożliwia znalezienie </a:t>
            </a:r>
          </a:p>
          <a:p>
            <a:pPr>
              <a:buNone/>
            </a:pPr>
            <a:r>
              <a:rPr lang="pl-PL" dirty="0" smtClean="0"/>
              <a:t>określonych danych w zasobach archiwum </a:t>
            </a:r>
          </a:p>
          <a:p>
            <a:pPr>
              <a:buNone/>
            </a:pPr>
            <a:r>
              <a:rPr lang="pl-PL" dirty="0" smtClean="0"/>
              <a:t>strony. Z racji długich na ogół zapisów adresu</a:t>
            </a:r>
          </a:p>
          <a:p>
            <a:pPr>
              <a:buNone/>
            </a:pPr>
            <a:r>
              <a:rPr lang="pl-PL" dirty="0" smtClean="0"/>
              <a:t>strony wskazane jest dla tej części spisu </a:t>
            </a:r>
          </a:p>
          <a:p>
            <a:pPr>
              <a:buNone/>
            </a:pPr>
            <a:r>
              <a:rPr lang="pl-PL" dirty="0" smtClean="0"/>
              <a:t>stosowanie wyrównania tekstu do lewego </a:t>
            </a:r>
          </a:p>
          <a:p>
            <a:pPr>
              <a:buNone/>
            </a:pPr>
            <a:r>
              <a:rPr lang="pl-PL" dirty="0" smtClean="0"/>
              <a:t>marginesu.</a:t>
            </a:r>
            <a:endParaRPr lang="pl-PL" dirty="0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</TotalTime>
  <Words>822</Words>
  <Application>Microsoft Office PowerPoint</Application>
  <PresentationFormat>Pokaz na ekranie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Hol</vt:lpstr>
      <vt:lpstr>Bibliografia  w pracy dyplomowej.</vt:lpstr>
      <vt:lpstr>Czym jest bibliografia?</vt:lpstr>
      <vt:lpstr>Podział bibliografii</vt:lpstr>
      <vt:lpstr>Odnajdowanie odpowiedniej literatury</vt:lpstr>
      <vt:lpstr>Co powinna zawierać bibliografia?</vt:lpstr>
      <vt:lpstr>Poprawny zapis literatury.</vt:lpstr>
      <vt:lpstr>Strony internetowe w bibliografii</vt:lpstr>
      <vt:lpstr>Prezentacja programu PowerPoint</vt:lpstr>
      <vt:lpstr>Prezentacja programu PowerPoint</vt:lpstr>
      <vt:lpstr>Poprawny zapis stron internetowych.</vt:lpstr>
      <vt:lpstr>Przypisy i cytaty</vt:lpstr>
      <vt:lpstr>Zasady tworzenia przypisów</vt:lpstr>
      <vt:lpstr>Bibliografia w MS Word</vt:lpstr>
      <vt:lpstr>Dziękujemy za uwagę!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pisać Bibliografie</dc:title>
  <dc:creator>Użytkownik systemu Windows</dc:creator>
  <cp:lastModifiedBy>Kuba</cp:lastModifiedBy>
  <cp:revision>34</cp:revision>
  <dcterms:created xsi:type="dcterms:W3CDTF">2019-05-23T13:49:48Z</dcterms:created>
  <dcterms:modified xsi:type="dcterms:W3CDTF">2019-06-05T20:10:04Z</dcterms:modified>
</cp:coreProperties>
</file>