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Wearable Tattoo</a:t>
            </a:r>
            <a:endParaRPr/>
          </a:p>
        </p:txBody>
      </p:sp>
      <p:sp>
        <p:nvSpPr>
          <p:cNvPr id="87" name="Shape 8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Jakub Glebocki, Joshua Huff, Akshaj Arora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825400" y="72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r>
              <a:rPr lang="en"/>
              <a:t> Cont.</a:t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727650" y="1531875"/>
            <a:ext cx="3585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</a:t>
            </a:r>
            <a:r>
              <a:rPr lang="en"/>
              <a:t>-Left (Diagonal)</a:t>
            </a:r>
            <a:br>
              <a:rPr lang="en"/>
            </a:br>
            <a:r>
              <a:rPr lang="en"/>
              <a:t>Down Maximum Possible Threshold </a:t>
            </a:r>
            <a:r>
              <a:rPr lang="en">
                <a:highlight>
                  <a:srgbClr val="FFFFFF"/>
                </a:highlight>
              </a:rPr>
              <a:t>≅ 200</a:t>
            </a:r>
            <a:br>
              <a:rPr lang="en">
                <a:highlight>
                  <a:srgbClr val="FFFFFF"/>
                </a:highlight>
              </a:rPr>
            </a:br>
            <a:r>
              <a:rPr lang="en">
                <a:highlight>
                  <a:srgbClr val="FFFFFF"/>
                </a:highlight>
              </a:rPr>
              <a:t>Left </a:t>
            </a:r>
            <a:r>
              <a:rPr lang="en"/>
              <a:t>Maximum Possible Threshold </a:t>
            </a:r>
            <a:r>
              <a:rPr lang="en">
                <a:highlight>
                  <a:srgbClr val="FFFFFF"/>
                </a:highlight>
              </a:rPr>
              <a:t>≅ 160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69" y="2791644"/>
            <a:ext cx="4411450" cy="20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0819" y="2848298"/>
            <a:ext cx="4173100" cy="190293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488925" y="1619825"/>
            <a:ext cx="3585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-Left (Diagonal)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 Maximum Possible Threshold 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≅ 60</a:t>
            </a:r>
            <a:b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Left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Maximum Possible Threshold 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≅ 180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</a:t>
            </a:r>
            <a:r>
              <a:rPr lang="en"/>
              <a:t> Code for Mouse Movement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729450" y="2078875"/>
            <a:ext cx="352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void loop(void){</a:t>
            </a:r>
            <a:br>
              <a:rPr lang="en"/>
            </a:br>
            <a:r>
              <a:rPr lang="en"/>
              <a:t>  Serial.println(F("x,y = "));</a:t>
            </a:r>
            <a:br>
              <a:rPr lang="en"/>
            </a:br>
            <a:r>
              <a:rPr lang="en"/>
              <a:t>  long start = millis();</a:t>
            </a:r>
            <a:br>
              <a:rPr lang="en"/>
            </a:br>
            <a:r>
              <a:rPr lang="en"/>
              <a:t>  long total1 =  cs_5_13.capacitiveSensor(30);</a:t>
            </a:r>
            <a:br>
              <a:rPr lang="en"/>
            </a:br>
            <a:r>
              <a:rPr lang="en"/>
              <a:t>  long total2 =  cs_5_11.capacitiveSensor(30);</a:t>
            </a:r>
            <a:br>
              <a:rPr lang="en"/>
            </a:br>
            <a:r>
              <a:rPr lang="en"/>
              <a:t>  long total3 =  cs_5_10.capacitiveSensor(30);</a:t>
            </a:r>
            <a:br>
              <a:rPr lang="en"/>
            </a:br>
            <a:r>
              <a:rPr lang="en"/>
              <a:t>  long total4 = cs_5_6.capacitiveSensor(30);</a:t>
            </a:r>
            <a:br>
              <a:rPr lang="en"/>
            </a:br>
            <a:r>
              <a:rPr lang="en"/>
              <a:t>    </a:t>
            </a:r>
            <a:r>
              <a:rPr lang="en"/>
              <a:t>Serial.print("***");</a:t>
            </a:r>
            <a:br>
              <a:rPr lang="en"/>
            </a:br>
            <a:r>
              <a:rPr lang="en"/>
              <a:t>      // delay a bit</a:t>
            </a:r>
            <a:br>
              <a:rPr lang="en"/>
            </a:br>
            <a:r>
              <a:rPr lang="en"/>
              <a:t>    delay(50);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4183900" y="2062675"/>
            <a:ext cx="46830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if(total1 &gt; 20 &amp;&amp; total4 &lt; 50){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ble.println(F("AT+BleHidMouseMove=0,-15")); //Up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if(total2 &gt; 50 &amp;&amp; total3 &lt; 50){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ble.println(F("AT+BleHidMouseMove=15,0")); //Right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if (total3 &gt; 50 &amp;&amp; total2 &lt; 50){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ble.println(F("AT+BleHidMouseMove=-15,0")); // Left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if (total4 &gt; 50 &amp;&amp; total1 &lt; 20){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 ble.println(F("AT+BleHidMouseMove=0,15")); //Down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}</a:t>
            </a:r>
            <a:b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Code for Left Click</a:t>
            </a:r>
            <a:endParaRPr/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297475" y="2078875"/>
            <a:ext cx="855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incorporate</a:t>
            </a:r>
            <a:r>
              <a:rPr lang="en"/>
              <a:t> a left when the device has only a depad We made use off the unused </a:t>
            </a:r>
            <a:r>
              <a:rPr lang="en"/>
              <a:t>combination</a:t>
            </a:r>
            <a:r>
              <a:rPr lang="en"/>
              <a:t> of left and right press at the same time.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delay had to lower to below 100ms  as it would be impossible to be double click otherwise.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/>
              <a:t>if (total2 &lt; 50 &amp;&amp; total3 &lt; 50){     ble.sendCommandCheckOK(F("AT+BleHidMouseButton=0")); // Left and Right off</a:t>
            </a:r>
            <a:br>
              <a:rPr lang="en" sz="1200"/>
            </a:br>
            <a:r>
              <a:rPr lang="en" sz="1200"/>
              <a:t>    }</a:t>
            </a:r>
            <a:br>
              <a:rPr lang="en" sz="1200"/>
            </a:br>
            <a:r>
              <a:rPr lang="en" sz="1200"/>
              <a:t>    if (total2 &gt; 50 &amp;&amp; total3 &gt; 50){    ble.sendCommandCheckOK(F("AT+BleHidMouseButton=L,press"); // Left and Right on</a:t>
            </a:r>
            <a:br>
              <a:rPr lang="en" sz="1200"/>
            </a:br>
            <a:r>
              <a:rPr lang="en" sz="1200"/>
              <a:t>    }</a:t>
            </a:r>
            <a:br>
              <a:rPr lang="en" sz="1200"/>
            </a:br>
            <a:r>
              <a:rPr lang="en" sz="1200"/>
              <a:t>}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use of one power pin for 4 </a:t>
            </a:r>
            <a:r>
              <a:rPr lang="en"/>
              <a:t>capacitive</a:t>
            </a:r>
            <a:r>
              <a:rPr lang="en"/>
              <a:t> sensor will cause reduction in signal </a:t>
            </a:r>
            <a:r>
              <a:rPr lang="en"/>
              <a:t>strength</a:t>
            </a:r>
            <a:r>
              <a:rPr lang="en"/>
              <a:t> if more </a:t>
            </a:r>
            <a:r>
              <a:rPr lang="en"/>
              <a:t>than</a:t>
            </a:r>
            <a:r>
              <a:rPr lang="en"/>
              <a:t> one sensor is touch at a time.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lang="en"/>
              <a:t>brittleness</a:t>
            </a:r>
            <a:r>
              <a:rPr lang="en"/>
              <a:t> of the electrical paint make using it on surfaces that change shape difficult.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delay had to be dropped so the device can be able to double click but this can cause the device to run choppy.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Could implement more features in the future for the mouse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Changing power </a:t>
            </a:r>
            <a:r>
              <a:rPr lang="en"/>
              <a:t>supply</a:t>
            </a:r>
            <a:r>
              <a:rPr lang="en"/>
              <a:t> from the USB mini to 3.7v battery changes the thresholds so the device incompatible with battery power.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Have this device be wearable and bluetooth connected decreases all the messy wire connections that would come along with it.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Our team hope’s to aid those with disabilities to improve </a:t>
            </a:r>
            <a:r>
              <a:rPr lang="en"/>
              <a:t>easibility and comfort in using their computer/mouse.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33825" y="21335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 a device in which you are able to control your mouse from touching capacitive sensors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These capacitive sensors can be put on skin(wearable) or any surface you like. We decided to </a:t>
            </a:r>
            <a:r>
              <a:rPr lang="en"/>
              <a:t>incorporate</a:t>
            </a:r>
            <a:r>
              <a:rPr lang="en"/>
              <a:t> ours on a </a:t>
            </a:r>
            <a:r>
              <a:rPr lang="en"/>
              <a:t>snap bracelet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Communication is over bluetooth and therefore you can be away from the device which you plan on controlling, but you need to be within a reasonable range.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Make controlling your pointer at the tip of your finger tips… wirelessly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will be beneficial to people with disabilities who for example have Spinal Cord Injury, or any other disabilities which limit human mobilization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Hopefully this device will aid these people and make their life easier.  Just pair it up and you </a:t>
            </a:r>
            <a:r>
              <a:rPr lang="en"/>
              <a:t>can</a:t>
            </a:r>
            <a:r>
              <a:rPr lang="en"/>
              <a:t> control your pointer from your laptop, in a cool exciting way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Construction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729450" y="2078875"/>
            <a:ext cx="5383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device is constructed on to a snap </a:t>
            </a:r>
            <a:r>
              <a:rPr lang="en"/>
              <a:t>bracelet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Because the electric paint is so brittle the </a:t>
            </a:r>
            <a:r>
              <a:rPr lang="en"/>
              <a:t>capacitive</a:t>
            </a:r>
            <a:r>
              <a:rPr lang="en"/>
              <a:t> sensor could not be paint directly on the snap bracket. The reason for this is  when the bistable </a:t>
            </a:r>
            <a:r>
              <a:rPr lang="en"/>
              <a:t>bracelet changes shape the paint would flake off.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 a fabric was used to hold the capacitive </a:t>
            </a:r>
            <a:r>
              <a:rPr lang="en"/>
              <a:t>sensor</a:t>
            </a:r>
            <a:r>
              <a:rPr lang="en"/>
              <a:t> on the bracelet.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 rotWithShape="1">
          <a:blip r:embed="rId3">
            <a:alphaModFix/>
          </a:blip>
          <a:srcRect b="30159" l="0" r="0" t="25959"/>
          <a:stretch/>
        </p:blipFill>
        <p:spPr>
          <a:xfrm rot="-5400000">
            <a:off x="5994552" y="2281948"/>
            <a:ext cx="3887600" cy="95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Circuit</a:t>
            </a:r>
            <a:r>
              <a:rPr lang="en"/>
              <a:t> Diagram</a:t>
            </a:r>
            <a:endParaRPr/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364775" y="2069275"/>
            <a:ext cx="325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Pin 5~ is the send pin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Pin 6, 10~,11~,13 are the receive pin</a:t>
            </a:r>
            <a:endParaRPr sz="14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Pin 6 = Depad Down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Pin 10~ = Depad Left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Pin 11~ = Depad Right</a:t>
            </a:r>
            <a:endParaRPr sz="1200"/>
          </a:p>
          <a:p>
            <a: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Pin 13 = Depad Up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600" y="746575"/>
            <a:ext cx="5450399" cy="439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1276400" y="781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</a:t>
            </a:r>
            <a:endParaRPr/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729450" y="2021300"/>
            <a:ext cx="3252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 Processing to </a:t>
            </a:r>
            <a:r>
              <a:rPr lang="en"/>
              <a:t>determine</a:t>
            </a:r>
            <a:r>
              <a:rPr lang="en"/>
              <a:t> </a:t>
            </a:r>
            <a:r>
              <a:rPr lang="en"/>
              <a:t>threshold for given command</a:t>
            </a:r>
            <a:r>
              <a:rPr lang="en"/>
              <a:t> 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Blue = Up</a:t>
            </a:r>
            <a:br>
              <a:rPr lang="en"/>
            </a:br>
            <a:r>
              <a:rPr lang="en"/>
              <a:t>Green = Left</a:t>
            </a:r>
            <a:br>
              <a:rPr lang="en"/>
            </a:br>
            <a:r>
              <a:rPr lang="en"/>
              <a:t>Red = Right</a:t>
            </a:r>
            <a:br>
              <a:rPr lang="en"/>
            </a:br>
            <a:r>
              <a:rPr lang="en"/>
              <a:t>Yellow = Down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120" name="Shape 120"/>
          <p:cNvSpPr txBox="1"/>
          <p:nvPr/>
        </p:nvSpPr>
        <p:spPr>
          <a:xfrm>
            <a:off x="5095500" y="1770350"/>
            <a:ext cx="31188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Noise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301" y="2339501"/>
            <a:ext cx="5223649" cy="23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Cont.</a:t>
            </a:r>
            <a:endParaRPr/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729450" y="2078875"/>
            <a:ext cx="4299000" cy="22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Left being pressed</a:t>
            </a:r>
            <a:br>
              <a:rPr lang="en" sz="1400"/>
            </a:br>
            <a:r>
              <a:rPr lang="en"/>
              <a:t>Maximum Possible</a:t>
            </a:r>
            <a:r>
              <a:rPr lang="en"/>
              <a:t> </a:t>
            </a:r>
            <a:r>
              <a:rPr lang="en"/>
              <a:t>Threshold</a:t>
            </a:r>
            <a:r>
              <a:rPr lang="en"/>
              <a:t> </a:t>
            </a:r>
            <a:r>
              <a:rPr lang="en">
                <a:highlight>
                  <a:srgbClr val="FFFFFF"/>
                </a:highlight>
              </a:rPr>
              <a:t>≅ 440</a:t>
            </a:r>
            <a:endParaRPr/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0587"/>
            <a:ext cx="4523189" cy="20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5508150" y="2118825"/>
            <a:ext cx="55272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5613700" y="2038525"/>
            <a:ext cx="32916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Up being pressed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Maximum Possible Threshold 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≅ 60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1" name="Shape 1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2475" y="3144500"/>
            <a:ext cx="4410300" cy="195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727650" y="130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Cont.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729450" y="1992500"/>
            <a:ext cx="3214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Right</a:t>
            </a:r>
            <a:r>
              <a:rPr lang="en" sz="1400"/>
              <a:t> being pressed</a:t>
            </a:r>
            <a:br>
              <a:rPr lang="en" sz="1400"/>
            </a:br>
            <a:r>
              <a:rPr lang="en"/>
              <a:t>Maximum Possible Threshold </a:t>
            </a:r>
            <a:r>
              <a:rPr lang="en">
                <a:highlight>
                  <a:srgbClr val="FFFFFF"/>
                </a:highlight>
              </a:rPr>
              <a:t>≅ 300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5" y="2992050"/>
            <a:ext cx="4645024" cy="20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5500" y="3145424"/>
            <a:ext cx="4348499" cy="193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5172300" y="2032450"/>
            <a:ext cx="35217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Down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being pressed</a:t>
            </a:r>
            <a:b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Maximum Possible Threshold </a:t>
            </a:r>
            <a:r>
              <a:rPr lang="en" sz="1300">
                <a:solidFill>
                  <a:schemeClr val="accent1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≅ 320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52675" y="65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Cont.</a:t>
            </a:r>
            <a:endParaRPr/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2466325" y="1148050"/>
            <a:ext cx="38958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Input of two signals to make a d</a:t>
            </a:r>
            <a:r>
              <a:rPr lang="en"/>
              <a:t>iagonal movement</a:t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57" y="3109950"/>
            <a:ext cx="3940192" cy="17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25" y="2965988"/>
            <a:ext cx="4213950" cy="187873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>
            <p:ph idx="1" type="body"/>
          </p:nvPr>
        </p:nvSpPr>
        <p:spPr>
          <a:xfrm>
            <a:off x="411650" y="1617875"/>
            <a:ext cx="38958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Down-Right (Diagonal)</a:t>
            </a:r>
            <a:br>
              <a:rPr lang="en"/>
            </a:br>
            <a:r>
              <a:rPr lang="en"/>
              <a:t>Down </a:t>
            </a:r>
            <a:r>
              <a:rPr lang="en"/>
              <a:t>Maximum Possible Threshold </a:t>
            </a:r>
            <a:r>
              <a:rPr lang="en">
                <a:highlight>
                  <a:srgbClr val="FFFFFF"/>
                </a:highlight>
              </a:rPr>
              <a:t>≅ 160</a:t>
            </a:r>
            <a:br>
              <a:rPr lang="en">
                <a:highlight>
                  <a:srgbClr val="FFFFFF"/>
                </a:highlight>
              </a:rPr>
            </a:br>
            <a:r>
              <a:rPr lang="en">
                <a:highlight>
                  <a:srgbClr val="FFFFFF"/>
                </a:highlight>
              </a:rPr>
              <a:t>Right </a:t>
            </a:r>
            <a:r>
              <a:rPr lang="en"/>
              <a:t>Maximum Possible Threshold </a:t>
            </a:r>
            <a:r>
              <a:rPr lang="en">
                <a:highlight>
                  <a:srgbClr val="FFFFFF"/>
                </a:highlight>
              </a:rPr>
              <a:t>≅ 140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722000" y="1514350"/>
            <a:ext cx="3895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Up-Right </a:t>
            </a:r>
            <a:r>
              <a:rPr lang="en"/>
              <a:t>(Diagonal)</a:t>
            </a:r>
            <a:br>
              <a:rPr lang="en"/>
            </a:br>
            <a:r>
              <a:rPr lang="en"/>
              <a:t>Up</a:t>
            </a:r>
            <a:r>
              <a:rPr lang="en"/>
              <a:t> Maximum Possible Threshold </a:t>
            </a:r>
            <a:r>
              <a:rPr lang="en">
                <a:highlight>
                  <a:srgbClr val="FFFFFF"/>
                </a:highlight>
              </a:rPr>
              <a:t>≅ 60</a:t>
            </a:r>
            <a:br>
              <a:rPr lang="en">
                <a:highlight>
                  <a:srgbClr val="FFFFFF"/>
                </a:highlight>
              </a:rPr>
            </a:br>
            <a:r>
              <a:rPr lang="en">
                <a:highlight>
                  <a:srgbClr val="FFFFFF"/>
                </a:highlight>
              </a:rPr>
              <a:t>Right </a:t>
            </a:r>
            <a:r>
              <a:rPr lang="en"/>
              <a:t>Maximum Possible Threshold </a:t>
            </a:r>
            <a:r>
              <a:rPr lang="en">
                <a:highlight>
                  <a:srgbClr val="FFFFFF"/>
                </a:highlight>
              </a:rPr>
              <a:t>≅ 130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