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17c24d9a2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17c24d9a2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17c24d9a2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17c24d9a2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17c24d9a2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17c24d9a2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17c24d9a2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17c24d9a2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17c24d9a2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17c24d9a2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17c24d9a22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17c24d9a2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17c24d9a22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17c24d9a22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17c24d9a2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17c24d9a2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17c24d9a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17c24d9a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17c24d9a2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17c24d9a2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17c24d9a2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17c24d9a2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17c24d9a2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17c24d9a2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17c24d9a2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17c24d9a2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17c24d9a2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17c24d9a2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17c24d9a2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17c24d9a2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Analyzing Housing Data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CDF for Area</a:t>
            </a:r>
            <a:endParaRPr/>
          </a:p>
        </p:txBody>
      </p:sp>
      <p:sp>
        <p:nvSpPr>
          <p:cNvPr id="125" name="Google Shape;125;p22"/>
          <p:cNvSpPr txBox="1"/>
          <p:nvPr>
            <p:ph idx="1" type="body"/>
          </p:nvPr>
        </p:nvSpPr>
        <p:spPr>
          <a:xfrm>
            <a:off x="4917300" y="1843200"/>
            <a:ext cx="3915000" cy="2390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CDF of the area in each house tells us that the distribution is not normal. It would be more of an S shape if it was normally distributed. This means that most of the houses are 6000 square feet or more.</a:t>
            </a:r>
            <a:endParaRPr/>
          </a:p>
        </p:txBody>
      </p:sp>
      <p:pic>
        <p:nvPicPr>
          <p:cNvPr id="126" name="Google Shape;126;p22"/>
          <p:cNvPicPr preferRelativeResize="0"/>
          <p:nvPr/>
        </p:nvPicPr>
        <p:blipFill>
          <a:blip r:embed="rId3">
            <a:alphaModFix/>
          </a:blip>
          <a:stretch>
            <a:fillRect/>
          </a:stretch>
        </p:blipFill>
        <p:spPr>
          <a:xfrm>
            <a:off x="152400" y="1170125"/>
            <a:ext cx="4612375" cy="373624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199400" y="387700"/>
            <a:ext cx="3576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Pareto Distribution</a:t>
            </a:r>
            <a:endParaRPr/>
          </a:p>
        </p:txBody>
      </p:sp>
      <p:sp>
        <p:nvSpPr>
          <p:cNvPr id="132" name="Google Shape;132;p23"/>
          <p:cNvSpPr txBox="1"/>
          <p:nvPr>
            <p:ph idx="1" type="body"/>
          </p:nvPr>
        </p:nvSpPr>
        <p:spPr>
          <a:xfrm>
            <a:off x="199400" y="1209800"/>
            <a:ext cx="3843600" cy="214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is a graph of a Pareto Distribution. Notice how the a=1 line is similar to our CDF of the area! This means that roughly 80% of the houses have larger square footage than the rest of the houses.</a:t>
            </a:r>
            <a:endParaRPr/>
          </a:p>
        </p:txBody>
      </p:sp>
      <p:pic>
        <p:nvPicPr>
          <p:cNvPr id="133" name="Google Shape;133;p23"/>
          <p:cNvPicPr preferRelativeResize="0"/>
          <p:nvPr/>
        </p:nvPicPr>
        <p:blipFill>
          <a:blip r:embed="rId3">
            <a:alphaModFix/>
          </a:blip>
          <a:stretch>
            <a:fillRect/>
          </a:stretch>
        </p:blipFill>
        <p:spPr>
          <a:xfrm>
            <a:off x="4309261" y="0"/>
            <a:ext cx="4834728"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4917175" y="321225"/>
            <a:ext cx="4346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Scatterplot of Price and Area</a:t>
            </a:r>
            <a:endParaRPr/>
          </a:p>
        </p:txBody>
      </p:sp>
      <p:sp>
        <p:nvSpPr>
          <p:cNvPr id="139" name="Google Shape;139;p24"/>
          <p:cNvSpPr txBox="1"/>
          <p:nvPr>
            <p:ph idx="1" type="body"/>
          </p:nvPr>
        </p:nvSpPr>
        <p:spPr>
          <a:xfrm>
            <a:off x="5648125" y="1152475"/>
            <a:ext cx="3184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is a scatterplot of the price and area. Notice how there is a concentration at .4 mil and 4000 sq ft. This shows that they are not very strongly correlated so more square footage does not automatically equal a higher </a:t>
            </a:r>
            <a:r>
              <a:rPr lang="en"/>
              <a:t>price.</a:t>
            </a:r>
            <a:endParaRPr/>
          </a:p>
        </p:txBody>
      </p:sp>
      <p:pic>
        <p:nvPicPr>
          <p:cNvPr id="140" name="Google Shape;140;p24"/>
          <p:cNvPicPr preferRelativeResize="0"/>
          <p:nvPr/>
        </p:nvPicPr>
        <p:blipFill>
          <a:blip r:embed="rId3">
            <a:alphaModFix/>
          </a:blip>
          <a:stretch>
            <a:fillRect/>
          </a:stretch>
        </p:blipFill>
        <p:spPr>
          <a:xfrm>
            <a:off x="0" y="184175"/>
            <a:ext cx="4917175" cy="4542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4927375" y="329750"/>
            <a:ext cx="3762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Pearson Correlation Test</a:t>
            </a:r>
            <a:endParaRPr/>
          </a:p>
        </p:txBody>
      </p:sp>
      <p:sp>
        <p:nvSpPr>
          <p:cNvPr id="146" name="Google Shape;146;p25"/>
          <p:cNvSpPr txBox="1"/>
          <p:nvPr>
            <p:ph idx="1" type="body"/>
          </p:nvPr>
        </p:nvSpPr>
        <p:spPr>
          <a:xfrm>
            <a:off x="4927375" y="1143800"/>
            <a:ext cx="4069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Pearson Correlation being .5 means that they have a positive relation but not a very strong relationship. Looking at the scatterplot, you can see that there are many houses at the same square footage with low and high prices. This lead me to believe that area is not a strong predictor of price and that there is instead something else not in this data that is a stronger predictor.</a:t>
            </a:r>
            <a:endParaRPr/>
          </a:p>
        </p:txBody>
      </p:sp>
      <p:pic>
        <p:nvPicPr>
          <p:cNvPr id="147" name="Google Shape;147;p25"/>
          <p:cNvPicPr preferRelativeResize="0"/>
          <p:nvPr/>
        </p:nvPicPr>
        <p:blipFill>
          <a:blip r:embed="rId3">
            <a:alphaModFix/>
          </a:blip>
          <a:stretch>
            <a:fillRect/>
          </a:stretch>
        </p:blipFill>
        <p:spPr>
          <a:xfrm>
            <a:off x="0" y="3492"/>
            <a:ext cx="4572000" cy="521460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3917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Scatterplot for Stories and Bedrooms</a:t>
            </a:r>
            <a:endParaRPr/>
          </a:p>
        </p:txBody>
      </p:sp>
      <p:sp>
        <p:nvSpPr>
          <p:cNvPr id="153" name="Google Shape;153;p26"/>
          <p:cNvSpPr txBox="1"/>
          <p:nvPr>
            <p:ph idx="1" type="body"/>
          </p:nvPr>
        </p:nvSpPr>
        <p:spPr>
          <a:xfrm>
            <a:off x="311700" y="1421275"/>
            <a:ext cx="3917400" cy="3147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is a pretty uninteresting scatterplot as the data is not very granular but it interesting that this shows that the number of stories does not always equal more rooms. The Pearson Correlation test of .4 shows that they have a positive but weak relationship.</a:t>
            </a:r>
            <a:endParaRPr/>
          </a:p>
        </p:txBody>
      </p:sp>
      <p:pic>
        <p:nvPicPr>
          <p:cNvPr id="154" name="Google Shape;154;p26"/>
          <p:cNvPicPr preferRelativeResize="0"/>
          <p:nvPr/>
        </p:nvPicPr>
        <p:blipFill>
          <a:blip r:embed="rId3">
            <a:alphaModFix/>
          </a:blip>
          <a:stretch>
            <a:fillRect/>
          </a:stretch>
        </p:blipFill>
        <p:spPr>
          <a:xfrm>
            <a:off x="4804653" y="0"/>
            <a:ext cx="4339346"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182725" y="158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Regression Modeling</a:t>
            </a:r>
            <a:endParaRPr/>
          </a:p>
        </p:txBody>
      </p:sp>
      <p:sp>
        <p:nvSpPr>
          <p:cNvPr id="160" name="Google Shape;160;p27"/>
          <p:cNvSpPr txBox="1"/>
          <p:nvPr>
            <p:ph idx="1" type="body"/>
          </p:nvPr>
        </p:nvSpPr>
        <p:spPr>
          <a:xfrm>
            <a:off x="311700" y="1152475"/>
            <a:ext cx="2455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Here is the </a:t>
            </a:r>
            <a:r>
              <a:rPr lang="en"/>
              <a:t>start of fitting a regression model to see if area is a good indicator for price. This model shows that each increase of price sees an increase of $428 in price.</a:t>
            </a:r>
            <a:endParaRPr/>
          </a:p>
        </p:txBody>
      </p:sp>
      <p:pic>
        <p:nvPicPr>
          <p:cNvPr id="161" name="Google Shape;161;p27"/>
          <p:cNvPicPr preferRelativeResize="0"/>
          <p:nvPr/>
        </p:nvPicPr>
        <p:blipFill>
          <a:blip r:embed="rId3">
            <a:alphaModFix/>
          </a:blip>
          <a:stretch>
            <a:fillRect/>
          </a:stretch>
        </p:blipFill>
        <p:spPr>
          <a:xfrm>
            <a:off x="2952750" y="607838"/>
            <a:ext cx="6191250" cy="4067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559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Regression Modeling cont.</a:t>
            </a:r>
            <a:endParaRPr/>
          </a:p>
        </p:txBody>
      </p:sp>
      <p:sp>
        <p:nvSpPr>
          <p:cNvPr id="167" name="Google Shape;167;p28"/>
          <p:cNvSpPr txBox="1"/>
          <p:nvPr>
            <p:ph idx="1" type="body"/>
          </p:nvPr>
        </p:nvSpPr>
        <p:spPr>
          <a:xfrm>
            <a:off x="397675" y="1553775"/>
            <a:ext cx="4032300" cy="263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Judging the the RMSE being such a high number, this model is not a good fit. It also shows that the area of a house is not a good predictor for the price. There must be other data that would be a better indicator such as location.</a:t>
            </a:r>
            <a:endParaRPr/>
          </a:p>
        </p:txBody>
      </p:sp>
      <p:pic>
        <p:nvPicPr>
          <p:cNvPr id="168" name="Google Shape;168;p28"/>
          <p:cNvPicPr preferRelativeResize="0"/>
          <p:nvPr/>
        </p:nvPicPr>
        <p:blipFill>
          <a:blip r:embed="rId3">
            <a:alphaModFix/>
          </a:blip>
          <a:stretch>
            <a:fillRect/>
          </a:stretch>
        </p:blipFill>
        <p:spPr>
          <a:xfrm>
            <a:off x="5041082" y="0"/>
            <a:ext cx="4102918"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Housing Data</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chemeClr val="dk1"/>
                </a:solidFill>
              </a:rPr>
              <a:t>For this project, I decided to look at some simple housing data to improve my EDA skills</a:t>
            </a:r>
            <a:endParaRPr sz="2800">
              <a:solidFill>
                <a:schemeClr val="dk1"/>
              </a:solidFill>
            </a:endParaRPr>
          </a:p>
          <a:p>
            <a:pPr indent="0" lvl="0" marL="0" rtl="0" algn="l">
              <a:spcBef>
                <a:spcPts val="1200"/>
              </a:spcBef>
              <a:spcAft>
                <a:spcPts val="1200"/>
              </a:spcAft>
              <a:buNone/>
            </a:pPr>
            <a:r>
              <a:rPr lang="en" sz="2800">
                <a:solidFill>
                  <a:schemeClr val="dk1"/>
                </a:solidFill>
              </a:rPr>
              <a:t>The </a:t>
            </a:r>
            <a:r>
              <a:rPr lang="en" sz="2800">
                <a:solidFill>
                  <a:schemeClr val="dk1"/>
                </a:solidFill>
              </a:rPr>
              <a:t>question</a:t>
            </a:r>
            <a:r>
              <a:rPr lang="en" sz="2800">
                <a:solidFill>
                  <a:schemeClr val="dk1"/>
                </a:solidFill>
              </a:rPr>
              <a:t> I am asking is “What variable is the best predictor for price?”</a:t>
            </a:r>
            <a:endParaRPr sz="2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540275" y="497075"/>
            <a:ext cx="2785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Variables Chosen</a:t>
            </a:r>
            <a:endParaRPr/>
          </a:p>
        </p:txBody>
      </p:sp>
      <p:sp>
        <p:nvSpPr>
          <p:cNvPr id="70" name="Google Shape;70;p15"/>
          <p:cNvSpPr txBox="1"/>
          <p:nvPr>
            <p:ph idx="1" type="body"/>
          </p:nvPr>
        </p:nvSpPr>
        <p:spPr>
          <a:xfrm>
            <a:off x="232325" y="1494900"/>
            <a:ext cx="3401400" cy="21537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AutoNum type="arabicPeriod"/>
            </a:pPr>
            <a:r>
              <a:rPr lang="en" sz="2200"/>
              <a:t>Price</a:t>
            </a:r>
            <a:endParaRPr sz="2200"/>
          </a:p>
          <a:p>
            <a:pPr indent="-368300" lvl="0" marL="457200" rtl="0" algn="l">
              <a:spcBef>
                <a:spcPts val="0"/>
              </a:spcBef>
              <a:spcAft>
                <a:spcPts val="0"/>
              </a:spcAft>
              <a:buSzPts val="2200"/>
              <a:buAutoNum type="arabicPeriod"/>
            </a:pPr>
            <a:r>
              <a:rPr lang="en" sz="2200"/>
              <a:t>Area</a:t>
            </a:r>
            <a:endParaRPr sz="2200"/>
          </a:p>
          <a:p>
            <a:pPr indent="-368300" lvl="0" marL="457200" rtl="0" algn="l">
              <a:spcBef>
                <a:spcPts val="0"/>
              </a:spcBef>
              <a:spcAft>
                <a:spcPts val="0"/>
              </a:spcAft>
              <a:buSzPts val="2200"/>
              <a:buAutoNum type="arabicPeriod"/>
            </a:pPr>
            <a:r>
              <a:rPr lang="en" sz="2200"/>
              <a:t>Number of Bedrooms</a:t>
            </a:r>
            <a:endParaRPr sz="2200"/>
          </a:p>
          <a:p>
            <a:pPr indent="-368300" lvl="0" marL="457200" rtl="0" algn="l">
              <a:spcBef>
                <a:spcPts val="0"/>
              </a:spcBef>
              <a:spcAft>
                <a:spcPts val="0"/>
              </a:spcAft>
              <a:buSzPts val="2200"/>
              <a:buAutoNum type="arabicPeriod"/>
            </a:pPr>
            <a:r>
              <a:rPr lang="en" sz="2200"/>
              <a:t>Number of Bathrooms</a:t>
            </a:r>
            <a:endParaRPr sz="2200"/>
          </a:p>
          <a:p>
            <a:pPr indent="-368300" lvl="0" marL="457200" rtl="0" algn="l">
              <a:spcBef>
                <a:spcPts val="0"/>
              </a:spcBef>
              <a:spcAft>
                <a:spcPts val="0"/>
              </a:spcAft>
              <a:buSzPts val="2200"/>
              <a:buAutoNum type="arabicPeriod"/>
            </a:pPr>
            <a:r>
              <a:rPr lang="en" sz="2200"/>
              <a:t>Number of Stories</a:t>
            </a:r>
            <a:endParaRPr sz="2200"/>
          </a:p>
        </p:txBody>
      </p:sp>
      <p:sp>
        <p:nvSpPr>
          <p:cNvPr id="71" name="Google Shape;71;p15"/>
          <p:cNvSpPr txBox="1"/>
          <p:nvPr>
            <p:ph type="title"/>
          </p:nvPr>
        </p:nvSpPr>
        <p:spPr>
          <a:xfrm>
            <a:off x="5117600" y="497075"/>
            <a:ext cx="2785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they mean</a:t>
            </a:r>
            <a:endParaRPr/>
          </a:p>
        </p:txBody>
      </p:sp>
      <p:sp>
        <p:nvSpPr>
          <p:cNvPr id="72" name="Google Shape;72;p15"/>
          <p:cNvSpPr txBox="1"/>
          <p:nvPr>
            <p:ph idx="1" type="body"/>
          </p:nvPr>
        </p:nvSpPr>
        <p:spPr>
          <a:xfrm>
            <a:off x="4050675" y="1494900"/>
            <a:ext cx="5135400" cy="21537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AutoNum type="arabicPeriod"/>
            </a:pPr>
            <a:r>
              <a:rPr lang="en" sz="2200"/>
              <a:t>The price the house sold for</a:t>
            </a:r>
            <a:endParaRPr sz="2200"/>
          </a:p>
          <a:p>
            <a:pPr indent="-368300" lvl="0" marL="457200" rtl="0" algn="l">
              <a:lnSpc>
                <a:spcPct val="115000"/>
              </a:lnSpc>
              <a:spcBef>
                <a:spcPts val="0"/>
              </a:spcBef>
              <a:spcAft>
                <a:spcPts val="0"/>
              </a:spcAft>
              <a:buSzPts val="2200"/>
              <a:buAutoNum type="arabicPeriod"/>
            </a:pPr>
            <a:r>
              <a:rPr lang="en" sz="2200"/>
              <a:t>Amount of square footage in the house</a:t>
            </a:r>
            <a:endParaRPr sz="2200"/>
          </a:p>
          <a:p>
            <a:pPr indent="-368300" lvl="0" marL="457200" rtl="0" algn="l">
              <a:lnSpc>
                <a:spcPct val="115000"/>
              </a:lnSpc>
              <a:spcBef>
                <a:spcPts val="0"/>
              </a:spcBef>
              <a:spcAft>
                <a:spcPts val="0"/>
              </a:spcAft>
              <a:buSzPts val="2200"/>
              <a:buAutoNum type="arabicPeriod"/>
            </a:pPr>
            <a:r>
              <a:rPr lang="en" sz="2200"/>
              <a:t>How many bedrooms there are</a:t>
            </a:r>
            <a:endParaRPr sz="2200"/>
          </a:p>
          <a:p>
            <a:pPr indent="-368300" lvl="0" marL="457200" rtl="0" algn="l">
              <a:lnSpc>
                <a:spcPct val="115000"/>
              </a:lnSpc>
              <a:spcBef>
                <a:spcPts val="0"/>
              </a:spcBef>
              <a:spcAft>
                <a:spcPts val="0"/>
              </a:spcAft>
              <a:buSzPts val="2200"/>
              <a:buAutoNum type="arabicPeriod"/>
            </a:pPr>
            <a:r>
              <a:rPr lang="en" sz="2200"/>
              <a:t>How many bathrooms there are</a:t>
            </a:r>
            <a:endParaRPr sz="2200"/>
          </a:p>
          <a:p>
            <a:pPr indent="-368300" lvl="0" marL="457200" rtl="0" algn="l">
              <a:lnSpc>
                <a:spcPct val="115000"/>
              </a:lnSpc>
              <a:spcBef>
                <a:spcPts val="0"/>
              </a:spcBef>
              <a:spcAft>
                <a:spcPts val="0"/>
              </a:spcAft>
              <a:buSzPts val="2200"/>
              <a:buAutoNum type="arabicPeriod"/>
            </a:pPr>
            <a:r>
              <a:rPr lang="en" sz="2200"/>
              <a:t>How many stories the house has</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House Prices Histogram</a:t>
            </a:r>
            <a:endParaRPr/>
          </a:p>
        </p:txBody>
      </p:sp>
      <p:sp>
        <p:nvSpPr>
          <p:cNvPr id="78" name="Google Shape;78;p16"/>
          <p:cNvSpPr txBox="1"/>
          <p:nvPr>
            <p:ph idx="1" type="body"/>
          </p:nvPr>
        </p:nvSpPr>
        <p:spPr>
          <a:xfrm>
            <a:off x="4572000" y="315425"/>
            <a:ext cx="4260300" cy="16116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200"/>
              </a:spcAft>
              <a:buNone/>
            </a:pPr>
            <a:r>
              <a:rPr lang="en" sz="2000"/>
              <a:t>There are two outliers just after 1.2 million but I think they should be included in the analysis because they are not extreme.</a:t>
            </a:r>
            <a:endParaRPr sz="2000"/>
          </a:p>
        </p:txBody>
      </p:sp>
      <p:pic>
        <p:nvPicPr>
          <p:cNvPr id="79" name="Google Shape;79;p16"/>
          <p:cNvPicPr preferRelativeResize="0"/>
          <p:nvPr/>
        </p:nvPicPr>
        <p:blipFill>
          <a:blip r:embed="rId3">
            <a:alphaModFix/>
          </a:blip>
          <a:stretch>
            <a:fillRect/>
          </a:stretch>
        </p:blipFill>
        <p:spPr>
          <a:xfrm>
            <a:off x="0" y="1295134"/>
            <a:ext cx="4572000" cy="3273692"/>
          </a:xfrm>
          <a:prstGeom prst="rect">
            <a:avLst/>
          </a:prstGeom>
          <a:noFill/>
          <a:ln>
            <a:noFill/>
          </a:ln>
        </p:spPr>
      </p:pic>
      <p:sp>
        <p:nvSpPr>
          <p:cNvPr id="80" name="Google Shape;80;p16"/>
          <p:cNvSpPr txBox="1"/>
          <p:nvPr>
            <p:ph idx="1" type="body"/>
          </p:nvPr>
        </p:nvSpPr>
        <p:spPr>
          <a:xfrm>
            <a:off x="4572000" y="2442125"/>
            <a:ext cx="4206600" cy="25815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8115"/>
              <a:t>Mean: 476,672</a:t>
            </a:r>
            <a:endParaRPr sz="8115"/>
          </a:p>
          <a:p>
            <a:pPr indent="0" lvl="0" marL="0" rtl="0" algn="l">
              <a:spcBef>
                <a:spcPts val="1200"/>
              </a:spcBef>
              <a:spcAft>
                <a:spcPts val="0"/>
              </a:spcAft>
              <a:buNone/>
            </a:pPr>
            <a:r>
              <a:rPr lang="en" sz="8115"/>
              <a:t>The mode of the variable price is: 350,000</a:t>
            </a:r>
            <a:endParaRPr sz="8115"/>
          </a:p>
          <a:p>
            <a:pPr indent="0" lvl="0" marL="0" rtl="0" algn="l">
              <a:spcBef>
                <a:spcPts val="1200"/>
              </a:spcBef>
              <a:spcAft>
                <a:spcPts val="0"/>
              </a:spcAft>
              <a:buNone/>
            </a:pPr>
            <a:r>
              <a:rPr lang="en" sz="8115"/>
              <a:t>The spread of the variable price is: $100,000 to $1.4 million</a:t>
            </a:r>
            <a:endParaRPr sz="8115"/>
          </a:p>
          <a:p>
            <a:pPr indent="0" lvl="0" marL="0" rtl="0" algn="l">
              <a:spcBef>
                <a:spcPts val="1200"/>
              </a:spcBef>
              <a:spcAft>
                <a:spcPts val="0"/>
              </a:spcAft>
              <a:buClr>
                <a:schemeClr val="dk1"/>
              </a:buClr>
              <a:buSzPts val="275"/>
              <a:buFont typeface="Arial"/>
              <a:buNone/>
            </a:pPr>
            <a:r>
              <a:rPr lang="en" sz="8115"/>
              <a:t>The tail trails off to the right.</a:t>
            </a:r>
            <a:endParaRPr sz="8115"/>
          </a:p>
          <a:p>
            <a:pPr indent="0" lvl="0" marL="0" rtl="0" algn="l">
              <a:spcBef>
                <a:spcPts val="1200"/>
              </a:spcBef>
              <a:spcAft>
                <a:spcPts val="1200"/>
              </a:spcAft>
              <a:buNone/>
            </a:pPr>
            <a:r>
              <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Area Histogram</a:t>
            </a:r>
            <a:endParaRPr/>
          </a:p>
        </p:txBody>
      </p:sp>
      <p:sp>
        <p:nvSpPr>
          <p:cNvPr id="86" name="Google Shape;86;p17"/>
          <p:cNvSpPr txBox="1"/>
          <p:nvPr>
            <p:ph idx="1" type="body"/>
          </p:nvPr>
        </p:nvSpPr>
        <p:spPr>
          <a:xfrm>
            <a:off x="4767900" y="445025"/>
            <a:ext cx="4064400" cy="17217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200"/>
              </a:spcAft>
              <a:buNone/>
            </a:pPr>
            <a:r>
              <a:rPr lang="en" sz="2200"/>
              <a:t>There are two outliers </a:t>
            </a:r>
            <a:r>
              <a:rPr lang="en" sz="2200"/>
              <a:t>around</a:t>
            </a:r>
            <a:r>
              <a:rPr lang="en" sz="2200"/>
              <a:t> 16000 square feet. I </a:t>
            </a:r>
            <a:r>
              <a:rPr lang="en" sz="2200"/>
              <a:t>think</a:t>
            </a:r>
            <a:r>
              <a:rPr lang="en" sz="2200"/>
              <a:t> they should be included because they are not extreme.</a:t>
            </a:r>
            <a:endParaRPr sz="2200"/>
          </a:p>
        </p:txBody>
      </p:sp>
      <p:pic>
        <p:nvPicPr>
          <p:cNvPr id="87" name="Google Shape;87;p17"/>
          <p:cNvPicPr preferRelativeResize="0"/>
          <p:nvPr/>
        </p:nvPicPr>
        <p:blipFill>
          <a:blip r:embed="rId3">
            <a:alphaModFix/>
          </a:blip>
          <a:stretch>
            <a:fillRect/>
          </a:stretch>
        </p:blipFill>
        <p:spPr>
          <a:xfrm>
            <a:off x="197050" y="1321175"/>
            <a:ext cx="4476650" cy="3142000"/>
          </a:xfrm>
          <a:prstGeom prst="rect">
            <a:avLst/>
          </a:prstGeom>
          <a:noFill/>
          <a:ln>
            <a:noFill/>
          </a:ln>
        </p:spPr>
      </p:pic>
      <p:sp>
        <p:nvSpPr>
          <p:cNvPr id="88" name="Google Shape;88;p17"/>
          <p:cNvSpPr txBox="1"/>
          <p:nvPr>
            <p:ph idx="1" type="body"/>
          </p:nvPr>
        </p:nvSpPr>
        <p:spPr>
          <a:xfrm>
            <a:off x="4905950" y="2417625"/>
            <a:ext cx="4064400" cy="24291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200"/>
              <a:t>Mean: 5,150 sq ft</a:t>
            </a:r>
            <a:endParaRPr sz="2200"/>
          </a:p>
          <a:p>
            <a:pPr indent="0" lvl="0" marL="0" rtl="0" algn="l">
              <a:spcBef>
                <a:spcPts val="1200"/>
              </a:spcBef>
              <a:spcAft>
                <a:spcPts val="0"/>
              </a:spcAft>
              <a:buNone/>
            </a:pPr>
            <a:r>
              <a:rPr lang="en" sz="2200"/>
              <a:t>Mode: 6,000</a:t>
            </a:r>
            <a:endParaRPr sz="2200"/>
          </a:p>
          <a:p>
            <a:pPr indent="0" lvl="0" marL="0" rtl="0" algn="l">
              <a:spcBef>
                <a:spcPts val="1200"/>
              </a:spcBef>
              <a:spcAft>
                <a:spcPts val="0"/>
              </a:spcAft>
              <a:buNone/>
            </a:pPr>
            <a:r>
              <a:rPr lang="en" sz="2200"/>
              <a:t>Spread: 1,800 to 16,000</a:t>
            </a:r>
            <a:endParaRPr sz="2200"/>
          </a:p>
          <a:p>
            <a:pPr indent="0" lvl="0" marL="0" rtl="0" algn="l">
              <a:spcBef>
                <a:spcPts val="1200"/>
              </a:spcBef>
              <a:spcAft>
                <a:spcPts val="1200"/>
              </a:spcAft>
              <a:buNone/>
            </a:pPr>
            <a:r>
              <a:rPr lang="en" sz="2200"/>
              <a:t>The tail trails off to the right</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Bedrooms Histogram</a:t>
            </a:r>
            <a:endParaRPr/>
          </a:p>
        </p:txBody>
      </p:sp>
      <p:sp>
        <p:nvSpPr>
          <p:cNvPr id="94" name="Google Shape;94;p18"/>
          <p:cNvSpPr txBox="1"/>
          <p:nvPr>
            <p:ph idx="1" type="body"/>
          </p:nvPr>
        </p:nvSpPr>
        <p:spPr>
          <a:xfrm>
            <a:off x="4617450" y="609000"/>
            <a:ext cx="3961800" cy="14574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200"/>
              </a:spcAft>
              <a:buNone/>
            </a:pPr>
            <a:r>
              <a:rPr lang="en" sz="2200"/>
              <a:t>No outliers here but you will notice that there are very few 1, 5, and 6 bedrooms </a:t>
            </a:r>
            <a:r>
              <a:rPr lang="en" sz="2200"/>
              <a:t>houses</a:t>
            </a:r>
            <a:r>
              <a:rPr lang="en" sz="2200"/>
              <a:t>.</a:t>
            </a:r>
            <a:endParaRPr sz="2200"/>
          </a:p>
        </p:txBody>
      </p:sp>
      <p:pic>
        <p:nvPicPr>
          <p:cNvPr id="95" name="Google Shape;95;p18"/>
          <p:cNvPicPr preferRelativeResize="0"/>
          <p:nvPr/>
        </p:nvPicPr>
        <p:blipFill>
          <a:blip r:embed="rId3">
            <a:alphaModFix/>
          </a:blip>
          <a:stretch>
            <a:fillRect/>
          </a:stretch>
        </p:blipFill>
        <p:spPr>
          <a:xfrm>
            <a:off x="152400" y="1170125"/>
            <a:ext cx="4463100" cy="3238211"/>
          </a:xfrm>
          <a:prstGeom prst="rect">
            <a:avLst/>
          </a:prstGeom>
          <a:noFill/>
          <a:ln>
            <a:noFill/>
          </a:ln>
        </p:spPr>
      </p:pic>
      <p:sp>
        <p:nvSpPr>
          <p:cNvPr id="96" name="Google Shape;96;p18"/>
          <p:cNvSpPr txBox="1"/>
          <p:nvPr>
            <p:ph idx="1" type="body"/>
          </p:nvPr>
        </p:nvSpPr>
        <p:spPr>
          <a:xfrm>
            <a:off x="4615500" y="2442775"/>
            <a:ext cx="4262700" cy="21219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200"/>
              <a:t>Mean: 3</a:t>
            </a:r>
            <a:endParaRPr sz="2200"/>
          </a:p>
          <a:p>
            <a:pPr indent="0" lvl="0" marL="0" rtl="0" algn="l">
              <a:spcBef>
                <a:spcPts val="1200"/>
              </a:spcBef>
              <a:spcAft>
                <a:spcPts val="0"/>
              </a:spcAft>
              <a:buNone/>
            </a:pPr>
            <a:r>
              <a:rPr lang="en" sz="2200"/>
              <a:t>Mode: 3</a:t>
            </a:r>
            <a:endParaRPr sz="2200"/>
          </a:p>
          <a:p>
            <a:pPr indent="0" lvl="0" marL="0" rtl="0" algn="l">
              <a:spcBef>
                <a:spcPts val="1200"/>
              </a:spcBef>
              <a:spcAft>
                <a:spcPts val="0"/>
              </a:spcAft>
              <a:buNone/>
            </a:pPr>
            <a:r>
              <a:rPr lang="en" sz="2200"/>
              <a:t>Spread: 1 to 6</a:t>
            </a:r>
            <a:endParaRPr sz="2200"/>
          </a:p>
          <a:p>
            <a:pPr indent="0" lvl="0" marL="0" rtl="0" algn="l">
              <a:spcBef>
                <a:spcPts val="1200"/>
              </a:spcBef>
              <a:spcAft>
                <a:spcPts val="1200"/>
              </a:spcAft>
              <a:buNone/>
            </a:pPr>
            <a:r>
              <a:rPr lang="en" sz="2200"/>
              <a:t>The tail trails a little to the right</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Bathrooms Histogram</a:t>
            </a:r>
            <a:endParaRPr/>
          </a:p>
        </p:txBody>
      </p:sp>
      <p:sp>
        <p:nvSpPr>
          <p:cNvPr id="102" name="Google Shape;102;p19"/>
          <p:cNvSpPr txBox="1"/>
          <p:nvPr>
            <p:ph idx="1" type="body"/>
          </p:nvPr>
        </p:nvSpPr>
        <p:spPr>
          <a:xfrm>
            <a:off x="4767900" y="651975"/>
            <a:ext cx="4064400" cy="16866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200"/>
              </a:spcAft>
              <a:buNone/>
            </a:pPr>
            <a:r>
              <a:rPr lang="en" sz="2200"/>
              <a:t>No outliers here but you will notice that there are very few houses with 3, 3.5, and 4 bathrooms</a:t>
            </a:r>
            <a:endParaRPr sz="2200"/>
          </a:p>
        </p:txBody>
      </p:sp>
      <p:pic>
        <p:nvPicPr>
          <p:cNvPr id="103" name="Google Shape;103;p19"/>
          <p:cNvPicPr preferRelativeResize="0"/>
          <p:nvPr/>
        </p:nvPicPr>
        <p:blipFill>
          <a:blip r:embed="rId3">
            <a:alphaModFix/>
          </a:blip>
          <a:stretch>
            <a:fillRect/>
          </a:stretch>
        </p:blipFill>
        <p:spPr>
          <a:xfrm>
            <a:off x="152400" y="1170125"/>
            <a:ext cx="4463100" cy="3105062"/>
          </a:xfrm>
          <a:prstGeom prst="rect">
            <a:avLst/>
          </a:prstGeom>
          <a:noFill/>
          <a:ln>
            <a:noFill/>
          </a:ln>
        </p:spPr>
      </p:pic>
      <p:sp>
        <p:nvSpPr>
          <p:cNvPr id="104" name="Google Shape;104;p19"/>
          <p:cNvSpPr txBox="1"/>
          <p:nvPr>
            <p:ph idx="1" type="body"/>
          </p:nvPr>
        </p:nvSpPr>
        <p:spPr>
          <a:xfrm>
            <a:off x="4767900" y="2696275"/>
            <a:ext cx="4064400" cy="20787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200"/>
              <a:t>Mean: 1.2</a:t>
            </a:r>
            <a:endParaRPr sz="2200"/>
          </a:p>
          <a:p>
            <a:pPr indent="0" lvl="0" marL="0" rtl="0" algn="l">
              <a:spcBef>
                <a:spcPts val="1200"/>
              </a:spcBef>
              <a:spcAft>
                <a:spcPts val="0"/>
              </a:spcAft>
              <a:buNone/>
            </a:pPr>
            <a:r>
              <a:rPr lang="en" sz="2200"/>
              <a:t>Mode: 1</a:t>
            </a:r>
            <a:endParaRPr sz="2200"/>
          </a:p>
          <a:p>
            <a:pPr indent="0" lvl="0" marL="0" rtl="0" algn="l">
              <a:spcBef>
                <a:spcPts val="1200"/>
              </a:spcBef>
              <a:spcAft>
                <a:spcPts val="0"/>
              </a:spcAft>
              <a:buNone/>
            </a:pPr>
            <a:r>
              <a:rPr lang="en" sz="2200"/>
              <a:t>Spread: 1 to 4</a:t>
            </a:r>
            <a:endParaRPr sz="2200"/>
          </a:p>
          <a:p>
            <a:pPr indent="0" lvl="0" marL="0" rtl="0" algn="l">
              <a:spcBef>
                <a:spcPts val="1200"/>
              </a:spcBef>
              <a:spcAft>
                <a:spcPts val="1200"/>
              </a:spcAft>
              <a:buNone/>
            </a:pPr>
            <a:r>
              <a:rPr lang="en" sz="2200"/>
              <a:t>The tail trails off to the right</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Bathrooms Histogram</a:t>
            </a:r>
            <a:endParaRPr/>
          </a:p>
        </p:txBody>
      </p:sp>
      <p:sp>
        <p:nvSpPr>
          <p:cNvPr id="110" name="Google Shape;110;p20"/>
          <p:cNvSpPr txBox="1"/>
          <p:nvPr>
            <p:ph idx="1" type="body"/>
          </p:nvPr>
        </p:nvSpPr>
        <p:spPr>
          <a:xfrm>
            <a:off x="4767900" y="1017725"/>
            <a:ext cx="4064400" cy="14499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200"/>
              </a:spcAft>
              <a:buNone/>
            </a:pPr>
            <a:r>
              <a:rPr lang="en" sz="2200"/>
              <a:t>No outliers here but there are fewer 3 and 4 story houses than 1 and 2.</a:t>
            </a:r>
            <a:endParaRPr sz="2200"/>
          </a:p>
        </p:txBody>
      </p:sp>
      <p:pic>
        <p:nvPicPr>
          <p:cNvPr id="111" name="Google Shape;111;p20"/>
          <p:cNvPicPr preferRelativeResize="0"/>
          <p:nvPr/>
        </p:nvPicPr>
        <p:blipFill>
          <a:blip r:embed="rId3">
            <a:alphaModFix/>
          </a:blip>
          <a:stretch>
            <a:fillRect/>
          </a:stretch>
        </p:blipFill>
        <p:spPr>
          <a:xfrm>
            <a:off x="152400" y="1170125"/>
            <a:ext cx="4463100" cy="3078000"/>
          </a:xfrm>
          <a:prstGeom prst="rect">
            <a:avLst/>
          </a:prstGeom>
          <a:noFill/>
          <a:ln>
            <a:noFill/>
          </a:ln>
        </p:spPr>
      </p:pic>
      <p:sp>
        <p:nvSpPr>
          <p:cNvPr id="112" name="Google Shape;112;p20"/>
          <p:cNvSpPr txBox="1"/>
          <p:nvPr>
            <p:ph idx="1" type="body"/>
          </p:nvPr>
        </p:nvSpPr>
        <p:spPr>
          <a:xfrm>
            <a:off x="4767900" y="2718000"/>
            <a:ext cx="4064400" cy="20427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200"/>
              <a:t>Mean: 1.8</a:t>
            </a:r>
            <a:endParaRPr sz="2200"/>
          </a:p>
          <a:p>
            <a:pPr indent="0" lvl="0" marL="0" rtl="0" algn="l">
              <a:spcBef>
                <a:spcPts val="1200"/>
              </a:spcBef>
              <a:spcAft>
                <a:spcPts val="0"/>
              </a:spcAft>
              <a:buNone/>
            </a:pPr>
            <a:r>
              <a:rPr lang="en" sz="2200"/>
              <a:t>Mode: 2</a:t>
            </a:r>
            <a:endParaRPr sz="2200"/>
          </a:p>
          <a:p>
            <a:pPr indent="0" lvl="0" marL="0" rtl="0" algn="l">
              <a:spcBef>
                <a:spcPts val="1200"/>
              </a:spcBef>
              <a:spcAft>
                <a:spcPts val="0"/>
              </a:spcAft>
              <a:buNone/>
            </a:pPr>
            <a:r>
              <a:rPr lang="en" sz="2200"/>
              <a:t>Spread: 1 to 4</a:t>
            </a:r>
            <a:endParaRPr sz="2200"/>
          </a:p>
          <a:p>
            <a:pPr indent="0" lvl="0" marL="0" rtl="0" algn="l">
              <a:spcBef>
                <a:spcPts val="1200"/>
              </a:spcBef>
              <a:spcAft>
                <a:spcPts val="1200"/>
              </a:spcAft>
              <a:buNone/>
            </a:pPr>
            <a:r>
              <a:rPr lang="en" sz="2200"/>
              <a:t>The tail trails off to the right</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PMF for Area</a:t>
            </a:r>
            <a:endParaRPr/>
          </a:p>
        </p:txBody>
      </p:sp>
      <p:sp>
        <p:nvSpPr>
          <p:cNvPr id="118" name="Google Shape;118;p21"/>
          <p:cNvSpPr txBox="1"/>
          <p:nvPr>
            <p:ph idx="1" type="body"/>
          </p:nvPr>
        </p:nvSpPr>
        <p:spPr>
          <a:xfrm>
            <a:off x="5163300" y="1596775"/>
            <a:ext cx="3980700" cy="294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 decided to do a PMF for the area. I ended up with something that looks similar to the histogram. It is different </a:t>
            </a:r>
            <a:r>
              <a:rPr lang="en"/>
              <a:t>because</a:t>
            </a:r>
            <a:r>
              <a:rPr lang="en"/>
              <a:t> it shows that 6000 square feet is the most likely  to show up, which is also the mode so that makes sense.</a:t>
            </a:r>
            <a:endParaRPr/>
          </a:p>
        </p:txBody>
      </p:sp>
      <p:pic>
        <p:nvPicPr>
          <p:cNvPr id="119" name="Google Shape;119;p21"/>
          <p:cNvPicPr preferRelativeResize="0"/>
          <p:nvPr/>
        </p:nvPicPr>
        <p:blipFill>
          <a:blip r:embed="rId3">
            <a:alphaModFix/>
          </a:blip>
          <a:stretch>
            <a:fillRect/>
          </a:stretch>
        </p:blipFill>
        <p:spPr>
          <a:xfrm>
            <a:off x="0" y="1209000"/>
            <a:ext cx="5049774" cy="3934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