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Sans-bold.fntdata"/><Relationship Id="rId10" Type="http://schemas.openxmlformats.org/officeDocument/2006/relationships/slide" Target="slides/slide5.xml"/><Relationship Id="rId21" Type="http://schemas.openxmlformats.org/officeDocument/2006/relationships/font" Target="fonts/NunitoSans-regular.fntdata"/><Relationship Id="rId13" Type="http://schemas.openxmlformats.org/officeDocument/2006/relationships/slide" Target="slides/slide8.xml"/><Relationship Id="rId24" Type="http://schemas.openxmlformats.org/officeDocument/2006/relationships/font" Target="fonts/NunitoSans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2a8b2c000_0_4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2a8b2c000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43510a807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43510a80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2a8b2c000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2a8b2c000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https://mvthanoshan.medium.com/different-programming-paradigms-69eb8643c728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https://www.geeksforgeeks.org/introduction-of-programming-paradigms/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2a8b2c000_0_3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2a8b2c000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Our Audience we mean: describe the typical demographics in the classrooms like we have everyone from age 15 till 40+, boys and girls, working and students, etc. THis program is designed for everyone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2a8b2c000_0_2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2a8b2c000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43510a807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43510a80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849433c6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849433c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43510a80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43510a80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2a8b2c000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2a8b2c000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2a8b2c000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2a8b2c000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2a8b2c000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2a8b2c000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2a8b2c000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2a8b2c000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2a8b2c000_0_4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2a8b2c000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2a8b2c000_0_3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2a8b2c000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n.wikipedia.org/wiki/Imperative_programming" TargetMode="External"/><Relationship Id="rId4" Type="http://schemas.openxmlformats.org/officeDocument/2006/relationships/hyperlink" Target="https://en.wikipedia.org/wiki/Procedural_programming" TargetMode="External"/><Relationship Id="rId9" Type="http://schemas.openxmlformats.org/officeDocument/2006/relationships/hyperlink" Target="https://en.wikipedia.org/wiki/Mathematical_programming" TargetMode="External"/><Relationship Id="rId5" Type="http://schemas.openxmlformats.org/officeDocument/2006/relationships/hyperlink" Target="https://en.wikipedia.org/wiki/Object-oriented_programming" TargetMode="External"/><Relationship Id="rId6" Type="http://schemas.openxmlformats.org/officeDocument/2006/relationships/hyperlink" Target="https://en.wikipedia.org/wiki/Declarative_programming" TargetMode="External"/><Relationship Id="rId7" Type="http://schemas.openxmlformats.org/officeDocument/2006/relationships/hyperlink" Target="https://en.wikipedia.org/wiki/Functional_programming" TargetMode="External"/><Relationship Id="rId8" Type="http://schemas.openxmlformats.org/officeDocument/2006/relationships/hyperlink" Target="https://en.wikipedia.org/wiki/Logic_programmin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11" Type="http://schemas.openxmlformats.org/officeDocument/2006/relationships/image" Target="../media/image11.png"/><Relationship Id="rId10" Type="http://schemas.openxmlformats.org/officeDocument/2006/relationships/image" Target="../media/image6.png"/><Relationship Id="rId12" Type="http://schemas.openxmlformats.org/officeDocument/2006/relationships/image" Target="../media/image8.png"/><Relationship Id="rId9" Type="http://schemas.openxmlformats.org/officeDocument/2006/relationships/image" Target="../media/image7.jp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67175"/>
            <a:ext cx="8520600" cy="9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772" y="2360025"/>
            <a:ext cx="3086451" cy="9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4970050" y="253500"/>
            <a:ext cx="42612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>
                <a:solidFill>
                  <a:srgbClr val="4A86E8"/>
                </a:solidFill>
                <a:latin typeface="Nunito Sans"/>
                <a:ea typeface="Nunito Sans"/>
                <a:cs typeface="Nunito Sans"/>
                <a:sym typeface="Nunito Sans"/>
              </a:rPr>
              <a:t>https://insights.stackoverflow.com/survey/2020</a:t>
            </a:r>
            <a:endParaRPr sz="1400">
              <a:solidFill>
                <a:srgbClr val="4A86E8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88" y="581600"/>
            <a:ext cx="7985423" cy="450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4970050" y="253500"/>
            <a:ext cx="42612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>
                <a:solidFill>
                  <a:srgbClr val="4A86E8"/>
                </a:solidFill>
                <a:latin typeface="Nunito Sans"/>
                <a:ea typeface="Nunito Sans"/>
                <a:cs typeface="Nunito Sans"/>
                <a:sym typeface="Nunito Sans"/>
              </a:rPr>
              <a:t>https://insights.stackoverflow.com/survey/2020</a:t>
            </a:r>
            <a:endParaRPr sz="1400">
              <a:solidFill>
                <a:srgbClr val="4A86E8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50" y="592550"/>
            <a:ext cx="7790599" cy="43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7550"/>
            <a:ext cx="8839199" cy="424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Programming Language Paradigm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-447200"/>
            <a:ext cx="8855125" cy="39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push dir="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 Paradigm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75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Sans"/>
              <a:buChar char="●"/>
            </a:pPr>
            <a:r>
              <a:rPr b="1" lang="en" sz="1600" u="sng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I</a:t>
            </a:r>
            <a:r>
              <a:rPr b="1" lang="en" sz="1600" u="sng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mperative</a:t>
            </a:r>
            <a:r>
              <a:rPr b="1" lang="en" sz="16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sz="16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in which the programmer instructs the machine how to change its state,</a:t>
            </a:r>
            <a:endParaRPr sz="160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302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Sans"/>
              <a:buChar char="○"/>
            </a:pPr>
            <a:r>
              <a:rPr b="1" lang="en" sz="1600" u="sng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P</a:t>
            </a:r>
            <a:r>
              <a:rPr b="1" lang="en" sz="1600" u="sng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rocedural</a:t>
            </a:r>
            <a:r>
              <a:rPr b="1" lang="en" sz="16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sz="16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which groups instructions into procedures,</a:t>
            </a:r>
            <a:endParaRPr sz="160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302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Sans"/>
              <a:buChar char="○"/>
            </a:pPr>
            <a:r>
              <a:rPr b="1" lang="en" sz="1600" u="sng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O</a:t>
            </a:r>
            <a:r>
              <a:rPr b="1" lang="en" sz="1600" u="sng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bject-oriented</a:t>
            </a:r>
            <a:r>
              <a:rPr b="1" lang="en" sz="16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sz="16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which groups instructions together with the part of the state they operate on,</a:t>
            </a:r>
            <a:endParaRPr sz="160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30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Sans"/>
              <a:buChar char="●"/>
            </a:pPr>
            <a:r>
              <a:rPr b="1" lang="en" sz="1600" u="sng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D</a:t>
            </a:r>
            <a:r>
              <a:rPr b="1" lang="en" sz="1600" u="sng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eclarative</a:t>
            </a:r>
            <a:r>
              <a:rPr b="1" lang="en" sz="1600" u="sng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sz="16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in which the programmer merely declares properties of the desired result, but not how to compute it</a:t>
            </a:r>
            <a:endParaRPr sz="160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302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Sans"/>
              <a:buChar char="○"/>
            </a:pPr>
            <a:r>
              <a:rPr b="1" lang="en" sz="1600" u="sng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F</a:t>
            </a:r>
            <a:r>
              <a:rPr b="1" lang="en" sz="1600" u="sng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unctional</a:t>
            </a:r>
            <a:r>
              <a:rPr b="1" lang="en" sz="16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sz="16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in which the desired result is declared as the value of a series of function applications,</a:t>
            </a:r>
            <a:endParaRPr sz="160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302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Sans"/>
              <a:buChar char="○"/>
            </a:pPr>
            <a:r>
              <a:rPr b="1" lang="en" sz="1600" u="sng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L</a:t>
            </a:r>
            <a:r>
              <a:rPr b="1" lang="en" sz="1600" u="sng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ogic</a:t>
            </a:r>
            <a:r>
              <a:rPr b="1" lang="en" sz="16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sz="16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in which the desired result is declared as the answer to a question about a system of facts and rules,</a:t>
            </a:r>
            <a:endParaRPr sz="160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302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Sans"/>
              <a:buChar char="○"/>
            </a:pPr>
            <a:r>
              <a:rPr b="1" lang="en" sz="1600" u="sng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M</a:t>
            </a:r>
            <a:r>
              <a:rPr b="1" lang="en" sz="1600" u="sng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athematical</a:t>
            </a:r>
            <a:r>
              <a:rPr b="1" lang="en" sz="16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sz="16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in which the desired result is declared as the solution of an optimization problem</a:t>
            </a:r>
            <a:endParaRPr sz="160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2441400" y="2328300"/>
            <a:ext cx="42612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286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Thanks!</a:t>
            </a:r>
            <a:endParaRPr sz="1879">
              <a:solidFill>
                <a:srgbClr val="4A86E8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Programming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52500" y="1169325"/>
            <a:ext cx="85206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Programming is the act of instructing computers to carry out tasks - It is often referred to as coding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What is a computer program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: A computer program is a sequence of instructions that the computer executes.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Analogies of Programming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Programmer vs. Developer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Office vs. Freelance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Ex: Digitalisation of any problem that was previously done by hand / Excel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238" y="3842188"/>
            <a:ext cx="1676400" cy="8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6325" y="3617838"/>
            <a:ext cx="1676400" cy="130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100" y="143838"/>
            <a:ext cx="1444400" cy="11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0588" y="215050"/>
            <a:ext cx="1027875" cy="11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62525" y="256000"/>
            <a:ext cx="1218950" cy="10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35300" y="1974938"/>
            <a:ext cx="1348850" cy="119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49800" y="1893650"/>
            <a:ext cx="1444400" cy="137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23225" y="2003800"/>
            <a:ext cx="1399125" cy="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731800" y="3689077"/>
            <a:ext cx="1939785" cy="11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05050" y="3689075"/>
            <a:ext cx="1130500" cy="11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490000" y="554675"/>
            <a:ext cx="589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Software Platforms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525875" y="1123800"/>
            <a:ext cx="9048000" cy="11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Desktop - </a:t>
            </a:r>
            <a:r>
              <a:rPr lang="en" sz="1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Windows, Linux, IBM, macOS, Solaris, …</a:t>
            </a:r>
            <a:endParaRPr sz="1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Mobile </a:t>
            </a:r>
            <a:r>
              <a:rPr lang="en" sz="1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 Android, iOS, BlackBerry, Symbian, Windows Phone, …</a:t>
            </a:r>
            <a:endParaRPr sz="1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WEB</a:t>
            </a:r>
            <a:endParaRPr sz="1100"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8738" y="2126875"/>
            <a:ext cx="3805036" cy="237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00" y="439425"/>
            <a:ext cx="8074800" cy="40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00" y="613750"/>
            <a:ext cx="7665224" cy="41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00" y="216900"/>
            <a:ext cx="8435100" cy="43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4970050" y="253500"/>
            <a:ext cx="42612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>
                <a:solidFill>
                  <a:srgbClr val="4A86E8"/>
                </a:solidFill>
                <a:latin typeface="Nunito Sans"/>
                <a:ea typeface="Nunito Sans"/>
                <a:cs typeface="Nunito Sans"/>
                <a:sym typeface="Nunito Sans"/>
              </a:rPr>
              <a:t>https://insights.stackoverflow.com/survey/2020</a:t>
            </a:r>
            <a:endParaRPr sz="1400">
              <a:solidFill>
                <a:srgbClr val="4A86E8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725" y="593725"/>
            <a:ext cx="8018798" cy="4503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14:flip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4970050" y="253500"/>
            <a:ext cx="42612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>
                <a:solidFill>
                  <a:srgbClr val="4A86E8"/>
                </a:solidFill>
                <a:latin typeface="Nunito Sans"/>
                <a:ea typeface="Nunito Sans"/>
                <a:cs typeface="Nunito Sans"/>
                <a:sym typeface="Nunito Sans"/>
              </a:rPr>
              <a:t>https://insights.stackoverflow.com/survey/2020</a:t>
            </a:r>
            <a:endParaRPr sz="1400">
              <a:solidFill>
                <a:srgbClr val="4A86E8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00" y="532225"/>
            <a:ext cx="7972099" cy="452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