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j9A2ogI1NEamT87sqonqiKbAR5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5" name="Google Shape;1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3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3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3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2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2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2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2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2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2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2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2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2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2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2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2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2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2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26.png"/><Relationship Id="rId6" Type="http://schemas.openxmlformats.org/officeDocument/2006/relationships/image" Target="../media/image21.png"/><Relationship Id="rId7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23.jpg"/><Relationship Id="rId5" Type="http://schemas.openxmlformats.org/officeDocument/2006/relationships/image" Target="../media/image1.png"/><Relationship Id="rId6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-scm.com/about/free-and-open-source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-scm.com/downloads" TargetMode="External"/><Relationship Id="rId4" Type="http://schemas.openxmlformats.org/officeDocument/2006/relationships/image" Target="../media/image1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title"/>
          </p:nvPr>
        </p:nvSpPr>
        <p:spPr>
          <a:xfrm>
            <a:off x="1821875" y="1318650"/>
            <a:ext cx="8077200" cy="16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 sz="3900"/>
              <a:t>Github,Github Commands</a:t>
            </a:r>
            <a:endParaRPr sz="3900"/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400" y="2344800"/>
            <a:ext cx="4247676" cy="2345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type="title"/>
          </p:nvPr>
        </p:nvSpPr>
        <p:spPr>
          <a:xfrm>
            <a:off x="729450" y="55139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Let’s upload  our task Github</a:t>
            </a:r>
            <a:endParaRPr/>
          </a:p>
        </p:txBody>
      </p:sp>
      <p:sp>
        <p:nvSpPr>
          <p:cNvPr id="151" name="Google Shape;151;p10"/>
          <p:cNvSpPr/>
          <p:nvPr/>
        </p:nvSpPr>
        <p:spPr>
          <a:xfrm>
            <a:off x="3867807" y="1564035"/>
            <a:ext cx="5160580" cy="44839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67" y="1400785"/>
            <a:ext cx="4701332" cy="54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039" y="1915639"/>
            <a:ext cx="4456387" cy="480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0"/>
          <p:cNvPicPr preferRelativeResize="0"/>
          <p:nvPr/>
        </p:nvPicPr>
        <p:blipFill rotWithShape="1">
          <a:blip r:embed="rId5">
            <a:alphaModFix/>
          </a:blip>
          <a:srcRect b="30400" l="0" r="0" t="-30400"/>
          <a:stretch/>
        </p:blipFill>
        <p:spPr>
          <a:xfrm>
            <a:off x="257600" y="2261326"/>
            <a:ext cx="4456387" cy="49160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0"/>
          <p:cNvSpPr/>
          <p:nvPr/>
        </p:nvSpPr>
        <p:spPr>
          <a:xfrm>
            <a:off x="283287" y="2860329"/>
            <a:ext cx="4422139" cy="547938"/>
          </a:xfrm>
          <a:prstGeom prst="rect">
            <a:avLst/>
          </a:prstGeom>
          <a:solidFill>
            <a:srgbClr val="DDDDDD"/>
          </a:solidFill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git branch –M main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base branch make main branch</a:t>
            </a:r>
            <a:endParaRPr b="0" i="0" sz="1400" u="none" cap="none" strike="noStrike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9039" y="3452186"/>
            <a:ext cx="4490636" cy="53552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0"/>
          <p:cNvSpPr/>
          <p:nvPr/>
        </p:nvSpPr>
        <p:spPr>
          <a:xfrm>
            <a:off x="266163" y="4010129"/>
            <a:ext cx="4439263" cy="525517"/>
          </a:xfrm>
          <a:prstGeom prst="rect">
            <a:avLst/>
          </a:prstGeom>
          <a:solidFill>
            <a:srgbClr val="E7E7E7"/>
          </a:solidFill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Git push –u origin main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Upload folder main branch repository</a:t>
            </a:r>
            <a:endParaRPr b="0" i="0" sz="1400" u="none" cap="none" strike="noStrike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type="title"/>
          </p:nvPr>
        </p:nvSpPr>
        <p:spPr>
          <a:xfrm>
            <a:off x="645367" y="582926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First time Upload Folder and Files Github</a:t>
            </a:r>
            <a:endParaRPr/>
          </a:p>
        </p:txBody>
      </p:sp>
      <p:pic>
        <p:nvPicPr>
          <p:cNvPr id="163" name="Google Shape;16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020" y="2099224"/>
            <a:ext cx="6514043" cy="1708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303" y="634726"/>
            <a:ext cx="7409551" cy="3884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774" y="859408"/>
            <a:ext cx="7219311" cy="3723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264" y="746399"/>
            <a:ext cx="7579930" cy="401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263" y="778094"/>
            <a:ext cx="7537890" cy="3846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2392" y="614789"/>
            <a:ext cx="3594230" cy="335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6"/>
          <p:cNvSpPr/>
          <p:nvPr/>
        </p:nvSpPr>
        <p:spPr>
          <a:xfrm>
            <a:off x="2672592" y="4173987"/>
            <a:ext cx="3594300" cy="6306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Enter Your Email Adress</a:t>
            </a:r>
            <a:endParaRPr b="0" i="0" sz="1400" u="none" cap="none" strike="noStrike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Enter Password input your generate token</a:t>
            </a:r>
            <a:endParaRPr b="0" i="0" sz="1400" u="none" cap="none" strike="noStrike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title"/>
          </p:nvPr>
        </p:nvSpPr>
        <p:spPr>
          <a:xfrm>
            <a:off x="515379" y="1460123"/>
            <a:ext cx="1615232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 sz="1600">
                <a:solidFill>
                  <a:srgbClr val="14285A"/>
                </a:solidFill>
              </a:rPr>
              <a:t>Git Stage</a:t>
            </a:r>
            <a:endParaRPr sz="1600">
              <a:solidFill>
                <a:srgbClr val="14285A"/>
              </a:solidFill>
            </a:endParaRPr>
          </a:p>
        </p:txBody>
      </p:sp>
      <p:pic>
        <p:nvPicPr>
          <p:cNvPr id="195" name="Google Shape;1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754" y="1865784"/>
            <a:ext cx="4077269" cy="800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642" y="2665998"/>
            <a:ext cx="4163006" cy="562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5379" y="3137306"/>
            <a:ext cx="3962953" cy="523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5352" y="3699359"/>
            <a:ext cx="4163006" cy="609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02955" y="1687675"/>
            <a:ext cx="4067743" cy="1933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730" y="561648"/>
            <a:ext cx="7839075" cy="4304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>
            <p:ph type="title"/>
          </p:nvPr>
        </p:nvSpPr>
        <p:spPr>
          <a:xfrm>
            <a:off x="3525201" y="2233050"/>
            <a:ext cx="1761502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Thanks !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800">
        <p14:flythrough dir="ou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ctrTitle"/>
          </p:nvPr>
        </p:nvSpPr>
        <p:spPr>
          <a:xfrm>
            <a:off x="230700" y="1181800"/>
            <a:ext cx="51285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sz="3400"/>
              <a:t>What is Github?</a:t>
            </a:r>
            <a:endParaRPr sz="3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sz="3400"/>
              <a:t>Why i use Github?</a:t>
            </a:r>
            <a:endParaRPr sz="3400"/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4250" y="2482875"/>
            <a:ext cx="5926149" cy="227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-9313" l="-26214" r="0" t="0"/>
          <a:stretch/>
        </p:blipFill>
        <p:spPr>
          <a:xfrm>
            <a:off x="5884775" y="3295250"/>
            <a:ext cx="2685249" cy="169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7704" y="784600"/>
            <a:ext cx="2208946" cy="1693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9875" y="2056400"/>
            <a:ext cx="3021625" cy="123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32238" y="1631988"/>
            <a:ext cx="1879524" cy="187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391075" y="3669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440"/>
              <a:t>Git</a:t>
            </a:r>
            <a:endParaRPr sz="3440"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391075" y="1345675"/>
            <a:ext cx="7688700" cy="3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350">
                <a:solidFill>
                  <a:srgbClr val="4E443C"/>
                </a:solidFill>
                <a:highlight>
                  <a:srgbClr val="F0EFE7"/>
                </a:highlight>
                <a:latin typeface="Georgia"/>
                <a:ea typeface="Georgia"/>
                <a:cs typeface="Georgia"/>
                <a:sym typeface="Georgia"/>
              </a:rPr>
              <a:t>Git is a free and</a:t>
            </a:r>
            <a:r>
              <a:rPr lang="en-GB" sz="1350">
                <a:solidFill>
                  <a:srgbClr val="0388A6"/>
                </a:solidFill>
                <a:highlight>
                  <a:srgbClr val="F0EFE7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1350">
                <a:solidFill>
                  <a:srgbClr val="4E443C"/>
                </a:solidFill>
                <a:highlight>
                  <a:srgbClr val="F0EFE7"/>
                </a:highlight>
                <a:latin typeface="Georgia"/>
                <a:ea typeface="Georgia"/>
                <a:cs typeface="Georgia"/>
                <a:sym typeface="Georgia"/>
              </a:rPr>
              <a:t>open source distributed version control system designed to handle everything from small to very large projects with speed and efficiency.</a:t>
            </a:r>
            <a:endParaRPr sz="1350">
              <a:solidFill>
                <a:srgbClr val="4E443C"/>
              </a:solidFill>
              <a:highlight>
                <a:srgbClr val="F0EFE7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GB" sz="1350">
                <a:solidFill>
                  <a:srgbClr val="4E443C"/>
                </a:solidFill>
                <a:highlight>
                  <a:srgbClr val="F0EFE7"/>
                </a:highlight>
                <a:latin typeface="Georgia"/>
                <a:ea typeface="Georgia"/>
                <a:cs typeface="Georgia"/>
                <a:sym typeface="Georgia"/>
              </a:rPr>
              <a:t>             What is Open Source?</a:t>
            </a:r>
            <a:endParaRPr sz="1350">
              <a:solidFill>
                <a:srgbClr val="4E443C"/>
              </a:solidFill>
              <a:highlight>
                <a:srgbClr val="F0EFE7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GB" sz="1350">
                <a:solidFill>
                  <a:srgbClr val="4E443C"/>
                </a:solidFill>
                <a:highlight>
                  <a:srgbClr val="F0EFE7"/>
                </a:highlight>
                <a:latin typeface="Georgia"/>
                <a:ea typeface="Georgia"/>
                <a:cs typeface="Georgia"/>
                <a:sym typeface="Georgia"/>
              </a:rPr>
              <a:t>             Repository</a:t>
            </a:r>
            <a:endParaRPr sz="1350">
              <a:solidFill>
                <a:srgbClr val="4E443C"/>
              </a:solidFill>
              <a:highlight>
                <a:srgbClr val="F0EFE7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GB" sz="1350">
                <a:solidFill>
                  <a:srgbClr val="4E443C"/>
                </a:solidFill>
                <a:highlight>
                  <a:srgbClr val="F0EFE7"/>
                </a:highlight>
                <a:latin typeface="Georgia"/>
                <a:ea typeface="Georgia"/>
                <a:cs typeface="Georgia"/>
                <a:sym typeface="Georgia"/>
              </a:rPr>
              <a:t>            Pull-Push</a:t>
            </a:r>
            <a:endParaRPr sz="1350">
              <a:solidFill>
                <a:srgbClr val="4E443C"/>
              </a:solidFill>
              <a:highlight>
                <a:srgbClr val="F0EFE7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GB" sz="1350">
                <a:solidFill>
                  <a:srgbClr val="4E443C"/>
                </a:solidFill>
                <a:highlight>
                  <a:srgbClr val="F0EFE7"/>
                </a:highlight>
                <a:latin typeface="Georgia"/>
                <a:ea typeface="Georgia"/>
                <a:cs typeface="Georgia"/>
                <a:sym typeface="Georgia"/>
              </a:rPr>
              <a:t>            Branching and Merging</a:t>
            </a:r>
            <a:endParaRPr b="1" sz="1350">
              <a:solidFill>
                <a:srgbClr val="F14E32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-GB" sz="1350">
                <a:solidFill>
                  <a:srgbClr val="4E443C"/>
                </a:solidFill>
                <a:highlight>
                  <a:srgbClr val="F0EFE7"/>
                </a:highlight>
                <a:latin typeface="Georgia"/>
                <a:ea typeface="Georgia"/>
                <a:cs typeface="Georgia"/>
                <a:sym typeface="Georgia"/>
              </a:rPr>
              <a:t>            Issues</a:t>
            </a:r>
            <a:endParaRPr sz="1350">
              <a:solidFill>
                <a:srgbClr val="4E443C"/>
              </a:solidFill>
              <a:highlight>
                <a:srgbClr val="F0EFE7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551775" y="2103800"/>
            <a:ext cx="406200" cy="200100"/>
          </a:xfrm>
          <a:prstGeom prst="rightArrow">
            <a:avLst>
              <a:gd fmla="val 50000" name="adj1"/>
              <a:gd fmla="val 3204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551775" y="2471700"/>
            <a:ext cx="406200" cy="200100"/>
          </a:xfrm>
          <a:prstGeom prst="rightArrow">
            <a:avLst>
              <a:gd fmla="val 50000" name="adj1"/>
              <a:gd fmla="val 3204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551775" y="2839600"/>
            <a:ext cx="406200" cy="200100"/>
          </a:xfrm>
          <a:prstGeom prst="rightArrow">
            <a:avLst>
              <a:gd fmla="val 50000" name="adj1"/>
              <a:gd fmla="val 3204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551775" y="3207500"/>
            <a:ext cx="406200" cy="200100"/>
          </a:xfrm>
          <a:prstGeom prst="rightArrow">
            <a:avLst>
              <a:gd fmla="val 50000" name="adj1"/>
              <a:gd fmla="val 3204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551775" y="3643075"/>
            <a:ext cx="406200" cy="200100"/>
          </a:xfrm>
          <a:prstGeom prst="rightArrow">
            <a:avLst>
              <a:gd fmla="val 50000" name="adj1"/>
              <a:gd fmla="val 3204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87475" y="21038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418" y="1273361"/>
            <a:ext cx="7304688" cy="368913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 txBox="1"/>
          <p:nvPr>
            <p:ph idx="1" type="subTitle"/>
          </p:nvPr>
        </p:nvSpPr>
        <p:spPr>
          <a:xfrm>
            <a:off x="183089" y="398169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3400"/>
              <a:t>Team Work Github</a:t>
            </a:r>
            <a:endParaRPr sz="3400"/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651675" y="5854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Download Gitbash</a:t>
            </a:r>
            <a:endParaRPr/>
          </a:p>
        </p:txBody>
      </p:sp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569995" y="1647336"/>
            <a:ext cx="3557700" cy="4967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17647"/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Git - Downloads</a:t>
            </a:r>
            <a:endParaRPr/>
          </a:p>
        </p:txBody>
      </p:sp>
      <p:pic>
        <p:nvPicPr>
          <p:cNvPr id="126" name="Google Shape;12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0275" y="1120650"/>
            <a:ext cx="3197925" cy="17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329025" y="6114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Repo and CMD</a:t>
            </a:r>
            <a:endParaRPr/>
          </a:p>
        </p:txBody>
      </p:sp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446550" y="1474550"/>
            <a:ext cx="7688700" cy="2904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8558"/>
              <a:buNone/>
            </a:pPr>
            <a:r>
              <a:rPr b="1" lang="en-GB" sz="2400"/>
              <a:t>Public/Private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236"/>
              <a:buNone/>
            </a:pPr>
            <a:r>
              <a:rPr lang="en-GB" sz="3177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GB" sz="2400"/>
              <a:t>Settings of Repo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58558"/>
              <a:buNone/>
            </a:pPr>
            <a:r>
              <a:rPr lang="en-GB" sz="2400"/>
              <a:t> </a:t>
            </a:r>
            <a:r>
              <a:rPr b="1" lang="en-GB" sz="2400"/>
              <a:t>Gitbash- </a:t>
            </a:r>
            <a:r>
              <a:rPr lang="en-GB" sz="2400"/>
              <a:t>create our first Repo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58558"/>
              <a:buNone/>
            </a:pPr>
            <a:r>
              <a:rPr b="1" lang="en-GB" sz="2400"/>
              <a:t>CMD commands: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58558"/>
              <a:buNone/>
            </a:pPr>
            <a:r>
              <a:rPr lang="en-GB" sz="2400"/>
              <a:t>cd,pwd,ls,mkdir,touch,clear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727650" y="6410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Some Gitbash Commands and Terminal</a:t>
            </a:r>
            <a:endParaRPr/>
          </a:p>
        </p:txBody>
      </p:sp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729450" y="1527650"/>
            <a:ext cx="7688700" cy="28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8285"/>
              <a:buChar char="●"/>
            </a:pPr>
            <a:r>
              <a:rPr b="1" lang="en-GB" sz="1900">
                <a:solidFill>
                  <a:srgbClr val="14191A"/>
                </a:solidFill>
              </a:rPr>
              <a:t>Pwd – Print Working Direction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8285"/>
              <a:buChar char="●"/>
            </a:pPr>
            <a:r>
              <a:rPr b="1" lang="en-GB" sz="1900">
                <a:solidFill>
                  <a:srgbClr val="14191A"/>
                </a:solidFill>
              </a:rPr>
              <a:t>Cd- Change Directory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8285"/>
              <a:buChar char="●"/>
            </a:pPr>
            <a:r>
              <a:rPr b="1" lang="en-GB" sz="1900">
                <a:solidFill>
                  <a:srgbClr val="14191A"/>
                </a:solidFill>
              </a:rPr>
              <a:t>Mkdir- make  Directory “Directory Name”(Create Folder)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8285"/>
              <a:buChar char="●"/>
            </a:pPr>
            <a:r>
              <a:rPr b="1" lang="en-GB" sz="1900">
                <a:solidFill>
                  <a:srgbClr val="14191A"/>
                </a:solidFill>
              </a:rPr>
              <a:t>Rmdir- Remove directory (Remove Folder)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8285"/>
              <a:buChar char="●"/>
            </a:pPr>
            <a:r>
              <a:rPr b="1" lang="en-GB" sz="1900">
                <a:solidFill>
                  <a:srgbClr val="14191A"/>
                </a:solidFill>
              </a:rPr>
              <a:t>Touch- Creat File(Exam:index.html)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8285"/>
              <a:buChar char="●"/>
            </a:pPr>
            <a:r>
              <a:rPr b="1" lang="en-GB" sz="1900">
                <a:solidFill>
                  <a:srgbClr val="14191A"/>
                </a:solidFill>
              </a:rPr>
              <a:t>Rm-Remove File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8285"/>
              <a:buChar char="●"/>
            </a:pPr>
            <a:r>
              <a:rPr b="1" lang="en-GB" sz="1900">
                <a:solidFill>
                  <a:srgbClr val="14191A"/>
                </a:solidFill>
              </a:rPr>
              <a:t>Ls- List</a:t>
            </a:r>
            <a:endParaRPr/>
          </a:p>
          <a:p>
            <a:pPr indent="-20320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8285"/>
              <a:buNone/>
            </a:pPr>
            <a:r>
              <a:t/>
            </a:r>
            <a:endParaRPr b="1" sz="1900">
              <a:solidFill>
                <a:srgbClr val="14191A"/>
              </a:solidFill>
            </a:endParaRPr>
          </a:p>
          <a:p>
            <a:pPr indent="-20320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t/>
            </a:r>
            <a:endParaRPr/>
          </a:p>
          <a:p>
            <a:pPr indent="-20320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9032"/>
              <a:buNone/>
            </a:pPr>
            <a:r>
              <a:t/>
            </a:r>
            <a:endParaRPr/>
          </a:p>
        </p:txBody>
      </p:sp>
      <p:pic>
        <p:nvPicPr>
          <p:cNvPr id="139" name="Google Shape;1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9892" y="3023300"/>
            <a:ext cx="3373822" cy="2120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type="title"/>
          </p:nvPr>
        </p:nvSpPr>
        <p:spPr>
          <a:xfrm>
            <a:off x="548623" y="62580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Sign up Github     https://github.com/</a:t>
            </a:r>
            <a:br>
              <a:rPr lang="en-GB"/>
            </a:br>
            <a:endParaRPr/>
          </a:p>
        </p:txBody>
      </p:sp>
      <p:pic>
        <p:nvPicPr>
          <p:cNvPr id="145" name="Google Shape;14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23" y="1161007"/>
            <a:ext cx="7541555" cy="36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