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32F7-F01C-4BAC-B605-67BE9AAD8D27}" type="datetimeFigureOut">
              <a:rPr lang="tr-TR" smtClean="0"/>
              <a:t>27.02.2022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090A-5EA8-44C1-B885-C511E1F7C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01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32F7-F01C-4BAC-B605-67BE9AAD8D27}" type="datetimeFigureOut">
              <a:rPr lang="tr-TR" smtClean="0"/>
              <a:t>27.02.2022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090A-5EA8-44C1-B885-C511E1F7C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2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32F7-F01C-4BAC-B605-67BE9AAD8D27}" type="datetimeFigureOut">
              <a:rPr lang="tr-TR" smtClean="0"/>
              <a:t>27.02.2022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090A-5EA8-44C1-B885-C511E1F7CA2B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8994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32F7-F01C-4BAC-B605-67BE9AAD8D27}" type="datetimeFigureOut">
              <a:rPr lang="tr-TR" smtClean="0"/>
              <a:t>27.02.2022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090A-5EA8-44C1-B885-C511E1F7C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4697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32F7-F01C-4BAC-B605-67BE9AAD8D27}" type="datetimeFigureOut">
              <a:rPr lang="tr-TR" smtClean="0"/>
              <a:t>27.02.2022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090A-5EA8-44C1-B885-C511E1F7CA2B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866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32F7-F01C-4BAC-B605-67BE9AAD8D27}" type="datetimeFigureOut">
              <a:rPr lang="tr-TR" smtClean="0"/>
              <a:t>27.02.2022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090A-5EA8-44C1-B885-C511E1F7C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4606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32F7-F01C-4BAC-B605-67BE9AAD8D27}" type="datetimeFigureOut">
              <a:rPr lang="tr-TR" smtClean="0"/>
              <a:t>27.02.2022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090A-5EA8-44C1-B885-C511E1F7C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1489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32F7-F01C-4BAC-B605-67BE9AAD8D27}" type="datetimeFigureOut">
              <a:rPr lang="tr-TR" smtClean="0"/>
              <a:t>27.02.2022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090A-5EA8-44C1-B885-C511E1F7C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623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32F7-F01C-4BAC-B605-67BE9AAD8D27}" type="datetimeFigureOut">
              <a:rPr lang="tr-TR" smtClean="0"/>
              <a:t>27.02.2022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090A-5EA8-44C1-B885-C511E1F7C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97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32F7-F01C-4BAC-B605-67BE9AAD8D27}" type="datetimeFigureOut">
              <a:rPr lang="tr-TR" smtClean="0"/>
              <a:t>27.02.2022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090A-5EA8-44C1-B885-C511E1F7C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552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32F7-F01C-4BAC-B605-67BE9AAD8D27}" type="datetimeFigureOut">
              <a:rPr lang="tr-TR" smtClean="0"/>
              <a:t>27.02.2022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090A-5EA8-44C1-B885-C511E1F7C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18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32F7-F01C-4BAC-B605-67BE9AAD8D27}" type="datetimeFigureOut">
              <a:rPr lang="tr-TR" smtClean="0"/>
              <a:t>27.02.2022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090A-5EA8-44C1-B885-C511E1F7C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6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32F7-F01C-4BAC-B605-67BE9AAD8D27}" type="datetimeFigureOut">
              <a:rPr lang="tr-TR" smtClean="0"/>
              <a:t>27.02.2022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090A-5EA8-44C1-B885-C511E1F7C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709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32F7-F01C-4BAC-B605-67BE9AAD8D27}" type="datetimeFigureOut">
              <a:rPr lang="tr-TR" smtClean="0"/>
              <a:t>27.02.2022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090A-5EA8-44C1-B885-C511E1F7C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302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32F7-F01C-4BAC-B605-67BE9AAD8D27}" type="datetimeFigureOut">
              <a:rPr lang="tr-TR" smtClean="0"/>
              <a:t>27.02.2022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090A-5EA8-44C1-B885-C511E1F7C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412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32F7-F01C-4BAC-B605-67BE9AAD8D27}" type="datetimeFigureOut">
              <a:rPr lang="tr-TR" smtClean="0"/>
              <a:t>27.02.2022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090A-5EA8-44C1-B885-C511E1F7C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354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32F7-F01C-4BAC-B605-67BE9AAD8D27}" type="datetimeFigureOut">
              <a:rPr lang="tr-TR" smtClean="0"/>
              <a:t>27.02.2022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81090A-5EA8-44C1-B885-C511E1F7C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51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inary-search/" TargetMode="External"/><Relationship Id="rId2" Type="http://schemas.openxmlformats.org/officeDocument/2006/relationships/hyperlink" Target="https://www.geeksforgeeks.org/linear-search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81650D7D-BA25-4534-A1BE-EE4227D444B0}"/>
              </a:ext>
            </a:extLst>
          </p:cNvPr>
          <p:cNvSpPr/>
          <p:nvPr/>
        </p:nvSpPr>
        <p:spPr>
          <a:xfrm>
            <a:off x="3534832" y="277143"/>
            <a:ext cx="297549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Searching </a:t>
            </a:r>
            <a:r>
              <a:rPr lang="en-US" sz="2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algoritm</a:t>
            </a:r>
            <a:endParaRPr lang="tr-TR" sz="2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F86F715-DF30-4AAD-90E5-DAE58D1547A1}"/>
              </a:ext>
            </a:extLst>
          </p:cNvPr>
          <p:cNvSpPr txBox="1"/>
          <p:nvPr/>
        </p:nvSpPr>
        <p:spPr>
          <a:xfrm>
            <a:off x="771940" y="1807566"/>
            <a:ext cx="911418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tr-TR" b="0" i="0" dirty="0" err="1">
                <a:effectLst/>
                <a:latin typeface="var(--font-din)"/>
              </a:rPr>
              <a:t>Axtarış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alqoritmləri</a:t>
            </a:r>
            <a:r>
              <a:rPr lang="tr-TR" b="0" i="0" dirty="0">
                <a:effectLst/>
                <a:latin typeface="var(--font-din)"/>
              </a:rPr>
              <a:t> elementi </a:t>
            </a:r>
            <a:r>
              <a:rPr lang="tr-TR" b="0" i="0" dirty="0" err="1">
                <a:effectLst/>
                <a:latin typeface="var(--font-din)"/>
              </a:rPr>
              <a:t>yoxlamaq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və</a:t>
            </a:r>
            <a:r>
              <a:rPr lang="tr-TR" b="0" i="0" dirty="0">
                <a:effectLst/>
                <a:latin typeface="var(--font-din)"/>
              </a:rPr>
              <a:t> ya onun </a:t>
            </a:r>
            <a:r>
              <a:rPr lang="tr-TR" b="0" i="0" dirty="0" err="1">
                <a:effectLst/>
                <a:latin typeface="var(--font-din)"/>
              </a:rPr>
              <a:t>saxlandığı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hər</a:t>
            </a:r>
            <a:r>
              <a:rPr lang="tr-TR" b="0" i="0" dirty="0">
                <a:effectLst/>
                <a:latin typeface="var(--font-din)"/>
              </a:rPr>
              <a:t> hansı bir </a:t>
            </a:r>
            <a:r>
              <a:rPr lang="tr-TR" b="0" i="0" dirty="0" err="1">
                <a:effectLst/>
                <a:latin typeface="var(--font-din)"/>
              </a:rPr>
              <a:t>məlumat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strukturundan</a:t>
            </a:r>
            <a:r>
              <a:rPr lang="tr-TR" b="0" i="0" dirty="0">
                <a:effectLst/>
                <a:latin typeface="var(--font-din)"/>
              </a:rPr>
              <a:t> elementi </a:t>
            </a:r>
            <a:r>
              <a:rPr lang="tr-TR" b="0" i="0" dirty="0" err="1">
                <a:effectLst/>
                <a:latin typeface="var(--font-din)"/>
              </a:rPr>
              <a:t>əldə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etmək</a:t>
            </a:r>
            <a:r>
              <a:rPr lang="tr-TR" b="0" i="0" dirty="0">
                <a:effectLst/>
                <a:latin typeface="var(--font-din)"/>
              </a:rPr>
              <a:t> üçün </a:t>
            </a:r>
            <a:r>
              <a:rPr lang="tr-TR" b="0" i="0" dirty="0" err="1">
                <a:effectLst/>
                <a:latin typeface="var(--font-din)"/>
              </a:rPr>
              <a:t>nəzərdə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tutulmuşdur</a:t>
            </a:r>
            <a:r>
              <a:rPr lang="tr-TR" b="0" i="0" dirty="0">
                <a:effectLst/>
                <a:latin typeface="var(--font-din)"/>
              </a:rPr>
              <a:t>. </a:t>
            </a:r>
            <a:r>
              <a:rPr lang="tr-TR" b="0" i="0" dirty="0" err="1">
                <a:effectLst/>
                <a:latin typeface="var(--font-din)"/>
              </a:rPr>
              <a:t>Axtarış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əməliyyatının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növündən</a:t>
            </a:r>
            <a:r>
              <a:rPr lang="tr-TR" b="0" i="0" dirty="0">
                <a:effectLst/>
                <a:latin typeface="var(--font-din)"/>
              </a:rPr>
              <a:t> asılı </a:t>
            </a:r>
            <a:r>
              <a:rPr lang="tr-TR" b="0" i="0" dirty="0" err="1">
                <a:effectLst/>
                <a:latin typeface="var(--font-din)"/>
              </a:rPr>
              <a:t>olaraq</a:t>
            </a:r>
            <a:r>
              <a:rPr lang="tr-TR" b="0" i="0" dirty="0">
                <a:effectLst/>
                <a:latin typeface="var(--font-din)"/>
              </a:rPr>
              <a:t> bu </a:t>
            </a:r>
            <a:r>
              <a:rPr lang="tr-TR" b="0" i="0" dirty="0" err="1">
                <a:effectLst/>
                <a:latin typeface="var(--font-din)"/>
              </a:rPr>
              <a:t>alqoritmlər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ümumiyyətlə</a:t>
            </a:r>
            <a:r>
              <a:rPr lang="tr-TR" b="0" i="0" dirty="0">
                <a:effectLst/>
                <a:latin typeface="var(--font-din)"/>
              </a:rPr>
              <a:t> iki </a:t>
            </a:r>
            <a:r>
              <a:rPr lang="tr-TR" b="0" i="0" dirty="0" err="1">
                <a:effectLst/>
                <a:latin typeface="var(--font-din)"/>
              </a:rPr>
              <a:t>kateqoriyaya</a:t>
            </a:r>
            <a:r>
              <a:rPr lang="tr-TR" b="0" i="0" dirty="0">
                <a:effectLst/>
                <a:latin typeface="var(--font-din)"/>
              </a:rPr>
              <a:t> bölünür:</a:t>
            </a:r>
            <a:endParaRPr lang="en-US" b="1" i="0" dirty="0">
              <a:effectLst/>
              <a:latin typeface="var(--font-din)"/>
            </a:endParaRPr>
          </a:p>
          <a:p>
            <a:pPr algn="l" fontAlgn="base">
              <a:buFont typeface="+mj-lt"/>
              <a:buAutoNum type="arabicPeriod"/>
            </a:pPr>
            <a:r>
              <a:rPr lang="tr-TR" b="1" i="0" dirty="0" err="1">
                <a:effectLst/>
                <a:latin typeface="var(--font-din)"/>
              </a:rPr>
              <a:t>Ardıcıl</a:t>
            </a:r>
            <a:r>
              <a:rPr lang="tr-TR" b="1" i="0" dirty="0">
                <a:effectLst/>
                <a:latin typeface="var(--font-din)"/>
              </a:rPr>
              <a:t> </a:t>
            </a:r>
            <a:r>
              <a:rPr lang="tr-TR" b="1" i="0" dirty="0" err="1">
                <a:effectLst/>
                <a:latin typeface="var(--font-din)"/>
              </a:rPr>
              <a:t>Axtarış</a:t>
            </a:r>
            <a:r>
              <a:rPr lang="tr-TR" b="0" i="0" dirty="0">
                <a:effectLst/>
                <a:latin typeface="var(--font-din)"/>
              </a:rPr>
              <a:t> </a:t>
            </a:r>
            <a:r>
              <a:rPr lang="az-Latn-AZ" b="0" i="0" dirty="0">
                <a:effectLst/>
                <a:latin typeface="var(--font-din)"/>
              </a:rPr>
              <a:t>(</a:t>
            </a:r>
            <a:r>
              <a:rPr lang="tr-TR" b="1" i="0" dirty="0" err="1">
                <a:solidFill>
                  <a:srgbClr val="273239"/>
                </a:solidFill>
                <a:effectLst/>
                <a:latin typeface="urw-din"/>
              </a:rPr>
              <a:t>Sequential</a:t>
            </a:r>
            <a:r>
              <a:rPr lang="tr-TR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tr-TR" b="1" i="0" dirty="0" err="1">
                <a:solidFill>
                  <a:srgbClr val="273239"/>
                </a:solidFill>
                <a:effectLst/>
                <a:latin typeface="urw-din"/>
              </a:rPr>
              <a:t>Search</a:t>
            </a:r>
            <a:r>
              <a:rPr lang="az-Latn-AZ" b="0" i="0" dirty="0">
                <a:effectLst/>
                <a:latin typeface="var(--font-din)"/>
              </a:rPr>
              <a:t>)</a:t>
            </a:r>
            <a:r>
              <a:rPr lang="tr-TR" b="0" i="0" dirty="0">
                <a:effectLst/>
                <a:latin typeface="var(--font-din)"/>
              </a:rPr>
              <a:t>: Burada siyahı </a:t>
            </a:r>
            <a:r>
              <a:rPr lang="tr-TR" b="0" i="0" dirty="0" err="1">
                <a:effectLst/>
                <a:latin typeface="var(--font-din)"/>
              </a:rPr>
              <a:t>və</a:t>
            </a:r>
            <a:r>
              <a:rPr lang="tr-TR" b="0" i="0" dirty="0">
                <a:effectLst/>
                <a:latin typeface="var(--font-din)"/>
              </a:rPr>
              <a:t> ya </a:t>
            </a:r>
            <a:r>
              <a:rPr lang="tr-TR" b="0" i="0" dirty="0" err="1">
                <a:effectLst/>
                <a:latin typeface="var(--font-din)"/>
              </a:rPr>
              <a:t>massiv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ardıcıl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olaraq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keçilir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və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hər</a:t>
            </a:r>
            <a:r>
              <a:rPr lang="tr-TR" b="0" i="0" dirty="0">
                <a:effectLst/>
                <a:latin typeface="var(--font-din)"/>
              </a:rPr>
              <a:t> bir element</a:t>
            </a:r>
            <a:endParaRPr lang="en-US" b="0" i="0" dirty="0">
              <a:effectLst/>
              <a:latin typeface="var(--font-din)"/>
            </a:endParaRPr>
          </a:p>
          <a:p>
            <a:pPr algn="l" fontAlgn="base"/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yoxlanılır</a:t>
            </a:r>
            <a:r>
              <a:rPr lang="tr-TR" b="0" i="0" dirty="0">
                <a:effectLst/>
                <a:latin typeface="var(--font-din)"/>
              </a:rPr>
              <a:t>. </a:t>
            </a:r>
            <a:r>
              <a:rPr lang="tr-TR" b="0" i="0" dirty="0" err="1">
                <a:effectLst/>
                <a:latin typeface="var(--font-din)"/>
              </a:rPr>
              <a:t>Məsələn</a:t>
            </a:r>
            <a:r>
              <a:rPr lang="tr-TR" b="0" i="0" dirty="0">
                <a:effectLst/>
                <a:latin typeface="var(--font-din)"/>
              </a:rPr>
              <a:t>: </a:t>
            </a:r>
            <a:r>
              <a:rPr lang="tr-TR" b="1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var(--font-din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Xətti</a:t>
            </a:r>
            <a:r>
              <a:rPr lang="tr-TR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var(--font-din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tr-TR" b="1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var(--font-din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Axtarış</a:t>
            </a:r>
            <a:r>
              <a:rPr lang="tr-TR" b="1" i="0" dirty="0">
                <a:solidFill>
                  <a:schemeClr val="accent2">
                    <a:lumMod val="50000"/>
                  </a:schemeClr>
                </a:solidFill>
                <a:effectLst/>
                <a:latin typeface="var(--font-din)"/>
              </a:rPr>
              <a:t> </a:t>
            </a:r>
            <a:r>
              <a:rPr lang="tr-TR" b="0" i="0" dirty="0">
                <a:effectLst/>
                <a:latin typeface="var(--font-din)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r>
              <a:rPr lang="tr-TR" b="1" i="0" dirty="0" err="1">
                <a:effectLst/>
                <a:latin typeface="var(--font-din)"/>
              </a:rPr>
              <a:t>Interval</a:t>
            </a:r>
            <a:r>
              <a:rPr lang="tr-TR" b="1" i="0" dirty="0">
                <a:effectLst/>
                <a:latin typeface="var(--font-din)"/>
              </a:rPr>
              <a:t> </a:t>
            </a:r>
            <a:r>
              <a:rPr lang="tr-TR" b="1" i="0" dirty="0" err="1">
                <a:effectLst/>
                <a:latin typeface="var(--font-din)"/>
              </a:rPr>
              <a:t>Axtar</a:t>
            </a:r>
            <a:r>
              <a:rPr lang="az-Latn-AZ" b="1" dirty="0">
                <a:latin typeface="var(--font-din)"/>
              </a:rPr>
              <a:t>ış</a:t>
            </a:r>
            <a:r>
              <a:rPr lang="tr-TR" b="0" i="0" dirty="0">
                <a:effectLst/>
                <a:latin typeface="var(--font-din)"/>
              </a:rPr>
              <a:t> </a:t>
            </a:r>
            <a:r>
              <a:rPr lang="az-Latn-AZ" b="0" i="0" dirty="0">
                <a:effectLst/>
                <a:latin typeface="var(--font-din)"/>
              </a:rPr>
              <a:t>(</a:t>
            </a:r>
            <a:r>
              <a:rPr lang="tr-TR" b="1" i="0" dirty="0" err="1">
                <a:solidFill>
                  <a:srgbClr val="273239"/>
                </a:solidFill>
                <a:effectLst/>
                <a:latin typeface="urw-din"/>
              </a:rPr>
              <a:t>Interval</a:t>
            </a:r>
            <a:r>
              <a:rPr lang="tr-TR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tr-TR" b="1" i="0" dirty="0" err="1">
                <a:solidFill>
                  <a:srgbClr val="273239"/>
                </a:solidFill>
                <a:effectLst/>
                <a:latin typeface="urw-din"/>
              </a:rPr>
              <a:t>Search</a:t>
            </a:r>
            <a:r>
              <a:rPr lang="az-Latn-AZ" b="0" i="0" dirty="0">
                <a:effectLst/>
                <a:latin typeface="var(--font-din)"/>
              </a:rPr>
              <a:t>)</a:t>
            </a:r>
            <a:r>
              <a:rPr lang="tr-TR" b="0" i="0" dirty="0">
                <a:effectLst/>
                <a:latin typeface="var(--font-din)"/>
              </a:rPr>
              <a:t>: Bu </a:t>
            </a:r>
            <a:r>
              <a:rPr lang="tr-TR" b="0" i="0" dirty="0" err="1">
                <a:effectLst/>
                <a:latin typeface="var(--font-din)"/>
              </a:rPr>
              <a:t>alqoritmlər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xüsusi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olaraq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çeşidlənmiş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məlumat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strukturlarında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axtarış</a:t>
            </a:r>
            <a:r>
              <a:rPr lang="tr-TR" b="0" i="0" dirty="0">
                <a:effectLst/>
                <a:latin typeface="var(--font-din)"/>
              </a:rPr>
              <a:t> üçün </a:t>
            </a:r>
            <a:r>
              <a:rPr lang="tr-TR" b="0" i="0" dirty="0" err="1">
                <a:effectLst/>
                <a:latin typeface="var(--font-din)"/>
              </a:rPr>
              <a:t>nəzərdə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tutulmuşdur</a:t>
            </a:r>
            <a:r>
              <a:rPr lang="tr-TR" b="0" i="0" dirty="0">
                <a:effectLst/>
                <a:latin typeface="var(--font-din)"/>
              </a:rPr>
              <a:t>. Bu tip </a:t>
            </a:r>
            <a:r>
              <a:rPr lang="tr-TR" b="0" i="0" dirty="0" err="1">
                <a:effectLst/>
                <a:latin typeface="var(--font-din)"/>
              </a:rPr>
              <a:t>axtarış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alqoritmləri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Xətti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Axtarışdan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qat-qat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səmərəlidir</a:t>
            </a:r>
            <a:r>
              <a:rPr lang="tr-TR" b="0" i="0" dirty="0">
                <a:effectLst/>
                <a:latin typeface="var(--font-din)"/>
              </a:rPr>
              <a:t>, </a:t>
            </a:r>
            <a:r>
              <a:rPr lang="tr-TR" b="0" i="0" dirty="0" err="1">
                <a:effectLst/>
                <a:latin typeface="var(--font-din)"/>
              </a:rPr>
              <a:t>çünki</a:t>
            </a:r>
            <a:r>
              <a:rPr lang="tr-TR" b="0" i="0" dirty="0">
                <a:effectLst/>
                <a:latin typeface="var(--font-din)"/>
              </a:rPr>
              <a:t> onlar </a:t>
            </a:r>
            <a:r>
              <a:rPr lang="tr-TR" b="0" i="0" dirty="0" err="1">
                <a:effectLst/>
                <a:latin typeface="var(--font-din)"/>
              </a:rPr>
              <a:t>dəfələrlə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axtarış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strukturunun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mərkəzini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hədəf</a:t>
            </a:r>
            <a:r>
              <a:rPr lang="tr-TR" b="0" i="0" dirty="0">
                <a:effectLst/>
                <a:latin typeface="var(--font-din)"/>
              </a:rPr>
              <a:t> alır </a:t>
            </a:r>
            <a:r>
              <a:rPr lang="tr-TR" b="0" i="0" dirty="0" err="1">
                <a:effectLst/>
                <a:latin typeface="var(--font-din)"/>
              </a:rPr>
              <a:t>və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axtarış</a:t>
            </a:r>
            <a:r>
              <a:rPr lang="tr-TR" b="0" i="0" dirty="0">
                <a:effectLst/>
                <a:latin typeface="var(--font-din)"/>
              </a:rPr>
              <a:t> </a:t>
            </a:r>
            <a:r>
              <a:rPr lang="tr-TR" b="0" i="0" dirty="0" err="1">
                <a:effectLst/>
                <a:latin typeface="var(--font-din)"/>
              </a:rPr>
              <a:t>sahəsini</a:t>
            </a:r>
            <a:r>
              <a:rPr lang="tr-TR" b="0" i="0" dirty="0">
                <a:effectLst/>
                <a:latin typeface="var(--font-din)"/>
              </a:rPr>
              <a:t> yarıya </a:t>
            </a:r>
            <a:r>
              <a:rPr lang="tr-TR" b="0" i="0" dirty="0" err="1">
                <a:effectLst/>
                <a:latin typeface="var(--font-din)"/>
              </a:rPr>
              <a:t>bölürlər</a:t>
            </a:r>
            <a:r>
              <a:rPr lang="tr-TR" b="0" i="0" dirty="0">
                <a:effectLst/>
                <a:latin typeface="var(--font-din)"/>
              </a:rPr>
              <a:t>. </a:t>
            </a:r>
            <a:r>
              <a:rPr lang="tr-TR" b="0" i="0" dirty="0" err="1">
                <a:effectLst/>
                <a:latin typeface="var(--font-din)"/>
              </a:rPr>
              <a:t>Məsələn</a:t>
            </a:r>
            <a:r>
              <a:rPr lang="tr-TR" b="0" i="0" dirty="0">
                <a:effectLst/>
                <a:latin typeface="var(--font-din)"/>
              </a:rPr>
              <a:t>: </a:t>
            </a:r>
            <a:r>
              <a:rPr lang="tr-TR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var(--font-din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İkili </a:t>
            </a:r>
            <a:r>
              <a:rPr lang="tr-TR" b="1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var(--font-din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Axtarış</a:t>
            </a:r>
            <a:r>
              <a:rPr lang="tr-TR" b="1" i="0" dirty="0">
                <a:solidFill>
                  <a:schemeClr val="accent2">
                    <a:lumMod val="50000"/>
                  </a:schemeClr>
                </a:solidFill>
                <a:effectLst/>
                <a:latin typeface="var(--font-din)"/>
              </a:rPr>
              <a:t> 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718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64266E2-58D8-4426-8BD9-D2B1C3EE51F2}"/>
              </a:ext>
            </a:extLst>
          </p:cNvPr>
          <p:cNvSpPr txBox="1"/>
          <p:nvPr/>
        </p:nvSpPr>
        <p:spPr>
          <a:xfrm>
            <a:off x="255104" y="1281645"/>
            <a:ext cx="8610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Kompüter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elmlərində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tr-TR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xətti</a:t>
            </a:r>
            <a:r>
              <a:rPr lang="tr-T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axtarış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en:linear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massivdəki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məxsusi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elementi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tapmaq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üçün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massivdəki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hər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bir elementi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ardıcıl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şəkildə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yoxlayır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bu elementi tapana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qədər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davam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edir</a:t>
            </a:r>
            <a:r>
              <a:rPr lang="az-Latn-AZ" dirty="0">
                <a:solidFill>
                  <a:srgbClr val="202122"/>
                </a:solidFill>
                <a:latin typeface="Arial" panose="020B0604020202020204" pitchFamily="34" charset="0"/>
              </a:rPr>
              <a:t>.(çünki verilənlər qarışıq şəkildədir ardıcıl deyil)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56ECB1E-3C7A-438E-A175-37EBCE3CBE88}"/>
              </a:ext>
            </a:extLst>
          </p:cNvPr>
          <p:cNvSpPr txBox="1"/>
          <p:nvPr/>
        </p:nvSpPr>
        <p:spPr>
          <a:xfrm>
            <a:off x="1977887" y="323622"/>
            <a:ext cx="610262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 w="0"/>
                <a:solidFill>
                  <a:srgbClr val="90C2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Linear </a:t>
            </a:r>
            <a:r>
              <a:rPr kumimoji="0" lang="az-Latn-AZ" sz="2600" b="0" i="0" u="none" strike="noStrike" kern="1200" cap="none" spc="0" normalizeH="0" baseline="0" noProof="0" dirty="0">
                <a:ln w="0"/>
                <a:solidFill>
                  <a:srgbClr val="90C2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search</a:t>
            </a:r>
            <a:endParaRPr kumimoji="0" lang="tr-TR" sz="2600" b="0" i="0" u="none" strike="noStrike" kern="1200" cap="none" spc="0" normalizeH="0" baseline="0" noProof="0" dirty="0">
              <a:ln w="0"/>
              <a:solidFill>
                <a:srgbClr val="90C22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18FDB69-EED3-4BAE-8374-A50E23640E2E}"/>
              </a:ext>
            </a:extLst>
          </p:cNvPr>
          <p:cNvSpPr txBox="1"/>
          <p:nvPr/>
        </p:nvSpPr>
        <p:spPr>
          <a:xfrm>
            <a:off x="347870" y="2564538"/>
            <a:ext cx="42638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 elementli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massiv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üçün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alqoritmin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ən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yaxşı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işləmə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halı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axtarılan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elementin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massivin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birinci elementi olmasıdır. Bu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halda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yalnız bir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müqayisə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aparılır.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Alqoritmin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ən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pis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işləmə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halı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isə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axtarılan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elementin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ən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sonuncu olmasıdır. Bu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halda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n sayda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müqayisə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lazımdır.</a:t>
            </a:r>
            <a:endParaRPr lang="az-Latn-AZ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az-Latn-AZ" dirty="0">
                <a:solidFill>
                  <a:schemeClr val="accent5"/>
                </a:solidFill>
                <a:latin typeface="Arial" panose="020B0604020202020204" pitchFamily="34" charset="0"/>
              </a:rPr>
              <a:t>Bu alqoritmin vaxt mürəkkəbliyi O(n)-dir</a:t>
            </a:r>
            <a:endParaRPr lang="tr-TR" dirty="0">
              <a:solidFill>
                <a:schemeClr val="accent5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CEAAB18-64BE-41E7-BDB2-1E6308872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270" y="2861450"/>
            <a:ext cx="41719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0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1B4EDBA5-72EA-468C-8EA8-37EDC0A5F760}"/>
              </a:ext>
            </a:extLst>
          </p:cNvPr>
          <p:cNvSpPr txBox="1"/>
          <p:nvPr/>
        </p:nvSpPr>
        <p:spPr>
          <a:xfrm>
            <a:off x="1977887" y="323622"/>
            <a:ext cx="610262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sz="2600" b="0" i="0" u="none" strike="noStrike" kern="1200" cap="none" spc="0" normalizeH="0" baseline="0" noProof="0" dirty="0">
                <a:ln w="0"/>
                <a:solidFill>
                  <a:srgbClr val="90C2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Binary search</a:t>
            </a:r>
            <a:endParaRPr kumimoji="0" lang="tr-TR" sz="2600" b="0" i="0" u="none" strike="noStrike" kern="1200" cap="none" spc="0" normalizeH="0" baseline="0" noProof="0" dirty="0">
              <a:ln w="0"/>
              <a:solidFill>
                <a:srgbClr val="90C22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5E55CE5-6EF8-4D08-804F-A4FEA0BBF833}"/>
              </a:ext>
            </a:extLst>
          </p:cNvPr>
          <p:cNvSpPr txBox="1"/>
          <p:nvPr/>
        </p:nvSpPr>
        <p:spPr>
          <a:xfrm>
            <a:off x="427380" y="816065"/>
            <a:ext cx="89419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İkili </a:t>
            </a:r>
            <a:r>
              <a:rPr lang="tr-TR" dirty="0" err="1"/>
              <a:t>Axtarış</a:t>
            </a:r>
            <a:r>
              <a:rPr lang="tr-TR" dirty="0"/>
              <a:t> </a:t>
            </a:r>
            <a:r>
              <a:rPr lang="en-US" dirty="0"/>
              <a:t>:</a:t>
            </a:r>
            <a:r>
              <a:rPr lang="tr-TR" dirty="0" err="1"/>
              <a:t>axtarış</a:t>
            </a:r>
            <a:r>
              <a:rPr lang="tr-TR" dirty="0"/>
              <a:t> </a:t>
            </a:r>
            <a:r>
              <a:rPr lang="tr-TR" dirty="0" err="1"/>
              <a:t>intervalını</a:t>
            </a:r>
            <a:r>
              <a:rPr lang="tr-TR" dirty="0"/>
              <a:t> </a:t>
            </a:r>
            <a:r>
              <a:rPr lang="tr-TR" dirty="0" err="1"/>
              <a:t>dəfələrlə</a:t>
            </a:r>
            <a:r>
              <a:rPr lang="tr-TR" dirty="0"/>
              <a:t> yarıya </a:t>
            </a:r>
            <a:r>
              <a:rPr lang="tr-TR" dirty="0" err="1"/>
              <a:t>bölməklə</a:t>
            </a:r>
            <a:r>
              <a:rPr lang="tr-TR" dirty="0"/>
              <a:t> </a:t>
            </a:r>
            <a:r>
              <a:rPr lang="tr-TR" dirty="0" err="1"/>
              <a:t>çeşidlənmiş</a:t>
            </a:r>
            <a:r>
              <a:rPr lang="tr-TR" dirty="0"/>
              <a:t> </a:t>
            </a:r>
            <a:r>
              <a:rPr lang="tr-TR" dirty="0" err="1"/>
              <a:t>massivdə</a:t>
            </a:r>
            <a:r>
              <a:rPr lang="tr-TR" dirty="0"/>
              <a:t> </a:t>
            </a:r>
            <a:r>
              <a:rPr lang="tr-TR" dirty="0" err="1"/>
              <a:t>istifadə</a:t>
            </a:r>
            <a:r>
              <a:rPr lang="tr-TR" dirty="0"/>
              <a:t> </a:t>
            </a:r>
            <a:r>
              <a:rPr lang="tr-TR" dirty="0" err="1"/>
              <a:t>edilən</a:t>
            </a:r>
            <a:r>
              <a:rPr lang="tr-TR" dirty="0"/>
              <a:t> </a:t>
            </a:r>
            <a:r>
              <a:rPr lang="tr-TR" dirty="0" err="1"/>
              <a:t>axtarış</a:t>
            </a:r>
            <a:r>
              <a:rPr lang="tr-TR" dirty="0"/>
              <a:t> </a:t>
            </a:r>
            <a:r>
              <a:rPr lang="tr-TR" dirty="0" err="1"/>
              <a:t>alqoritmidir</a:t>
            </a:r>
            <a:r>
              <a:rPr lang="tr-TR" dirty="0"/>
              <a:t>. </a:t>
            </a:r>
            <a:r>
              <a:rPr lang="tr-TR" dirty="0" err="1"/>
              <a:t>Binar</a:t>
            </a:r>
            <a:r>
              <a:rPr lang="tr-TR" dirty="0"/>
              <a:t> </a:t>
            </a:r>
            <a:r>
              <a:rPr lang="tr-TR" dirty="0" err="1"/>
              <a:t>axtarışın</a:t>
            </a:r>
            <a:r>
              <a:rPr lang="tr-TR" dirty="0"/>
              <a:t> </a:t>
            </a:r>
            <a:r>
              <a:rPr lang="tr-TR" dirty="0" err="1"/>
              <a:t>ideyası</a:t>
            </a:r>
            <a:r>
              <a:rPr lang="tr-TR" dirty="0"/>
              <a:t> </a:t>
            </a:r>
            <a:r>
              <a:rPr lang="tr-TR" dirty="0" err="1"/>
              <a:t>massivin</a:t>
            </a:r>
            <a:r>
              <a:rPr lang="tr-TR" dirty="0"/>
              <a:t> </a:t>
            </a:r>
            <a:r>
              <a:rPr lang="tr-TR" dirty="0" err="1"/>
              <a:t>çeşidlənməsi</a:t>
            </a:r>
            <a:r>
              <a:rPr lang="tr-TR" dirty="0"/>
              <a:t> </a:t>
            </a:r>
            <a:r>
              <a:rPr lang="tr-TR" dirty="0" err="1"/>
              <a:t>haqqında</a:t>
            </a:r>
            <a:r>
              <a:rPr lang="tr-TR" dirty="0"/>
              <a:t> </a:t>
            </a:r>
            <a:r>
              <a:rPr lang="tr-TR" dirty="0" err="1"/>
              <a:t>məlumatdan</a:t>
            </a:r>
            <a:r>
              <a:rPr lang="tr-TR" dirty="0"/>
              <a:t> </a:t>
            </a:r>
            <a:r>
              <a:rPr lang="tr-TR" dirty="0" err="1"/>
              <a:t>istifadə</a:t>
            </a:r>
            <a:r>
              <a:rPr lang="tr-TR" dirty="0"/>
              <a:t> </a:t>
            </a:r>
            <a:r>
              <a:rPr lang="tr-TR" dirty="0" err="1"/>
              <a:t>etmək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tr-TR" dirty="0" err="1"/>
              <a:t>vaxt</a:t>
            </a:r>
            <a:r>
              <a:rPr lang="tr-TR" dirty="0"/>
              <a:t> </a:t>
            </a:r>
            <a:r>
              <a:rPr lang="tr-TR" dirty="0" err="1"/>
              <a:t>mürəkkəbliyini</a:t>
            </a:r>
            <a:r>
              <a:rPr lang="tr-TR" dirty="0"/>
              <a:t> O(</a:t>
            </a:r>
            <a:r>
              <a:rPr lang="tr-TR" dirty="0" err="1"/>
              <a:t>Log</a:t>
            </a:r>
            <a:r>
              <a:rPr lang="tr-TR" dirty="0"/>
              <a:t> n)-ə </a:t>
            </a:r>
            <a:r>
              <a:rPr lang="tr-TR" dirty="0" err="1"/>
              <a:t>endirməkdir</a:t>
            </a:r>
            <a:r>
              <a:rPr lang="tr-TR" dirty="0"/>
              <a:t>.</a:t>
            </a:r>
            <a:endParaRPr lang="en-US" dirty="0"/>
          </a:p>
          <a:p>
            <a:endParaRPr lang="en-US" dirty="0"/>
          </a:p>
          <a:p>
            <a:r>
              <a:rPr lang="tr-TR" dirty="0"/>
              <a:t>Bir </a:t>
            </a:r>
            <a:r>
              <a:rPr lang="tr-TR" dirty="0" err="1"/>
              <a:t>müqayisədən</a:t>
            </a:r>
            <a:r>
              <a:rPr lang="tr-TR" dirty="0"/>
              <a:t> sonra biz </a:t>
            </a:r>
            <a:r>
              <a:rPr lang="tr-TR" dirty="0" err="1"/>
              <a:t>elementlərin</a:t>
            </a:r>
            <a:r>
              <a:rPr lang="tr-TR" dirty="0"/>
              <a:t> yarısını </a:t>
            </a:r>
            <a:r>
              <a:rPr lang="tr-TR" dirty="0" err="1"/>
              <a:t>nəzərə</a:t>
            </a:r>
            <a:r>
              <a:rPr lang="tr-TR" dirty="0"/>
              <a:t> </a:t>
            </a:r>
            <a:r>
              <a:rPr lang="tr-TR" dirty="0" err="1"/>
              <a:t>almırıq</a:t>
            </a:r>
            <a:r>
              <a:rPr lang="tr-TR" dirty="0"/>
              <a:t>.</a:t>
            </a:r>
            <a:endParaRPr lang="en-US" dirty="0"/>
          </a:p>
          <a:p>
            <a:r>
              <a:rPr lang="tr-TR" dirty="0"/>
              <a:t>X-i orta </a:t>
            </a:r>
            <a:r>
              <a:rPr lang="tr-TR" dirty="0" err="1"/>
              <a:t>elementlə</a:t>
            </a:r>
            <a:r>
              <a:rPr lang="tr-TR" dirty="0"/>
              <a:t> </a:t>
            </a:r>
            <a:r>
              <a:rPr lang="tr-TR" dirty="0" err="1"/>
              <a:t>müqayisə</a:t>
            </a:r>
            <a:r>
              <a:rPr lang="tr-TR" dirty="0"/>
              <a:t> edin.</a:t>
            </a:r>
            <a:endParaRPr lang="en-US" dirty="0"/>
          </a:p>
          <a:p>
            <a:r>
              <a:rPr lang="tr-TR" dirty="0" err="1"/>
              <a:t>Əgər</a:t>
            </a:r>
            <a:r>
              <a:rPr lang="tr-TR" dirty="0"/>
              <a:t> x orta </a:t>
            </a:r>
            <a:r>
              <a:rPr lang="tr-TR" dirty="0" err="1"/>
              <a:t>elementlə</a:t>
            </a:r>
            <a:r>
              <a:rPr lang="tr-TR" dirty="0"/>
              <a:t> </a:t>
            </a:r>
            <a:r>
              <a:rPr lang="tr-TR" dirty="0" err="1"/>
              <a:t>uyğun</a:t>
            </a:r>
            <a:r>
              <a:rPr lang="tr-TR" dirty="0"/>
              <a:t> </a:t>
            </a:r>
            <a:r>
              <a:rPr lang="tr-TR" dirty="0" err="1"/>
              <a:t>gəlirsə</a:t>
            </a:r>
            <a:r>
              <a:rPr lang="tr-TR" dirty="0"/>
              <a:t>, orta indeksi </a:t>
            </a:r>
            <a:r>
              <a:rPr lang="tr-TR" dirty="0" err="1"/>
              <a:t>qaytarırıq</a:t>
            </a:r>
            <a:r>
              <a:rPr lang="tr-TR" dirty="0"/>
              <a:t>.</a:t>
            </a:r>
            <a:endParaRPr lang="en-US" dirty="0"/>
          </a:p>
          <a:p>
            <a:r>
              <a:rPr lang="tr-TR" dirty="0" err="1"/>
              <a:t>Əks</a:t>
            </a:r>
            <a:r>
              <a:rPr lang="tr-TR" dirty="0"/>
              <a:t> </a:t>
            </a:r>
            <a:r>
              <a:rPr lang="tr-TR" dirty="0" err="1"/>
              <a:t>təqdirdə</a:t>
            </a:r>
            <a:r>
              <a:rPr lang="tr-TR" dirty="0"/>
              <a:t>, x orta </a:t>
            </a:r>
            <a:r>
              <a:rPr lang="tr-TR" dirty="0" err="1"/>
              <a:t>elementdən</a:t>
            </a:r>
            <a:r>
              <a:rPr lang="tr-TR" dirty="0"/>
              <a:t> </a:t>
            </a:r>
            <a:r>
              <a:rPr lang="tr-TR" dirty="0" err="1"/>
              <a:t>böyükdürsə</a:t>
            </a:r>
            <a:r>
              <a:rPr lang="tr-TR" dirty="0"/>
              <a:t>, x yalnız orta </a:t>
            </a:r>
            <a:r>
              <a:rPr lang="tr-TR" dirty="0" err="1"/>
              <a:t>elementdən</a:t>
            </a:r>
            <a:r>
              <a:rPr lang="tr-TR" dirty="0"/>
              <a:t> sonra sağ yarım </a:t>
            </a:r>
            <a:r>
              <a:rPr lang="tr-TR" dirty="0" err="1"/>
              <a:t>massivdə</a:t>
            </a:r>
            <a:r>
              <a:rPr lang="tr-TR" dirty="0"/>
              <a:t> </a:t>
            </a:r>
            <a:r>
              <a:rPr lang="tr-TR" dirty="0" err="1"/>
              <a:t>yerləşə</a:t>
            </a:r>
            <a:r>
              <a:rPr lang="tr-TR" dirty="0"/>
              <a:t> </a:t>
            </a:r>
            <a:r>
              <a:rPr lang="tr-TR" dirty="0" err="1"/>
              <a:t>bilər</a:t>
            </a:r>
            <a:r>
              <a:rPr lang="tr-TR" dirty="0"/>
              <a:t>.</a:t>
            </a:r>
            <a:endParaRPr lang="en-US" dirty="0"/>
          </a:p>
          <a:p>
            <a:r>
              <a:rPr lang="tr-TR" dirty="0"/>
              <a:t> </a:t>
            </a:r>
            <a:r>
              <a:rPr lang="tr-TR" dirty="0" err="1"/>
              <a:t>Beləliklə</a:t>
            </a:r>
            <a:r>
              <a:rPr lang="tr-TR" dirty="0"/>
              <a:t>, sağ yarım üçün </a:t>
            </a:r>
            <a:r>
              <a:rPr lang="tr-TR" dirty="0" err="1"/>
              <a:t>təkrar</a:t>
            </a:r>
            <a:r>
              <a:rPr lang="tr-TR" dirty="0"/>
              <a:t> </a:t>
            </a:r>
            <a:r>
              <a:rPr lang="tr-TR" dirty="0" err="1"/>
              <a:t>edirik.Əks</a:t>
            </a:r>
            <a:r>
              <a:rPr lang="tr-TR" dirty="0"/>
              <a:t> </a:t>
            </a:r>
            <a:r>
              <a:rPr lang="tr-TR" dirty="0" err="1"/>
              <a:t>halda</a:t>
            </a:r>
            <a:r>
              <a:rPr lang="tr-TR" dirty="0"/>
              <a:t> (x </a:t>
            </a:r>
            <a:r>
              <a:rPr lang="tr-TR" dirty="0" err="1"/>
              <a:t>kiçikdir</a:t>
            </a:r>
            <a:r>
              <a:rPr lang="tr-TR" dirty="0"/>
              <a:t>) sol yarım üçün </a:t>
            </a:r>
            <a:r>
              <a:rPr lang="tr-TR" dirty="0" err="1"/>
              <a:t>təkrarlanır</a:t>
            </a:r>
            <a:r>
              <a:rPr lang="tr-TR" dirty="0"/>
              <a:t>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782BEF1-25F7-4BF7-ABCD-D233AC54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126" y="4126368"/>
            <a:ext cx="5715000" cy="240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1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FED42FE4-8646-4380-96C3-C2551963E7A2}"/>
              </a:ext>
            </a:extLst>
          </p:cNvPr>
          <p:cNvSpPr txBox="1"/>
          <p:nvPr/>
        </p:nvSpPr>
        <p:spPr>
          <a:xfrm>
            <a:off x="188844" y="1197451"/>
            <a:ext cx="924670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Jump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axtarış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çeşidlənmiş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massivlər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üçün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axtarış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alqoritmidir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. 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Konsepsiya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charter"/>
              </a:rPr>
              <a:t>hədəfin</a:t>
            </a:r>
            <a:r>
              <a:rPr lang="tr-TR" b="0" i="0" dirty="0">
                <a:solidFill>
                  <a:srgbClr val="FF0000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charter"/>
              </a:rPr>
              <a:t>daxilində</a:t>
            </a:r>
            <a:r>
              <a:rPr lang="tr-TR" b="0" i="0" dirty="0">
                <a:solidFill>
                  <a:srgbClr val="FF0000"/>
                </a:solidFill>
                <a:effectLst/>
                <a:latin typeface="charter"/>
              </a:rPr>
              <a:t> ola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charter"/>
              </a:rPr>
              <a:t>biləcəyi</a:t>
            </a:r>
            <a:r>
              <a:rPr lang="tr-TR" b="0" i="0" dirty="0">
                <a:solidFill>
                  <a:srgbClr val="FF0000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charter"/>
              </a:rPr>
              <a:t>elementlər</a:t>
            </a:r>
            <a:r>
              <a:rPr lang="tr-TR" b="0" i="0" dirty="0">
                <a:solidFill>
                  <a:srgbClr val="FF0000"/>
                </a:solidFill>
                <a:effectLst/>
                <a:latin typeface="charter"/>
              </a:rPr>
              <a:t> blokunu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charter"/>
              </a:rPr>
              <a:t>tapmaq</a:t>
            </a:r>
            <a:r>
              <a:rPr lang="tr-TR" b="0" i="0" dirty="0">
                <a:solidFill>
                  <a:srgbClr val="FF0000"/>
                </a:solidFill>
                <a:effectLst/>
                <a:latin typeface="charter"/>
              </a:rPr>
              <a:t> üçün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charter"/>
              </a:rPr>
              <a:t>əvvəlcədən</a:t>
            </a:r>
            <a:r>
              <a:rPr lang="tr-TR" b="0" i="0" dirty="0">
                <a:solidFill>
                  <a:srgbClr val="FF0000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charter"/>
              </a:rPr>
              <a:t>müəyyən</a:t>
            </a:r>
            <a:r>
              <a:rPr lang="tr-TR" b="0" i="0" dirty="0">
                <a:solidFill>
                  <a:srgbClr val="FF0000"/>
                </a:solidFill>
                <a:effectLst/>
                <a:latin typeface="charter"/>
              </a:rPr>
              <a:t> edilmiş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charter"/>
              </a:rPr>
              <a:t>məbləğlə</a:t>
            </a:r>
            <a:r>
              <a:rPr lang="tr-TR" b="0" i="0" dirty="0">
                <a:solidFill>
                  <a:srgbClr val="FF0000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charter"/>
              </a:rPr>
              <a:t>irəli</a:t>
            </a:r>
            <a:r>
              <a:rPr lang="tr-TR" b="0" i="0" dirty="0">
                <a:solidFill>
                  <a:srgbClr val="FF0000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charter"/>
              </a:rPr>
              <a:t>atılmaqla</a:t>
            </a:r>
            <a:r>
              <a:rPr lang="tr-TR" b="0" i="0" dirty="0">
                <a:solidFill>
                  <a:srgbClr val="FF0000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charter"/>
              </a:rPr>
              <a:t>xətti</a:t>
            </a:r>
            <a:r>
              <a:rPr lang="tr-TR" b="0" i="0" dirty="0">
                <a:solidFill>
                  <a:srgbClr val="FF0000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charter"/>
              </a:rPr>
              <a:t>axtarışdan</a:t>
            </a:r>
            <a:r>
              <a:rPr lang="tr-TR" b="0" i="0" dirty="0">
                <a:solidFill>
                  <a:srgbClr val="FF0000"/>
                </a:solidFill>
                <a:effectLst/>
                <a:latin typeface="charter"/>
              </a:rPr>
              <a:t> daha az element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charter"/>
              </a:rPr>
              <a:t>axtarmaqdır</a:t>
            </a:r>
            <a:r>
              <a:rPr lang="tr-TR" b="0" i="0" dirty="0">
                <a:solidFill>
                  <a:srgbClr val="FF0000"/>
                </a:solidFill>
                <a:effectLst/>
                <a:latin typeface="charter"/>
              </a:rPr>
              <a:t>. 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charter"/>
              </a:rPr>
              <a:t>Hədəfin</a:t>
            </a:r>
            <a:r>
              <a:rPr lang="tr-TR" b="0" i="0" dirty="0">
                <a:solidFill>
                  <a:srgbClr val="FF0000"/>
                </a:solidFill>
                <a:effectLst/>
                <a:latin typeface="charter"/>
              </a:rPr>
              <a:t> olduğu bloku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charter"/>
              </a:rPr>
              <a:t>tapdıqdan</a:t>
            </a:r>
            <a:r>
              <a:rPr lang="tr-TR" b="0" i="0" dirty="0">
                <a:solidFill>
                  <a:srgbClr val="FF0000"/>
                </a:solidFill>
                <a:effectLst/>
                <a:latin typeface="charter"/>
              </a:rPr>
              <a:t> sonra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charter"/>
              </a:rPr>
              <a:t>hədəfi</a:t>
            </a:r>
            <a:r>
              <a:rPr lang="tr-TR" b="0" i="0" dirty="0">
                <a:solidFill>
                  <a:srgbClr val="FF0000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charter"/>
              </a:rPr>
              <a:t>axtarmaq</a:t>
            </a:r>
            <a:r>
              <a:rPr lang="tr-TR" b="0" i="0" dirty="0">
                <a:solidFill>
                  <a:srgbClr val="FF0000"/>
                </a:solidFill>
                <a:effectLst/>
                <a:latin typeface="charter"/>
              </a:rPr>
              <a:t> üçün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charter"/>
              </a:rPr>
              <a:t>xətti</a:t>
            </a:r>
            <a:r>
              <a:rPr lang="tr-TR" b="0" i="0" dirty="0">
                <a:solidFill>
                  <a:srgbClr val="FF0000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charter"/>
              </a:rPr>
              <a:t>axtarış</a:t>
            </a:r>
            <a:r>
              <a:rPr lang="tr-TR" b="0" i="0" dirty="0">
                <a:solidFill>
                  <a:srgbClr val="FF0000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charter"/>
              </a:rPr>
              <a:t>aparacaq</a:t>
            </a:r>
            <a:r>
              <a:rPr lang="tr-TR" b="0" i="0" dirty="0">
                <a:solidFill>
                  <a:srgbClr val="FF0000"/>
                </a:solidFill>
                <a:effectLst/>
                <a:latin typeface="charter"/>
              </a:rPr>
              <a:t>.</a:t>
            </a:r>
            <a:endParaRPr lang="az-Latn-AZ" dirty="0">
              <a:solidFill>
                <a:srgbClr val="FF0000"/>
              </a:solidFill>
              <a:effectLst/>
            </a:endParaRPr>
          </a:p>
          <a:p>
            <a:pPr rtl="0"/>
            <a:r>
              <a:rPr lang="tr-TR" dirty="0">
                <a:solidFill>
                  <a:srgbClr val="000000"/>
                </a:solidFill>
                <a:effectLst/>
              </a:rPr>
              <a:t>İkili </a:t>
            </a:r>
            <a:r>
              <a:rPr lang="tr-TR" dirty="0" err="1">
                <a:solidFill>
                  <a:srgbClr val="000000"/>
                </a:solidFill>
                <a:effectLst/>
              </a:rPr>
              <a:t>Axtarış</a:t>
            </a:r>
            <a:r>
              <a:rPr lang="tr-TR" dirty="0">
                <a:solidFill>
                  <a:srgbClr val="000000"/>
                </a:solidFill>
                <a:effectLst/>
              </a:rPr>
              <a:t> kimi, </a:t>
            </a:r>
            <a:r>
              <a:rPr lang="tr-TR" dirty="0" err="1">
                <a:solidFill>
                  <a:srgbClr val="000000"/>
                </a:solidFill>
                <a:effectLst/>
              </a:rPr>
              <a:t>Jump</a:t>
            </a:r>
            <a:r>
              <a:rPr lang="tr-TR" dirty="0">
                <a:solidFill>
                  <a:srgbClr val="000000"/>
                </a:solidFill>
                <a:effectLst/>
              </a:rPr>
              <a:t> </a:t>
            </a:r>
            <a:r>
              <a:rPr lang="tr-TR" dirty="0" err="1">
                <a:solidFill>
                  <a:srgbClr val="000000"/>
                </a:solidFill>
                <a:effectLst/>
              </a:rPr>
              <a:t>Search</a:t>
            </a:r>
            <a:r>
              <a:rPr lang="tr-TR" dirty="0">
                <a:solidFill>
                  <a:srgbClr val="000000"/>
                </a:solidFill>
                <a:effectLst/>
              </a:rPr>
              <a:t> </a:t>
            </a:r>
            <a:r>
              <a:rPr lang="tr-TR" dirty="0" err="1">
                <a:solidFill>
                  <a:srgbClr val="000000"/>
                </a:solidFill>
                <a:effectLst/>
              </a:rPr>
              <a:t>çeşidlənmiş</a:t>
            </a:r>
            <a:r>
              <a:rPr lang="tr-TR" dirty="0">
                <a:solidFill>
                  <a:srgbClr val="000000"/>
                </a:solidFill>
                <a:effectLst/>
              </a:rPr>
              <a:t> </a:t>
            </a:r>
            <a:r>
              <a:rPr lang="tr-TR" dirty="0" err="1">
                <a:solidFill>
                  <a:srgbClr val="000000"/>
                </a:solidFill>
                <a:effectLst/>
              </a:rPr>
              <a:t>massivlər</a:t>
            </a:r>
            <a:r>
              <a:rPr lang="tr-TR" dirty="0">
                <a:solidFill>
                  <a:srgbClr val="000000"/>
                </a:solidFill>
                <a:effectLst/>
              </a:rPr>
              <a:t> üçün </a:t>
            </a:r>
            <a:r>
              <a:rPr lang="tr-TR" dirty="0" err="1">
                <a:solidFill>
                  <a:srgbClr val="000000"/>
                </a:solidFill>
                <a:effectLst/>
              </a:rPr>
              <a:t>axtarış</a:t>
            </a:r>
            <a:r>
              <a:rPr lang="tr-TR" dirty="0">
                <a:solidFill>
                  <a:srgbClr val="000000"/>
                </a:solidFill>
                <a:effectLst/>
              </a:rPr>
              <a:t> </a:t>
            </a:r>
            <a:r>
              <a:rPr lang="tr-TR" dirty="0" err="1">
                <a:solidFill>
                  <a:srgbClr val="000000"/>
                </a:solidFill>
                <a:effectLst/>
              </a:rPr>
              <a:t>alqoritmidir</a:t>
            </a:r>
            <a:r>
              <a:rPr lang="tr-TR" dirty="0">
                <a:solidFill>
                  <a:srgbClr val="000000"/>
                </a:solidFill>
                <a:effectLst/>
              </a:rPr>
              <a:t>. </a:t>
            </a:r>
            <a:r>
              <a:rPr lang="tr-TR" dirty="0" err="1">
                <a:solidFill>
                  <a:srgbClr val="000000"/>
                </a:solidFill>
                <a:effectLst/>
              </a:rPr>
              <a:t>Əsas</a:t>
            </a:r>
            <a:r>
              <a:rPr lang="tr-TR" dirty="0">
                <a:solidFill>
                  <a:srgbClr val="000000"/>
                </a:solidFill>
                <a:effectLst/>
              </a:rPr>
              <a:t> </a:t>
            </a:r>
            <a:r>
              <a:rPr lang="tr-TR" dirty="0" err="1">
                <a:solidFill>
                  <a:srgbClr val="000000"/>
                </a:solidFill>
                <a:effectLst/>
              </a:rPr>
              <a:t>ideya</a:t>
            </a:r>
            <a:r>
              <a:rPr lang="tr-TR" dirty="0">
                <a:solidFill>
                  <a:srgbClr val="000000"/>
                </a:solidFill>
                <a:effectLst/>
              </a:rPr>
              <a:t>, sabit </a:t>
            </a:r>
            <a:r>
              <a:rPr lang="tr-TR" dirty="0" err="1">
                <a:solidFill>
                  <a:srgbClr val="000000"/>
                </a:solidFill>
                <a:effectLst/>
              </a:rPr>
              <a:t>addımlarla</a:t>
            </a:r>
            <a:r>
              <a:rPr lang="tr-TR" dirty="0">
                <a:solidFill>
                  <a:srgbClr val="000000"/>
                </a:solidFill>
                <a:effectLst/>
              </a:rPr>
              <a:t> </a:t>
            </a:r>
            <a:r>
              <a:rPr lang="tr-TR" dirty="0" err="1">
                <a:solidFill>
                  <a:srgbClr val="000000"/>
                </a:solidFill>
                <a:effectLst/>
              </a:rPr>
              <a:t>irəli</a:t>
            </a:r>
            <a:r>
              <a:rPr lang="tr-TR" dirty="0">
                <a:solidFill>
                  <a:srgbClr val="000000"/>
                </a:solidFill>
                <a:effectLst/>
              </a:rPr>
              <a:t> </a:t>
            </a:r>
            <a:r>
              <a:rPr lang="tr-TR" dirty="0" err="1">
                <a:solidFill>
                  <a:srgbClr val="000000"/>
                </a:solidFill>
                <a:effectLst/>
              </a:rPr>
              <a:t>tullanaraq</a:t>
            </a:r>
            <a:r>
              <a:rPr lang="tr-TR" dirty="0">
                <a:solidFill>
                  <a:srgbClr val="000000"/>
                </a:solidFill>
                <a:effectLst/>
              </a:rPr>
              <a:t> </a:t>
            </a:r>
            <a:r>
              <a:rPr lang="tr-TR" dirty="0" err="1">
                <a:solidFill>
                  <a:srgbClr val="000000"/>
                </a:solidFill>
                <a:effectLst/>
              </a:rPr>
              <a:t>və</a:t>
            </a:r>
            <a:r>
              <a:rPr lang="tr-TR" dirty="0">
                <a:solidFill>
                  <a:srgbClr val="000000"/>
                </a:solidFill>
                <a:effectLst/>
              </a:rPr>
              <a:t> ya bütün </a:t>
            </a:r>
            <a:r>
              <a:rPr lang="tr-TR" dirty="0" err="1">
                <a:solidFill>
                  <a:srgbClr val="000000"/>
                </a:solidFill>
                <a:effectLst/>
              </a:rPr>
              <a:t>elementləri</a:t>
            </a:r>
            <a:r>
              <a:rPr lang="tr-TR" dirty="0">
                <a:solidFill>
                  <a:srgbClr val="000000"/>
                </a:solidFill>
                <a:effectLst/>
              </a:rPr>
              <a:t> </a:t>
            </a:r>
            <a:r>
              <a:rPr lang="tr-TR" dirty="0" err="1">
                <a:solidFill>
                  <a:srgbClr val="000000"/>
                </a:solidFill>
                <a:effectLst/>
              </a:rPr>
              <a:t>axtarmaq</a:t>
            </a:r>
            <a:r>
              <a:rPr lang="tr-TR" dirty="0">
                <a:solidFill>
                  <a:srgbClr val="000000"/>
                </a:solidFill>
                <a:effectLst/>
              </a:rPr>
              <a:t> </a:t>
            </a:r>
            <a:r>
              <a:rPr lang="tr-TR" dirty="0" err="1">
                <a:solidFill>
                  <a:srgbClr val="000000"/>
                </a:solidFill>
                <a:effectLst/>
              </a:rPr>
              <a:t>əvəzinə</a:t>
            </a:r>
            <a:r>
              <a:rPr lang="tr-TR" dirty="0">
                <a:solidFill>
                  <a:srgbClr val="000000"/>
                </a:solidFill>
                <a:effectLst/>
              </a:rPr>
              <a:t> </a:t>
            </a:r>
            <a:r>
              <a:rPr lang="tr-TR" dirty="0" err="1">
                <a:solidFill>
                  <a:srgbClr val="000000"/>
                </a:solidFill>
                <a:effectLst/>
              </a:rPr>
              <a:t>bəzi</a:t>
            </a:r>
            <a:r>
              <a:rPr lang="tr-TR" dirty="0">
                <a:solidFill>
                  <a:srgbClr val="000000"/>
                </a:solidFill>
                <a:effectLst/>
              </a:rPr>
              <a:t> </a:t>
            </a:r>
            <a:r>
              <a:rPr lang="tr-TR" dirty="0" err="1">
                <a:solidFill>
                  <a:srgbClr val="000000"/>
                </a:solidFill>
                <a:effectLst/>
              </a:rPr>
              <a:t>elementləri</a:t>
            </a:r>
            <a:r>
              <a:rPr lang="tr-TR" dirty="0">
                <a:solidFill>
                  <a:srgbClr val="000000"/>
                </a:solidFill>
                <a:effectLst/>
              </a:rPr>
              <a:t> </a:t>
            </a:r>
            <a:r>
              <a:rPr lang="tr-TR" dirty="0" err="1">
                <a:solidFill>
                  <a:srgbClr val="000000"/>
                </a:solidFill>
                <a:effectLst/>
              </a:rPr>
              <a:t>atlayaraq</a:t>
            </a:r>
            <a:r>
              <a:rPr lang="tr-TR" dirty="0">
                <a:solidFill>
                  <a:srgbClr val="000000"/>
                </a:solidFill>
                <a:effectLst/>
              </a:rPr>
              <a:t> daha az elementi </a:t>
            </a:r>
            <a:r>
              <a:rPr lang="tr-TR" dirty="0" err="1">
                <a:solidFill>
                  <a:srgbClr val="000000"/>
                </a:solidFill>
                <a:effectLst/>
              </a:rPr>
              <a:t>yoxlamaqdır</a:t>
            </a:r>
            <a:r>
              <a:rPr lang="tr-TR" dirty="0">
                <a:solidFill>
                  <a:srgbClr val="000000"/>
                </a:solidFill>
                <a:effectLst/>
              </a:rPr>
              <a:t>.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rtl="0"/>
            <a:endParaRPr lang="en-US" dirty="0">
              <a:solidFill>
                <a:srgbClr val="000000"/>
              </a:solidFill>
              <a:effectLst/>
            </a:endParaRPr>
          </a:p>
          <a:p>
            <a:pPr rtl="0"/>
            <a:r>
              <a:rPr lang="en-US" dirty="0" err="1">
                <a:solidFill>
                  <a:srgbClr val="000000"/>
                </a:solidFill>
                <a:effectLst/>
              </a:rPr>
              <a:t>Atılacaq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blokun</a:t>
            </a:r>
            <a:r>
              <a:rPr lang="en-US" dirty="0">
                <a:solidFill>
                  <a:srgbClr val="000000"/>
                </a:solidFill>
                <a:effectLst/>
              </a:rPr>
              <a:t> optimal </a:t>
            </a:r>
            <a:r>
              <a:rPr lang="en-US" dirty="0" err="1">
                <a:solidFill>
                  <a:srgbClr val="000000"/>
                </a:solidFill>
                <a:effectLst/>
              </a:rPr>
              <a:t>ölçüsü</a:t>
            </a:r>
            <a:r>
              <a:rPr lang="en-US" dirty="0">
                <a:solidFill>
                  <a:srgbClr val="000000"/>
                </a:solidFill>
                <a:effectLst/>
              </a:rPr>
              <a:t> (√ n)-dir. Bu, Jump Search O(√ n) zaman </a:t>
            </a:r>
            <a:r>
              <a:rPr lang="en-US" dirty="0" err="1">
                <a:solidFill>
                  <a:srgbClr val="000000"/>
                </a:solidFill>
                <a:effectLst/>
              </a:rPr>
              <a:t>mürəkkəbliyini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yaradır.Jump</a:t>
            </a:r>
            <a:r>
              <a:rPr lang="en-US" dirty="0">
                <a:solidFill>
                  <a:srgbClr val="000000"/>
                </a:solidFill>
                <a:effectLst/>
              </a:rPr>
              <a:t> Search-in </a:t>
            </a:r>
            <a:r>
              <a:rPr lang="en-US" dirty="0" err="1">
                <a:solidFill>
                  <a:srgbClr val="000000"/>
                </a:solidFill>
                <a:effectLst/>
              </a:rPr>
              <a:t>vaxt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mürəkkəbliyi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Xətti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Axtarış</a:t>
            </a:r>
            <a:r>
              <a:rPr lang="en-US" dirty="0">
                <a:solidFill>
                  <a:srgbClr val="000000"/>
                </a:solidFill>
                <a:effectLst/>
              </a:rPr>
              <a:t>  O(n) </a:t>
            </a:r>
            <a:r>
              <a:rPr lang="en-US" dirty="0" err="1">
                <a:solidFill>
                  <a:srgbClr val="000000"/>
                </a:solidFill>
                <a:effectLst/>
              </a:rPr>
              <a:t>və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İkili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Axtarış</a:t>
            </a:r>
            <a:r>
              <a:rPr lang="en-US" dirty="0">
                <a:solidFill>
                  <a:srgbClr val="000000"/>
                </a:solidFill>
                <a:effectLst/>
              </a:rPr>
              <a:t>  O (Log n)  </a:t>
            </a:r>
            <a:r>
              <a:rPr lang="en-US" dirty="0" err="1">
                <a:solidFill>
                  <a:srgbClr val="000000"/>
                </a:solidFill>
                <a:effectLst/>
              </a:rPr>
              <a:t>arasındadır.</a:t>
            </a:r>
            <a:r>
              <a:rPr lang="en-US" dirty="0" err="1">
                <a:solidFill>
                  <a:schemeClr val="accent5"/>
                </a:solidFill>
                <a:effectLst/>
              </a:rPr>
              <a:t>İkili</a:t>
            </a:r>
            <a:r>
              <a:rPr lang="en-US" dirty="0">
                <a:solidFill>
                  <a:schemeClr val="accent5"/>
                </a:solidFill>
                <a:effectLst/>
              </a:rPr>
              <a:t> </a:t>
            </a:r>
            <a:r>
              <a:rPr lang="en-US" dirty="0" err="1">
                <a:solidFill>
                  <a:schemeClr val="accent5"/>
                </a:solidFill>
                <a:effectLst/>
              </a:rPr>
              <a:t>Axtarış</a:t>
            </a:r>
            <a:r>
              <a:rPr lang="en-US" dirty="0">
                <a:solidFill>
                  <a:schemeClr val="accent5"/>
                </a:solidFill>
                <a:effectLst/>
              </a:rPr>
              <a:t> Jump </a:t>
            </a:r>
            <a:r>
              <a:rPr lang="en-US" dirty="0" err="1">
                <a:solidFill>
                  <a:schemeClr val="accent5"/>
                </a:solidFill>
                <a:effectLst/>
              </a:rPr>
              <a:t>Axtarışdan</a:t>
            </a:r>
            <a:r>
              <a:rPr lang="en-US" dirty="0">
                <a:solidFill>
                  <a:schemeClr val="accent5"/>
                </a:solidFill>
                <a:effectLst/>
              </a:rPr>
              <a:t> </a:t>
            </a:r>
            <a:r>
              <a:rPr lang="en-US" dirty="0" err="1">
                <a:solidFill>
                  <a:schemeClr val="accent5"/>
                </a:solidFill>
                <a:effectLst/>
              </a:rPr>
              <a:t>daha</a:t>
            </a:r>
            <a:r>
              <a:rPr lang="en-US" dirty="0">
                <a:solidFill>
                  <a:schemeClr val="accent5"/>
                </a:solidFill>
                <a:effectLst/>
              </a:rPr>
              <a:t> </a:t>
            </a:r>
            <a:r>
              <a:rPr lang="en-US" dirty="0" err="1">
                <a:solidFill>
                  <a:schemeClr val="accent5"/>
                </a:solidFill>
                <a:effectLst/>
              </a:rPr>
              <a:t>yaxşıdır</a:t>
            </a:r>
            <a:r>
              <a:rPr lang="en-US" dirty="0">
                <a:solidFill>
                  <a:schemeClr val="accent5"/>
                </a:solidFill>
                <a:effectLst/>
              </a:rPr>
              <a:t>, </a:t>
            </a:r>
            <a:r>
              <a:rPr lang="en-US" dirty="0" err="1">
                <a:solidFill>
                  <a:schemeClr val="accent5"/>
                </a:solidFill>
                <a:effectLst/>
              </a:rPr>
              <a:t>lakin</a:t>
            </a:r>
            <a:r>
              <a:rPr lang="en-US" dirty="0">
                <a:solidFill>
                  <a:schemeClr val="accent5"/>
                </a:solidFill>
                <a:effectLst/>
              </a:rPr>
              <a:t> Jump </a:t>
            </a:r>
            <a:r>
              <a:rPr lang="en-US" dirty="0" err="1">
                <a:solidFill>
                  <a:schemeClr val="accent5"/>
                </a:solidFill>
                <a:effectLst/>
              </a:rPr>
              <a:t>axtarışının</a:t>
            </a:r>
            <a:r>
              <a:rPr lang="en-US" dirty="0">
                <a:solidFill>
                  <a:schemeClr val="accent5"/>
                </a:solidFill>
                <a:effectLst/>
              </a:rPr>
              <a:t> </a:t>
            </a:r>
            <a:r>
              <a:rPr lang="en-US" dirty="0" err="1">
                <a:solidFill>
                  <a:schemeClr val="accent5"/>
                </a:solidFill>
                <a:effectLst/>
              </a:rPr>
              <a:t>bir</a:t>
            </a:r>
            <a:r>
              <a:rPr lang="en-US" dirty="0">
                <a:solidFill>
                  <a:schemeClr val="accent5"/>
                </a:solidFill>
                <a:effectLst/>
              </a:rPr>
              <a:t> </a:t>
            </a:r>
            <a:r>
              <a:rPr lang="en-US" dirty="0" err="1">
                <a:solidFill>
                  <a:schemeClr val="accent5"/>
                </a:solidFill>
                <a:effectLst/>
              </a:rPr>
              <a:t>üstünlüyü</a:t>
            </a:r>
            <a:r>
              <a:rPr lang="en-US" dirty="0">
                <a:solidFill>
                  <a:schemeClr val="accent5"/>
                </a:solidFill>
                <a:effectLst/>
              </a:rPr>
              <a:t> var ki, biz </a:t>
            </a:r>
            <a:r>
              <a:rPr lang="en-US" dirty="0" err="1">
                <a:solidFill>
                  <a:schemeClr val="accent5"/>
                </a:solidFill>
                <a:effectLst/>
              </a:rPr>
              <a:t>geriyə</a:t>
            </a:r>
            <a:r>
              <a:rPr lang="en-US" dirty="0">
                <a:solidFill>
                  <a:schemeClr val="accent5"/>
                </a:solidFill>
                <a:effectLst/>
              </a:rPr>
              <a:t> </a:t>
            </a:r>
            <a:r>
              <a:rPr lang="en-US" dirty="0" err="1">
                <a:solidFill>
                  <a:schemeClr val="accent5"/>
                </a:solidFill>
                <a:effectLst/>
              </a:rPr>
              <a:t>yalnız</a:t>
            </a:r>
            <a:r>
              <a:rPr lang="en-US" dirty="0">
                <a:solidFill>
                  <a:schemeClr val="accent5"/>
                </a:solidFill>
                <a:effectLst/>
              </a:rPr>
              <a:t> </a:t>
            </a:r>
            <a:r>
              <a:rPr lang="en-US" dirty="0" err="1">
                <a:solidFill>
                  <a:schemeClr val="accent5"/>
                </a:solidFill>
                <a:effectLst/>
              </a:rPr>
              <a:t>bir</a:t>
            </a:r>
            <a:r>
              <a:rPr lang="en-US" dirty="0">
                <a:solidFill>
                  <a:schemeClr val="accent5"/>
                </a:solidFill>
                <a:effectLst/>
              </a:rPr>
              <a:t> </a:t>
            </a:r>
            <a:r>
              <a:rPr lang="en-US" dirty="0" err="1">
                <a:solidFill>
                  <a:schemeClr val="accent5"/>
                </a:solidFill>
                <a:effectLst/>
              </a:rPr>
              <a:t>dəfə</a:t>
            </a:r>
            <a:r>
              <a:rPr lang="en-US" dirty="0">
                <a:solidFill>
                  <a:schemeClr val="accent5"/>
                </a:solidFill>
                <a:effectLst/>
              </a:rPr>
              <a:t> </a:t>
            </a:r>
            <a:r>
              <a:rPr lang="en-US" dirty="0" err="1">
                <a:solidFill>
                  <a:schemeClr val="accent5"/>
                </a:solidFill>
                <a:effectLst/>
              </a:rPr>
              <a:t>gedirik</a:t>
            </a:r>
            <a:endParaRPr lang="en-US" dirty="0">
              <a:solidFill>
                <a:schemeClr val="accent5"/>
              </a:solidFill>
              <a:effectLst/>
            </a:endParaRPr>
          </a:p>
          <a:p>
            <a:pPr rtl="0"/>
            <a:endParaRPr lang="en-US" dirty="0">
              <a:solidFill>
                <a:srgbClr val="000000"/>
              </a:solidFill>
              <a:effectLst/>
            </a:endParaRPr>
          </a:p>
          <a:p>
            <a:pPr rtl="0"/>
            <a:r>
              <a:rPr lang="tr-TR" dirty="0" err="1">
                <a:solidFill>
                  <a:srgbClr val="000000"/>
                </a:solidFill>
                <a:effectLst/>
              </a:rPr>
              <a:t>Məsələn</a:t>
            </a:r>
            <a:r>
              <a:rPr lang="tr-TR" dirty="0">
                <a:solidFill>
                  <a:srgbClr val="000000"/>
                </a:solidFill>
                <a:effectLst/>
              </a:rPr>
              <a:t>, </a:t>
            </a:r>
            <a:r>
              <a:rPr lang="tr-TR" dirty="0" err="1">
                <a:solidFill>
                  <a:srgbClr val="000000"/>
                </a:solidFill>
                <a:effectLst/>
              </a:rPr>
              <a:t>tutaq</a:t>
            </a:r>
            <a:r>
              <a:rPr lang="tr-TR" dirty="0">
                <a:solidFill>
                  <a:srgbClr val="000000"/>
                </a:solidFill>
                <a:effectLst/>
              </a:rPr>
              <a:t> ki, </a:t>
            </a:r>
            <a:r>
              <a:rPr lang="tr-TR" dirty="0" err="1">
                <a:solidFill>
                  <a:srgbClr val="000000"/>
                </a:solidFill>
                <a:effectLst/>
              </a:rPr>
              <a:t>bizdə</a:t>
            </a:r>
            <a:r>
              <a:rPr lang="tr-TR" dirty="0">
                <a:solidFill>
                  <a:srgbClr val="000000"/>
                </a:solidFill>
                <a:effectLst/>
              </a:rPr>
              <a:t> n ölçülü </a:t>
            </a:r>
            <a:r>
              <a:rPr lang="tr-TR" dirty="0" err="1">
                <a:solidFill>
                  <a:srgbClr val="000000"/>
                </a:solidFill>
                <a:effectLst/>
              </a:rPr>
              <a:t>massiv</a:t>
            </a:r>
            <a:r>
              <a:rPr lang="tr-TR" dirty="0">
                <a:solidFill>
                  <a:srgbClr val="000000"/>
                </a:solidFill>
                <a:effectLst/>
              </a:rPr>
              <a:t> [] </a:t>
            </a:r>
            <a:r>
              <a:rPr lang="tr-TR" dirty="0" err="1">
                <a:solidFill>
                  <a:srgbClr val="000000"/>
                </a:solidFill>
                <a:effectLst/>
              </a:rPr>
              <a:t>və</a:t>
            </a:r>
            <a:r>
              <a:rPr lang="tr-TR" dirty="0">
                <a:solidFill>
                  <a:srgbClr val="000000"/>
                </a:solidFill>
                <a:effectLst/>
              </a:rPr>
              <a:t> blok (</a:t>
            </a:r>
            <a:r>
              <a:rPr lang="tr-TR" dirty="0" err="1">
                <a:solidFill>
                  <a:srgbClr val="000000"/>
                </a:solidFill>
                <a:effectLst/>
              </a:rPr>
              <a:t>atılacaq</a:t>
            </a:r>
            <a:r>
              <a:rPr lang="tr-TR" dirty="0">
                <a:solidFill>
                  <a:srgbClr val="000000"/>
                </a:solidFill>
                <a:effectLst/>
              </a:rPr>
              <a:t>) ölçüsü m var.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rtl="0"/>
            <a:r>
              <a:rPr lang="tr-TR" dirty="0">
                <a:solidFill>
                  <a:srgbClr val="000000"/>
                </a:solidFill>
                <a:effectLst/>
              </a:rPr>
              <a:t> Sonra </a:t>
            </a:r>
            <a:r>
              <a:rPr lang="tr-TR" dirty="0" err="1">
                <a:solidFill>
                  <a:srgbClr val="000000"/>
                </a:solidFill>
                <a:effectLst/>
              </a:rPr>
              <a:t>arr</a:t>
            </a:r>
            <a:r>
              <a:rPr lang="tr-TR" dirty="0">
                <a:solidFill>
                  <a:srgbClr val="000000"/>
                </a:solidFill>
                <a:effectLst/>
              </a:rPr>
              <a:t>[0], </a:t>
            </a:r>
            <a:r>
              <a:rPr lang="tr-TR" dirty="0" err="1">
                <a:solidFill>
                  <a:srgbClr val="000000"/>
                </a:solidFill>
                <a:effectLst/>
              </a:rPr>
              <a:t>arr</a:t>
            </a:r>
            <a:r>
              <a:rPr lang="tr-TR" dirty="0">
                <a:solidFill>
                  <a:srgbClr val="000000"/>
                </a:solidFill>
                <a:effectLst/>
              </a:rPr>
              <a:t>[m], </a:t>
            </a:r>
            <a:r>
              <a:rPr lang="tr-TR" dirty="0" err="1">
                <a:solidFill>
                  <a:srgbClr val="000000"/>
                </a:solidFill>
                <a:effectLst/>
              </a:rPr>
              <a:t>arr</a:t>
            </a:r>
            <a:r>
              <a:rPr lang="tr-TR" dirty="0">
                <a:solidFill>
                  <a:srgbClr val="000000"/>
                </a:solidFill>
                <a:effectLst/>
              </a:rPr>
              <a:t>[2m]…..</a:t>
            </a:r>
            <a:r>
              <a:rPr lang="tr-TR" dirty="0" err="1">
                <a:solidFill>
                  <a:srgbClr val="000000"/>
                </a:solidFill>
                <a:effectLst/>
              </a:rPr>
              <a:t>arr</a:t>
            </a:r>
            <a:r>
              <a:rPr lang="tr-TR" dirty="0">
                <a:solidFill>
                  <a:srgbClr val="000000"/>
                </a:solidFill>
                <a:effectLst/>
              </a:rPr>
              <a:t>[km] </a:t>
            </a:r>
            <a:r>
              <a:rPr lang="tr-TR" dirty="0" err="1">
                <a:solidFill>
                  <a:srgbClr val="000000"/>
                </a:solidFill>
                <a:effectLst/>
              </a:rPr>
              <a:t>və</a:t>
            </a:r>
            <a:r>
              <a:rPr lang="tr-TR" dirty="0">
                <a:solidFill>
                  <a:srgbClr val="000000"/>
                </a:solidFill>
                <a:effectLst/>
              </a:rPr>
              <a:t> s. </a:t>
            </a:r>
            <a:r>
              <a:rPr lang="tr-TR" dirty="0" err="1">
                <a:solidFill>
                  <a:srgbClr val="000000"/>
                </a:solidFill>
                <a:effectLst/>
              </a:rPr>
              <a:t>indekslərdə</a:t>
            </a:r>
            <a:r>
              <a:rPr lang="tr-TR" dirty="0">
                <a:solidFill>
                  <a:srgbClr val="000000"/>
                </a:solidFill>
                <a:effectLst/>
              </a:rPr>
              <a:t> </a:t>
            </a:r>
            <a:r>
              <a:rPr lang="tr-TR" dirty="0" err="1">
                <a:solidFill>
                  <a:srgbClr val="000000"/>
                </a:solidFill>
                <a:effectLst/>
              </a:rPr>
              <a:t>axtarış</a:t>
            </a:r>
            <a:r>
              <a:rPr lang="tr-TR" dirty="0">
                <a:solidFill>
                  <a:srgbClr val="000000"/>
                </a:solidFill>
                <a:effectLst/>
              </a:rPr>
              <a:t> </a:t>
            </a:r>
            <a:r>
              <a:rPr lang="tr-TR" dirty="0" err="1">
                <a:solidFill>
                  <a:srgbClr val="000000"/>
                </a:solidFill>
                <a:effectLst/>
              </a:rPr>
              <a:t>edirik</a:t>
            </a:r>
            <a:r>
              <a:rPr lang="tr-TR" dirty="0">
                <a:solidFill>
                  <a:srgbClr val="000000"/>
                </a:solidFill>
                <a:effectLst/>
              </a:rPr>
              <a:t>. 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rtl="0"/>
            <a:r>
              <a:rPr lang="tr-TR" dirty="0">
                <a:solidFill>
                  <a:srgbClr val="000000"/>
                </a:solidFill>
                <a:effectLst/>
              </a:rPr>
              <a:t>(</a:t>
            </a:r>
            <a:r>
              <a:rPr lang="tr-TR" dirty="0" err="1">
                <a:solidFill>
                  <a:srgbClr val="000000"/>
                </a:solidFill>
                <a:effectLst/>
              </a:rPr>
              <a:t>arr</a:t>
            </a:r>
            <a:r>
              <a:rPr lang="tr-TR" dirty="0">
                <a:solidFill>
                  <a:srgbClr val="000000"/>
                </a:solidFill>
                <a:effectLst/>
              </a:rPr>
              <a:t>[km] &lt; x &lt; </a:t>
            </a:r>
            <a:r>
              <a:rPr lang="tr-TR" dirty="0" err="1">
                <a:solidFill>
                  <a:srgbClr val="000000"/>
                </a:solidFill>
                <a:effectLst/>
              </a:rPr>
              <a:t>arr</a:t>
            </a:r>
            <a:r>
              <a:rPr lang="tr-TR" dirty="0">
                <a:solidFill>
                  <a:srgbClr val="000000"/>
                </a:solidFill>
                <a:effectLst/>
              </a:rPr>
              <a:t>[(k+1)m]) </a:t>
            </a:r>
            <a:r>
              <a:rPr lang="tr-TR" dirty="0" err="1">
                <a:solidFill>
                  <a:srgbClr val="000000"/>
                </a:solidFill>
                <a:effectLst/>
              </a:rPr>
              <a:t>intervalını</a:t>
            </a:r>
            <a:r>
              <a:rPr lang="tr-TR" dirty="0">
                <a:solidFill>
                  <a:srgbClr val="000000"/>
                </a:solidFill>
                <a:effectLst/>
              </a:rPr>
              <a:t> </a:t>
            </a:r>
            <a:r>
              <a:rPr lang="tr-TR" dirty="0" err="1">
                <a:solidFill>
                  <a:srgbClr val="000000"/>
                </a:solidFill>
                <a:effectLst/>
              </a:rPr>
              <a:t>tapdıqdan</a:t>
            </a:r>
            <a:r>
              <a:rPr lang="tr-TR" dirty="0">
                <a:solidFill>
                  <a:srgbClr val="000000"/>
                </a:solidFill>
                <a:effectLst/>
              </a:rPr>
              <a:t> sonra x elementini </a:t>
            </a:r>
            <a:r>
              <a:rPr lang="tr-TR" dirty="0" err="1">
                <a:solidFill>
                  <a:srgbClr val="000000"/>
                </a:solidFill>
                <a:effectLst/>
              </a:rPr>
              <a:t>tapmaq</a:t>
            </a:r>
            <a:r>
              <a:rPr lang="tr-TR" dirty="0">
                <a:solidFill>
                  <a:srgbClr val="000000"/>
                </a:solidFill>
                <a:effectLst/>
              </a:rPr>
              <a:t> üçün km </a:t>
            </a:r>
            <a:r>
              <a:rPr lang="tr-TR" dirty="0" err="1">
                <a:solidFill>
                  <a:srgbClr val="000000"/>
                </a:solidFill>
                <a:effectLst/>
              </a:rPr>
              <a:t>indeksindən</a:t>
            </a:r>
            <a:r>
              <a:rPr lang="tr-TR" dirty="0">
                <a:solidFill>
                  <a:srgbClr val="000000"/>
                </a:solidFill>
                <a:effectLst/>
              </a:rPr>
              <a:t> </a:t>
            </a:r>
            <a:r>
              <a:rPr lang="tr-TR" dirty="0" err="1">
                <a:solidFill>
                  <a:srgbClr val="000000"/>
                </a:solidFill>
                <a:effectLst/>
              </a:rPr>
              <a:t>xətti</a:t>
            </a:r>
            <a:r>
              <a:rPr lang="tr-TR" dirty="0">
                <a:solidFill>
                  <a:srgbClr val="000000"/>
                </a:solidFill>
                <a:effectLst/>
              </a:rPr>
              <a:t> </a:t>
            </a:r>
            <a:r>
              <a:rPr lang="tr-TR" dirty="0" err="1">
                <a:solidFill>
                  <a:srgbClr val="000000"/>
                </a:solidFill>
                <a:effectLst/>
              </a:rPr>
              <a:t>axtarış</a:t>
            </a:r>
            <a:r>
              <a:rPr lang="tr-TR" dirty="0">
                <a:solidFill>
                  <a:srgbClr val="000000"/>
                </a:solidFill>
                <a:effectLst/>
              </a:rPr>
              <a:t> </a:t>
            </a:r>
            <a:r>
              <a:rPr lang="tr-TR" dirty="0" err="1">
                <a:solidFill>
                  <a:srgbClr val="000000"/>
                </a:solidFill>
                <a:effectLst/>
              </a:rPr>
              <a:t>əməliyyatı</a:t>
            </a:r>
            <a:r>
              <a:rPr lang="tr-TR" dirty="0">
                <a:solidFill>
                  <a:srgbClr val="000000"/>
                </a:solidFill>
                <a:effectLst/>
              </a:rPr>
              <a:t> </a:t>
            </a:r>
            <a:r>
              <a:rPr lang="tr-TR" dirty="0" err="1">
                <a:solidFill>
                  <a:srgbClr val="000000"/>
                </a:solidFill>
                <a:effectLst/>
              </a:rPr>
              <a:t>aparırıq</a:t>
            </a:r>
            <a:r>
              <a:rPr lang="tr-TR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C6A91DA-52B2-4142-811D-2F52E3DF048E}"/>
              </a:ext>
            </a:extLst>
          </p:cNvPr>
          <p:cNvSpPr txBox="1"/>
          <p:nvPr/>
        </p:nvSpPr>
        <p:spPr>
          <a:xfrm>
            <a:off x="1977887" y="323622"/>
            <a:ext cx="610262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dirty="0">
                <a:ln w="0"/>
                <a:solidFill>
                  <a:srgbClr val="90C2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/>
              </a:rPr>
              <a:t>Jump</a:t>
            </a:r>
            <a:r>
              <a:rPr kumimoji="0" lang="en-US" sz="2600" b="0" i="0" u="none" strike="noStrike" kern="1200" cap="none" spc="0" normalizeH="0" baseline="0" noProof="0" dirty="0">
                <a:ln w="0"/>
                <a:solidFill>
                  <a:srgbClr val="90C2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az-Latn-AZ" sz="2600" b="0" i="0" u="none" strike="noStrike" kern="1200" cap="none" spc="0" normalizeH="0" baseline="0" noProof="0" dirty="0">
                <a:ln w="0"/>
                <a:solidFill>
                  <a:srgbClr val="90C2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search</a:t>
            </a:r>
            <a:endParaRPr kumimoji="0" lang="tr-TR" sz="2600" b="0" i="0" u="none" strike="noStrike" kern="1200" cap="none" spc="0" normalizeH="0" baseline="0" noProof="0" dirty="0">
              <a:ln w="0"/>
              <a:solidFill>
                <a:srgbClr val="90C22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43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213E3F6D-B893-44D4-9851-5E1AB6D09831}"/>
              </a:ext>
            </a:extLst>
          </p:cNvPr>
          <p:cNvSpPr txBox="1"/>
          <p:nvPr/>
        </p:nvSpPr>
        <p:spPr>
          <a:xfrm>
            <a:off x="3783496" y="332168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az-Latn-AZ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İnterpolation </a:t>
            </a:r>
            <a:r>
              <a:rPr lang="tr-TR" sz="18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</a:t>
            </a:r>
            <a:endParaRPr lang="tr-TR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 fontAlgn="base"/>
            <a:endParaRPr lang="tr-TR" b="0" i="0" dirty="0">
              <a:effectLst/>
              <a:latin typeface="var(--font-din)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550024F-2582-48B8-BAFD-47B08608E775}"/>
              </a:ext>
            </a:extLst>
          </p:cNvPr>
          <p:cNvSpPr txBox="1"/>
          <p:nvPr/>
        </p:nvSpPr>
        <p:spPr>
          <a:xfrm>
            <a:off x="381001" y="832725"/>
            <a:ext cx="88888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İnterpolyasiya</a:t>
            </a:r>
            <a:r>
              <a:rPr lang="tr-TR" dirty="0"/>
              <a:t> </a:t>
            </a:r>
            <a:r>
              <a:rPr lang="tr-TR" dirty="0" err="1"/>
              <a:t>axtarışı</a:t>
            </a:r>
            <a:r>
              <a:rPr lang="tr-TR" dirty="0"/>
              <a:t>, açarlara </a:t>
            </a:r>
            <a:r>
              <a:rPr lang="tr-TR" dirty="0" err="1"/>
              <a:t>təyin</a:t>
            </a:r>
            <a:r>
              <a:rPr lang="tr-TR" dirty="0"/>
              <a:t> edilmiş </a:t>
            </a:r>
            <a:r>
              <a:rPr lang="tr-TR" dirty="0" err="1"/>
              <a:t>ədədi</a:t>
            </a:r>
            <a:r>
              <a:rPr lang="tr-TR" dirty="0"/>
              <a:t> </a:t>
            </a:r>
            <a:r>
              <a:rPr lang="tr-TR" dirty="0" err="1"/>
              <a:t>dəyərlərə</a:t>
            </a:r>
            <a:r>
              <a:rPr lang="tr-TR" dirty="0"/>
              <a:t> </a:t>
            </a:r>
            <a:r>
              <a:rPr lang="tr-TR" dirty="0" err="1"/>
              <a:t>görə</a:t>
            </a:r>
            <a:r>
              <a:rPr lang="tr-TR" dirty="0"/>
              <a:t> sıralanmış </a:t>
            </a:r>
            <a:r>
              <a:rPr lang="tr-TR" dirty="0" err="1"/>
              <a:t>massivdə</a:t>
            </a:r>
            <a:r>
              <a:rPr lang="tr-TR" dirty="0"/>
              <a:t> açarın </a:t>
            </a:r>
            <a:r>
              <a:rPr lang="tr-TR" dirty="0" err="1"/>
              <a:t>axtarışı</a:t>
            </a:r>
            <a:r>
              <a:rPr lang="tr-TR" dirty="0"/>
              <a:t> üçün </a:t>
            </a:r>
            <a:r>
              <a:rPr lang="tr-TR" dirty="0" err="1"/>
              <a:t>alqoritmdi</a:t>
            </a:r>
            <a:r>
              <a:rPr lang="en-US" dirty="0"/>
              <a:t>.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tr-TR" dirty="0" err="1">
                <a:solidFill>
                  <a:srgbClr val="FF0000"/>
                </a:solidFill>
              </a:rPr>
              <a:t>nterpolyasiya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axtarışı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axtarılan</a:t>
            </a:r>
            <a:r>
              <a:rPr lang="tr-TR" dirty="0">
                <a:solidFill>
                  <a:srgbClr val="FF0000"/>
                </a:solidFill>
              </a:rPr>
              <a:t> açarın </a:t>
            </a:r>
            <a:r>
              <a:rPr lang="tr-TR" dirty="0" err="1">
                <a:solidFill>
                  <a:srgbClr val="FF0000"/>
                </a:solidFill>
              </a:rPr>
              <a:t>dəyərinə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görə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müxtəlif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yerlərə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gedə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bilər</a:t>
            </a:r>
            <a:r>
              <a:rPr lang="en-US" dirty="0"/>
              <a:t>.</a:t>
            </a:r>
            <a:r>
              <a:rPr lang="en-US" dirty="0" err="1"/>
              <a:t>Məsələn</a:t>
            </a:r>
            <a:r>
              <a:rPr lang="en-US" dirty="0"/>
              <a:t>, </a:t>
            </a:r>
            <a:r>
              <a:rPr lang="en-US" dirty="0" err="1"/>
              <a:t>açarın</a:t>
            </a:r>
            <a:r>
              <a:rPr lang="en-US" dirty="0"/>
              <a:t> </a:t>
            </a:r>
            <a:r>
              <a:rPr lang="en-US" dirty="0" err="1"/>
              <a:t>dəyəri</a:t>
            </a:r>
            <a:r>
              <a:rPr lang="en-US" dirty="0"/>
              <a:t> </a:t>
            </a:r>
            <a:r>
              <a:rPr lang="en-US" dirty="0" err="1"/>
              <a:t>sonuncu</a:t>
            </a:r>
            <a:r>
              <a:rPr lang="en-US" dirty="0"/>
              <a:t> </a:t>
            </a:r>
            <a:r>
              <a:rPr lang="en-US" dirty="0" err="1"/>
              <a:t>elementə</a:t>
            </a:r>
            <a:r>
              <a:rPr lang="en-US" dirty="0"/>
              <a:t> </a:t>
            </a:r>
            <a:r>
              <a:rPr lang="en-US" dirty="0" err="1"/>
              <a:t>yaxındırsa</a:t>
            </a:r>
            <a:r>
              <a:rPr lang="en-US" dirty="0"/>
              <a:t>, </a:t>
            </a:r>
            <a:r>
              <a:rPr lang="en-US" dirty="0" err="1"/>
              <a:t>interpolyasiya</a:t>
            </a:r>
            <a:r>
              <a:rPr lang="en-US" dirty="0"/>
              <a:t> </a:t>
            </a:r>
            <a:r>
              <a:rPr lang="en-US" dirty="0" err="1"/>
              <a:t>axtarışı</a:t>
            </a:r>
            <a:r>
              <a:rPr lang="en-US" dirty="0"/>
              <a:t> </a:t>
            </a:r>
            <a:r>
              <a:rPr lang="en-US" dirty="0" err="1"/>
              <a:t>çox</a:t>
            </a:r>
            <a:r>
              <a:rPr lang="en-US" dirty="0"/>
              <a:t> </a:t>
            </a:r>
            <a:r>
              <a:rPr lang="en-US" dirty="0" err="1"/>
              <a:t>güman</a:t>
            </a:r>
            <a:r>
              <a:rPr lang="en-US" dirty="0"/>
              <a:t> ki, </a:t>
            </a:r>
            <a:r>
              <a:rPr lang="en-US" dirty="0" err="1"/>
              <a:t>axtarışa</a:t>
            </a:r>
            <a:r>
              <a:rPr lang="en-US" dirty="0"/>
              <a:t> son </a:t>
            </a:r>
            <a:r>
              <a:rPr lang="en-US" dirty="0" err="1"/>
              <a:t>tərəfə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başlayacaq</a:t>
            </a:r>
            <a:r>
              <a:rPr lang="en-US" dirty="0"/>
              <a:t>.</a:t>
            </a:r>
          </a:p>
          <a:p>
            <a:r>
              <a:rPr lang="tr-TR" dirty="0" err="1"/>
              <a:t>İnterpolyasiya</a:t>
            </a:r>
            <a:r>
              <a:rPr lang="tr-TR" dirty="0"/>
              <a:t> </a:t>
            </a:r>
            <a:r>
              <a:rPr lang="tr-TR" dirty="0" err="1"/>
              <a:t>Axtarışı</a:t>
            </a:r>
            <a:r>
              <a:rPr lang="tr-TR" dirty="0"/>
              <a:t> sıralanmış </a:t>
            </a:r>
            <a:r>
              <a:rPr lang="tr-TR" dirty="0" err="1"/>
              <a:t>massivdəki</a:t>
            </a:r>
            <a:r>
              <a:rPr lang="tr-TR" dirty="0"/>
              <a:t> </a:t>
            </a:r>
            <a:r>
              <a:rPr lang="tr-TR" dirty="0" err="1"/>
              <a:t>dəyərlərin</a:t>
            </a:r>
            <a:r>
              <a:rPr lang="tr-TR" dirty="0"/>
              <a:t> </a:t>
            </a:r>
            <a:r>
              <a:rPr lang="tr-TR" dirty="0" err="1"/>
              <a:t>bərabər</a:t>
            </a:r>
            <a:r>
              <a:rPr lang="tr-TR" dirty="0"/>
              <a:t> paylandığı </a:t>
            </a:r>
            <a:r>
              <a:rPr lang="tr-TR" dirty="0" err="1"/>
              <a:t>nümunələr</a:t>
            </a:r>
            <a:r>
              <a:rPr lang="tr-TR" dirty="0"/>
              <a:t> üçün </a:t>
            </a:r>
            <a:r>
              <a:rPr lang="tr-TR" dirty="0" err="1"/>
              <a:t>Binar</a:t>
            </a:r>
            <a:r>
              <a:rPr lang="tr-TR" dirty="0"/>
              <a:t> </a:t>
            </a:r>
            <a:r>
              <a:rPr lang="tr-TR" dirty="0" err="1"/>
              <a:t>Axtarış</a:t>
            </a:r>
            <a:r>
              <a:rPr lang="tr-TR" dirty="0"/>
              <a:t> </a:t>
            </a:r>
            <a:r>
              <a:rPr lang="tr-TR" dirty="0" err="1"/>
              <a:t>üzərində</a:t>
            </a:r>
            <a:r>
              <a:rPr lang="tr-TR" dirty="0"/>
              <a:t> </a:t>
            </a:r>
            <a:r>
              <a:rPr lang="tr-TR" dirty="0" err="1"/>
              <a:t>təkmilləşdirmədir</a:t>
            </a:r>
            <a:r>
              <a:rPr lang="tr-TR" dirty="0"/>
              <a:t>. İkili </a:t>
            </a:r>
            <a:r>
              <a:rPr lang="tr-TR" dirty="0" err="1"/>
              <a:t>Axtarış</a:t>
            </a:r>
            <a:r>
              <a:rPr lang="tr-TR" dirty="0"/>
              <a:t> </a:t>
            </a:r>
            <a:r>
              <a:rPr lang="tr-TR" dirty="0" err="1"/>
              <a:t>həmişə</a:t>
            </a:r>
            <a:r>
              <a:rPr lang="tr-TR" dirty="0"/>
              <a:t> </a:t>
            </a:r>
            <a:r>
              <a:rPr lang="tr-TR" dirty="0" err="1"/>
              <a:t>yoxlamaq</a:t>
            </a:r>
            <a:r>
              <a:rPr lang="tr-TR" dirty="0"/>
              <a:t> üçün orta </a:t>
            </a:r>
            <a:r>
              <a:rPr lang="tr-TR" dirty="0" err="1"/>
              <a:t>elementə</a:t>
            </a:r>
            <a:r>
              <a:rPr lang="tr-TR" dirty="0"/>
              <a:t> </a:t>
            </a:r>
            <a:r>
              <a:rPr lang="tr-TR" dirty="0" err="1"/>
              <a:t>keçir</a:t>
            </a:r>
            <a:r>
              <a:rPr lang="tr-TR" dirty="0"/>
              <a:t>. </a:t>
            </a:r>
            <a:r>
              <a:rPr lang="tr-TR" dirty="0" err="1"/>
              <a:t>İnterpolyasiya</a:t>
            </a:r>
            <a:r>
              <a:rPr lang="tr-TR" dirty="0"/>
              <a:t> </a:t>
            </a:r>
            <a:r>
              <a:rPr lang="tr-TR" dirty="0" err="1"/>
              <a:t>Axtarış</a:t>
            </a:r>
            <a:r>
              <a:rPr lang="tr-TR" dirty="0"/>
              <a:t> </a:t>
            </a:r>
            <a:r>
              <a:rPr lang="tr-TR" dirty="0" err="1"/>
              <a:t>vaxtının</a:t>
            </a:r>
            <a:r>
              <a:rPr lang="tr-TR" dirty="0"/>
              <a:t> </a:t>
            </a:r>
            <a:r>
              <a:rPr lang="tr-TR" dirty="0" err="1"/>
              <a:t>mürəkkəbliyinin</a:t>
            </a:r>
            <a:r>
              <a:rPr lang="tr-TR" dirty="0"/>
              <a:t> artım </a:t>
            </a:r>
            <a:r>
              <a:rPr lang="tr-TR" dirty="0" err="1"/>
              <a:t>tempi</a:t>
            </a:r>
            <a:r>
              <a:rPr lang="tr-TR" dirty="0"/>
              <a:t>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ilə</a:t>
            </a:r>
            <a:r>
              <a:rPr lang="tr-TR" dirty="0"/>
              <a:t> </a:t>
            </a:r>
            <a:r>
              <a:rPr lang="tr-TR" dirty="0" err="1"/>
              <a:t>müqayisədə</a:t>
            </a:r>
            <a:r>
              <a:rPr lang="tr-TR" dirty="0"/>
              <a:t> daha </a:t>
            </a:r>
            <a:r>
              <a:rPr lang="tr-TR" dirty="0" err="1"/>
              <a:t>kiçikdir</a:t>
            </a:r>
            <a:r>
              <a:rPr lang="tr-TR" dirty="0"/>
              <a:t>. </a:t>
            </a:r>
            <a:r>
              <a:rPr lang="tr-TR" dirty="0" err="1"/>
              <a:t>İnterpolyasiya</a:t>
            </a:r>
            <a:r>
              <a:rPr lang="tr-TR" dirty="0"/>
              <a:t> </a:t>
            </a:r>
            <a:r>
              <a:rPr lang="tr-TR" dirty="0" err="1"/>
              <a:t>Axtarışı</a:t>
            </a:r>
            <a:r>
              <a:rPr lang="tr-TR" dirty="0"/>
              <a:t> üçün </a:t>
            </a:r>
            <a:r>
              <a:rPr lang="tr-TR" dirty="0" err="1"/>
              <a:t>ən</a:t>
            </a:r>
            <a:r>
              <a:rPr lang="tr-TR" dirty="0"/>
              <a:t> </a:t>
            </a:r>
            <a:r>
              <a:rPr lang="tr-TR" dirty="0" err="1"/>
              <a:t>yaxşı</a:t>
            </a:r>
            <a:r>
              <a:rPr lang="tr-TR" dirty="0"/>
              <a:t> hal orta (bizim </a:t>
            </a:r>
            <a:r>
              <a:rPr lang="tr-TR" dirty="0" err="1"/>
              <a:t>yaxınlaşma</a:t>
            </a:r>
            <a:r>
              <a:rPr lang="tr-TR" dirty="0"/>
              <a:t>) </a:t>
            </a:r>
            <a:r>
              <a:rPr lang="tr-TR" dirty="0" err="1"/>
              <a:t>istədiyiniz</a:t>
            </a:r>
            <a:r>
              <a:rPr lang="tr-TR" dirty="0"/>
              <a:t> açar </a:t>
            </a:r>
            <a:r>
              <a:rPr lang="tr-TR" dirty="0" err="1"/>
              <a:t>olduqda</a:t>
            </a:r>
            <a:r>
              <a:rPr lang="tr-TR" dirty="0"/>
              <a:t> baş verir. Bu, </a:t>
            </a:r>
            <a:r>
              <a:rPr lang="tr-TR" dirty="0" err="1"/>
              <a:t>ən</a:t>
            </a:r>
            <a:r>
              <a:rPr lang="tr-TR" dirty="0"/>
              <a:t> </a:t>
            </a:r>
            <a:r>
              <a:rPr lang="tr-TR" dirty="0" err="1"/>
              <a:t>yaxşı</a:t>
            </a:r>
            <a:r>
              <a:rPr lang="tr-TR" dirty="0"/>
              <a:t> zaman </a:t>
            </a:r>
            <a:r>
              <a:rPr lang="tr-TR" dirty="0" err="1"/>
              <a:t>mürəkkəbliyini</a:t>
            </a:r>
            <a:r>
              <a:rPr lang="tr-TR" dirty="0"/>
              <a:t> O(1) </a:t>
            </a:r>
            <a:r>
              <a:rPr lang="tr-TR" dirty="0" err="1"/>
              <a:t>edir</a:t>
            </a:r>
            <a:r>
              <a:rPr lang="tr-TR" dirty="0"/>
              <a:t>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B189842-2466-47A8-9000-8FF9E7C6D524}"/>
              </a:ext>
            </a:extLst>
          </p:cNvPr>
          <p:cNvSpPr txBox="1"/>
          <p:nvPr/>
        </p:nvSpPr>
        <p:spPr>
          <a:xfrm>
            <a:off x="381001" y="3972046"/>
            <a:ext cx="93262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Düsturun </a:t>
            </a:r>
            <a:r>
              <a:rPr lang="tr-TR" dirty="0" err="1"/>
              <a:t>ideyası</a:t>
            </a:r>
            <a:r>
              <a:rPr lang="tr-TR" dirty="0"/>
              <a:t> pos-un daha </a:t>
            </a:r>
            <a:r>
              <a:rPr lang="tr-TR" dirty="0" err="1"/>
              <a:t>yüksək</a:t>
            </a:r>
            <a:r>
              <a:rPr lang="tr-TR" dirty="0"/>
              <a:t> </a:t>
            </a:r>
            <a:r>
              <a:rPr lang="tr-TR" dirty="0" err="1"/>
              <a:t>dəyərini</a:t>
            </a:r>
            <a:r>
              <a:rPr lang="tr-TR" dirty="0"/>
              <a:t> </a:t>
            </a:r>
            <a:r>
              <a:rPr lang="tr-TR" dirty="0" err="1"/>
              <a:t>qaytarmaqdır</a:t>
            </a:r>
            <a:endParaRPr lang="tr-TR" dirty="0"/>
          </a:p>
          <a:p>
            <a:r>
              <a:rPr lang="tr-TR" dirty="0"/>
              <a:t> </a:t>
            </a:r>
            <a:r>
              <a:rPr lang="tr-TR" dirty="0" err="1"/>
              <a:t>axtarılacaq</a:t>
            </a:r>
            <a:r>
              <a:rPr lang="tr-TR" dirty="0"/>
              <a:t> element </a:t>
            </a:r>
            <a:r>
              <a:rPr lang="tr-TR" dirty="0" err="1"/>
              <a:t>arr</a:t>
            </a:r>
            <a:r>
              <a:rPr lang="tr-TR" dirty="0"/>
              <a:t>[</a:t>
            </a:r>
            <a:r>
              <a:rPr lang="tr-TR" dirty="0" err="1"/>
              <a:t>hi</a:t>
            </a:r>
            <a:r>
              <a:rPr lang="tr-TR" dirty="0"/>
              <a:t>]-</a:t>
            </a:r>
            <a:r>
              <a:rPr lang="tr-TR" dirty="0" err="1"/>
              <a:t>yə</a:t>
            </a:r>
            <a:r>
              <a:rPr lang="tr-TR" dirty="0"/>
              <a:t> daha </a:t>
            </a:r>
            <a:r>
              <a:rPr lang="tr-TR" dirty="0" err="1"/>
              <a:t>yaxın</a:t>
            </a:r>
            <a:r>
              <a:rPr lang="tr-TR" dirty="0"/>
              <a:t> </a:t>
            </a:r>
            <a:r>
              <a:rPr lang="tr-TR" dirty="0" err="1"/>
              <a:t>olduqda</a:t>
            </a:r>
            <a:r>
              <a:rPr lang="tr-TR" dirty="0"/>
              <a:t>.</a:t>
            </a:r>
            <a:endParaRPr lang="en-US" dirty="0"/>
          </a:p>
          <a:p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tr-TR" dirty="0" err="1"/>
              <a:t>arr</a:t>
            </a:r>
            <a:r>
              <a:rPr lang="tr-TR" dirty="0"/>
              <a:t>[</a:t>
            </a:r>
            <a:r>
              <a:rPr lang="tr-TR" dirty="0" err="1"/>
              <a:t>lo</a:t>
            </a:r>
            <a:r>
              <a:rPr lang="tr-TR" dirty="0"/>
              <a:t>] </a:t>
            </a:r>
            <a:r>
              <a:rPr lang="tr-TR" dirty="0" err="1"/>
              <a:t>yaxınlaşdıqda</a:t>
            </a:r>
            <a:r>
              <a:rPr lang="tr-TR" dirty="0"/>
              <a:t> daha </a:t>
            </a:r>
            <a:r>
              <a:rPr lang="tr-TR" dirty="0" err="1"/>
              <a:t>kiçik</a:t>
            </a:r>
            <a:r>
              <a:rPr lang="tr-TR" dirty="0"/>
              <a:t> </a:t>
            </a:r>
            <a:r>
              <a:rPr lang="tr-TR" dirty="0" err="1"/>
              <a:t>dəyər</a:t>
            </a:r>
            <a:endParaRPr lang="tr-TR" dirty="0"/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tr-TR" dirty="0">
                <a:solidFill>
                  <a:srgbClr val="00B0F0"/>
                </a:solidFill>
              </a:rPr>
              <a:t>pos = </a:t>
            </a:r>
            <a:r>
              <a:rPr lang="tr-TR" dirty="0" err="1">
                <a:solidFill>
                  <a:srgbClr val="00B0F0"/>
                </a:solidFill>
              </a:rPr>
              <a:t>lo</a:t>
            </a:r>
            <a:r>
              <a:rPr lang="tr-TR" dirty="0">
                <a:solidFill>
                  <a:srgbClr val="00B0F0"/>
                </a:solidFill>
              </a:rPr>
              <a:t> + [ (x-</a:t>
            </a:r>
            <a:r>
              <a:rPr lang="tr-TR" dirty="0" err="1">
                <a:solidFill>
                  <a:srgbClr val="00B0F0"/>
                </a:solidFill>
              </a:rPr>
              <a:t>arr</a:t>
            </a:r>
            <a:r>
              <a:rPr lang="tr-TR" dirty="0">
                <a:solidFill>
                  <a:srgbClr val="00B0F0"/>
                </a:solidFill>
              </a:rPr>
              <a:t>[</a:t>
            </a:r>
            <a:r>
              <a:rPr lang="tr-TR" dirty="0" err="1">
                <a:solidFill>
                  <a:srgbClr val="00B0F0"/>
                </a:solidFill>
              </a:rPr>
              <a:t>lo</a:t>
            </a:r>
            <a:r>
              <a:rPr lang="tr-TR" dirty="0">
                <a:solidFill>
                  <a:srgbClr val="00B0F0"/>
                </a:solidFill>
              </a:rPr>
              <a:t>])*(</a:t>
            </a:r>
            <a:r>
              <a:rPr lang="tr-TR" dirty="0" err="1">
                <a:solidFill>
                  <a:srgbClr val="00B0F0"/>
                </a:solidFill>
              </a:rPr>
              <a:t>hi-lo</a:t>
            </a:r>
            <a:r>
              <a:rPr lang="tr-TR" dirty="0">
                <a:solidFill>
                  <a:srgbClr val="00B0F0"/>
                </a:solidFill>
              </a:rPr>
              <a:t>) / (</a:t>
            </a:r>
            <a:r>
              <a:rPr lang="tr-TR" dirty="0" err="1">
                <a:solidFill>
                  <a:srgbClr val="00B0F0"/>
                </a:solidFill>
              </a:rPr>
              <a:t>arr</a:t>
            </a:r>
            <a:r>
              <a:rPr lang="tr-TR" dirty="0">
                <a:solidFill>
                  <a:srgbClr val="00B0F0"/>
                </a:solidFill>
              </a:rPr>
              <a:t>[</a:t>
            </a:r>
            <a:r>
              <a:rPr lang="tr-TR" dirty="0" err="1">
                <a:solidFill>
                  <a:srgbClr val="00B0F0"/>
                </a:solidFill>
              </a:rPr>
              <a:t>hi</a:t>
            </a:r>
            <a:r>
              <a:rPr lang="tr-TR" dirty="0">
                <a:solidFill>
                  <a:srgbClr val="00B0F0"/>
                </a:solidFill>
              </a:rPr>
              <a:t>]-</a:t>
            </a:r>
            <a:r>
              <a:rPr lang="tr-TR" dirty="0" err="1">
                <a:solidFill>
                  <a:srgbClr val="00B0F0"/>
                </a:solidFill>
              </a:rPr>
              <a:t>arr</a:t>
            </a:r>
            <a:r>
              <a:rPr lang="tr-TR" dirty="0">
                <a:solidFill>
                  <a:srgbClr val="00B0F0"/>
                </a:solidFill>
              </a:rPr>
              <a:t>[</a:t>
            </a:r>
            <a:r>
              <a:rPr lang="tr-TR" dirty="0" err="1">
                <a:solidFill>
                  <a:srgbClr val="00B0F0"/>
                </a:solidFill>
              </a:rPr>
              <a:t>Lo</a:t>
            </a:r>
            <a:r>
              <a:rPr lang="tr-TR" dirty="0">
                <a:solidFill>
                  <a:srgbClr val="00B0F0"/>
                </a:solidFill>
              </a:rPr>
              <a:t>]) ]</a:t>
            </a:r>
          </a:p>
          <a:p>
            <a:r>
              <a:rPr lang="tr-TR" dirty="0" err="1"/>
              <a:t>arr</a:t>
            </a:r>
            <a:r>
              <a:rPr lang="tr-TR" dirty="0"/>
              <a:t>[] ==&gt; </a:t>
            </a:r>
            <a:r>
              <a:rPr lang="tr-TR" dirty="0" err="1"/>
              <a:t>Elementlərin</a:t>
            </a:r>
            <a:r>
              <a:rPr lang="tr-TR" dirty="0"/>
              <a:t> </a:t>
            </a:r>
            <a:r>
              <a:rPr lang="tr-TR" dirty="0" err="1"/>
              <a:t>axtarılması</a:t>
            </a:r>
            <a:r>
              <a:rPr lang="tr-TR" dirty="0"/>
              <a:t> lazım olan </a:t>
            </a:r>
            <a:r>
              <a:rPr lang="tr-TR" dirty="0" err="1"/>
              <a:t>massiv</a:t>
            </a:r>
            <a:endParaRPr lang="tr-TR" dirty="0"/>
          </a:p>
          <a:p>
            <a:r>
              <a:rPr lang="tr-TR" dirty="0"/>
              <a:t>x ==&gt; </a:t>
            </a:r>
            <a:r>
              <a:rPr lang="tr-TR" dirty="0" err="1"/>
              <a:t>Axtarılacaq</a:t>
            </a:r>
            <a:r>
              <a:rPr lang="tr-TR" dirty="0"/>
              <a:t> element</a:t>
            </a:r>
          </a:p>
          <a:p>
            <a:r>
              <a:rPr lang="tr-TR" dirty="0" err="1"/>
              <a:t>lo</a:t>
            </a:r>
            <a:r>
              <a:rPr lang="tr-TR" dirty="0"/>
              <a:t> ==&gt; </a:t>
            </a:r>
            <a:r>
              <a:rPr lang="tr-TR" dirty="0" err="1"/>
              <a:t>Arr</a:t>
            </a:r>
            <a:r>
              <a:rPr lang="tr-TR" dirty="0"/>
              <a:t>[]-da </a:t>
            </a:r>
            <a:r>
              <a:rPr lang="tr-TR" dirty="0" err="1"/>
              <a:t>başlanğıc</a:t>
            </a:r>
            <a:r>
              <a:rPr lang="tr-TR" dirty="0"/>
              <a:t> indeksi</a:t>
            </a:r>
          </a:p>
          <a:p>
            <a:r>
              <a:rPr lang="tr-TR" dirty="0"/>
              <a:t>salam ==&gt; </a:t>
            </a:r>
            <a:r>
              <a:rPr lang="tr-TR" dirty="0" err="1"/>
              <a:t>Arr</a:t>
            </a:r>
            <a:r>
              <a:rPr lang="tr-TR" dirty="0"/>
              <a:t>[]da son indeks</a:t>
            </a:r>
          </a:p>
        </p:txBody>
      </p:sp>
    </p:spTree>
    <p:extLst>
      <p:ext uri="{BB962C8B-B14F-4D97-AF65-F5344CB8AC3E}">
        <p14:creationId xmlns:p14="http://schemas.microsoft.com/office/powerpoint/2010/main" val="160653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4A0C2885-162D-4332-B186-40B4050E62D2}"/>
              </a:ext>
            </a:extLst>
          </p:cNvPr>
          <p:cNvSpPr/>
          <p:nvPr/>
        </p:nvSpPr>
        <p:spPr>
          <a:xfrm>
            <a:off x="3597936" y="198782"/>
            <a:ext cx="3034805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Exponential</a:t>
            </a:r>
            <a:r>
              <a:rPr lang="tr-TR" sz="2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</a:t>
            </a:r>
            <a:endParaRPr lang="tr-TR" sz="2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BEC740F-3D7D-4E60-8612-1B74FF6B43E2}"/>
              </a:ext>
            </a:extLst>
          </p:cNvPr>
          <p:cNvSpPr txBox="1"/>
          <p:nvPr/>
        </p:nvSpPr>
        <p:spPr>
          <a:xfrm>
            <a:off x="374374" y="691225"/>
            <a:ext cx="61026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tr-TR" dirty="0" err="1"/>
              <a:t>Eksponensial</a:t>
            </a:r>
            <a:r>
              <a:rPr lang="tr-TR" dirty="0"/>
              <a:t> </a:t>
            </a:r>
            <a:r>
              <a:rPr lang="tr-TR" dirty="0" err="1"/>
              <a:t>axtarış</a:t>
            </a:r>
            <a:r>
              <a:rPr lang="tr-TR" dirty="0"/>
              <a:t> iki </a:t>
            </a:r>
            <a:r>
              <a:rPr lang="tr-TR" dirty="0" err="1"/>
              <a:t>addımı</a:t>
            </a:r>
            <a:r>
              <a:rPr lang="tr-TR" dirty="0"/>
              <a:t> </a:t>
            </a:r>
            <a:r>
              <a:rPr lang="tr-TR" dirty="0" err="1"/>
              <a:t>əhatə</a:t>
            </a:r>
            <a:r>
              <a:rPr lang="tr-TR" dirty="0"/>
              <a:t> </a:t>
            </a:r>
            <a:r>
              <a:rPr lang="tr-TR" dirty="0" err="1"/>
              <a:t>edir</a:t>
            </a:r>
            <a:r>
              <a:rPr lang="tr-TR" dirty="0"/>
              <a:t>:</a:t>
            </a:r>
            <a:endParaRPr lang="en-US" dirty="0"/>
          </a:p>
          <a:p>
            <a:r>
              <a:rPr lang="az-Latn-AZ" dirty="0"/>
              <a:t>1.</a:t>
            </a:r>
            <a:r>
              <a:rPr lang="tr-TR" dirty="0"/>
              <a:t>Elementin </a:t>
            </a:r>
            <a:r>
              <a:rPr lang="tr-TR" dirty="0" err="1"/>
              <a:t>mövcud</a:t>
            </a:r>
            <a:r>
              <a:rPr lang="tr-TR" dirty="0"/>
              <a:t> olduğu aralığı tapın</a:t>
            </a:r>
            <a:endParaRPr lang="en-US" dirty="0"/>
          </a:p>
          <a:p>
            <a:r>
              <a:rPr lang="az-Latn-AZ" dirty="0"/>
              <a:t>2.</a:t>
            </a:r>
            <a:r>
              <a:rPr lang="tr-TR" dirty="0" err="1"/>
              <a:t>Yuxarıda</a:t>
            </a:r>
            <a:r>
              <a:rPr lang="tr-TR" dirty="0"/>
              <a:t> tapılmış </a:t>
            </a:r>
            <a:r>
              <a:rPr lang="tr-TR" dirty="0" err="1"/>
              <a:t>diapazonda</a:t>
            </a:r>
            <a:r>
              <a:rPr lang="tr-TR" dirty="0"/>
              <a:t> </a:t>
            </a:r>
            <a:r>
              <a:rPr lang="tr-TR" dirty="0" err="1"/>
              <a:t>Binar</a:t>
            </a:r>
            <a:r>
              <a:rPr lang="tr-TR" dirty="0"/>
              <a:t> </a:t>
            </a:r>
            <a:r>
              <a:rPr lang="tr-TR" dirty="0" err="1"/>
              <a:t>Axtarış</a:t>
            </a:r>
            <a:r>
              <a:rPr lang="tr-TR" dirty="0"/>
              <a:t> edin.</a:t>
            </a:r>
            <a:endParaRPr lang="en-US" dirty="0"/>
          </a:p>
          <a:p>
            <a:endParaRPr lang="en-US" dirty="0"/>
          </a:p>
          <a:p>
            <a:r>
              <a:rPr lang="tr-TR" dirty="0"/>
              <a:t>Sıralanmış </a:t>
            </a:r>
            <a:r>
              <a:rPr lang="tr-TR" dirty="0" err="1"/>
              <a:t>massiv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x elementi </a:t>
            </a:r>
            <a:r>
              <a:rPr lang="tr-TR" dirty="0" err="1"/>
              <a:t>verilmişdir</a:t>
            </a:r>
            <a:r>
              <a:rPr lang="en-US" dirty="0"/>
              <a:t> </a:t>
            </a:r>
            <a:r>
              <a:rPr lang="tr-TR" dirty="0" err="1"/>
              <a:t>axtarın</a:t>
            </a:r>
            <a:r>
              <a:rPr lang="tr-TR" dirty="0"/>
              <a:t>, </a:t>
            </a:r>
            <a:r>
              <a:rPr lang="tr-TR" dirty="0" err="1"/>
              <a:t>massivdə</a:t>
            </a:r>
            <a:r>
              <a:rPr lang="tr-TR" dirty="0"/>
              <a:t> x-in yerini tapın.</a:t>
            </a:r>
            <a:endParaRPr lang="en-US" dirty="0"/>
          </a:p>
          <a:p>
            <a:r>
              <a:rPr lang="en-US" dirty="0"/>
              <a:t>Input:  </a:t>
            </a:r>
            <a:r>
              <a:rPr lang="en-US" dirty="0" err="1"/>
              <a:t>arr</a:t>
            </a:r>
            <a:r>
              <a:rPr lang="en-US" dirty="0"/>
              <a:t>[] = {10, 20, 40, 45, 55}</a:t>
            </a:r>
          </a:p>
          <a:p>
            <a:r>
              <a:rPr lang="en-US" dirty="0"/>
              <a:t>        x = 45</a:t>
            </a:r>
          </a:p>
          <a:p>
            <a:r>
              <a:rPr lang="en-US" dirty="0"/>
              <a:t>Output: Element found at index 3</a:t>
            </a:r>
          </a:p>
          <a:p>
            <a:endParaRPr lang="en-US" dirty="0"/>
          </a:p>
          <a:p>
            <a:r>
              <a:rPr lang="en-US" dirty="0"/>
              <a:t>Zaman m</a:t>
            </a:r>
            <a:r>
              <a:rPr lang="az-Latn-AZ" dirty="0"/>
              <a:t>ürəkkəbliyi  O(Log n) </a:t>
            </a:r>
            <a:endParaRPr lang="tr-TR" dirty="0"/>
          </a:p>
        </p:txBody>
      </p:sp>
      <p:pic>
        <p:nvPicPr>
          <p:cNvPr id="1026" name="Picture 2" descr="Exponential Search in C++">
            <a:extLst>
              <a:ext uri="{FF2B5EF4-FFF2-40B4-BE49-F238E27FC236}">
                <a16:creationId xmlns:a16="http://schemas.microsoft.com/office/drawing/2014/main" id="{6182F71E-7818-4C4E-9B80-E4153041B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35"/>
          <a:stretch/>
        </p:blipFill>
        <p:spPr bwMode="auto">
          <a:xfrm>
            <a:off x="3697384" y="3572944"/>
            <a:ext cx="5870713" cy="27218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56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C6C92D03-092F-49A8-A2BD-C039000A55FD}"/>
              </a:ext>
            </a:extLst>
          </p:cNvPr>
          <p:cNvSpPr txBox="1"/>
          <p:nvPr/>
        </p:nvSpPr>
        <p:spPr>
          <a:xfrm>
            <a:off x="2187463" y="4166008"/>
            <a:ext cx="61026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urw-din"/>
              </a:rPr>
              <a:t>Alt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urw-din"/>
              </a:rPr>
              <a:t>siyahı</a:t>
            </a:r>
            <a:r>
              <a:rPr lang="en-US" b="0" i="0" dirty="0">
                <a:solidFill>
                  <a:srgbClr val="FF0000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urw-din"/>
              </a:rPr>
              <a:t>axtarışı</a:t>
            </a:r>
            <a:r>
              <a:rPr lang="en-US" b="0" i="0" dirty="0">
                <a:solidFill>
                  <a:srgbClr val="FF0000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urw-din"/>
              </a:rPr>
              <a:t>birinci</a:t>
            </a:r>
            <a:r>
              <a:rPr lang="en-US" b="0" i="0" dirty="0">
                <a:solidFill>
                  <a:srgbClr val="FF0000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urw-din"/>
              </a:rPr>
              <a:t>siyahının</a:t>
            </a:r>
            <a:r>
              <a:rPr lang="en-US" b="0" i="0" dirty="0">
                <a:solidFill>
                  <a:srgbClr val="FF0000"/>
                </a:solidFill>
                <a:effectLst/>
                <a:latin typeface="urw-din"/>
              </a:rPr>
              <a:t> 2-ci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urw-din"/>
              </a:rPr>
              <a:t>siyahıda</a:t>
            </a:r>
            <a:r>
              <a:rPr lang="en-US" b="0" i="0" dirty="0">
                <a:solidFill>
                  <a:srgbClr val="FF0000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urw-din"/>
              </a:rPr>
              <a:t>olub-olmadığını</a:t>
            </a:r>
            <a:r>
              <a:rPr lang="en-US" b="0" i="0" dirty="0">
                <a:solidFill>
                  <a:srgbClr val="FF0000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urw-din"/>
              </a:rPr>
              <a:t>yoxlamaqdır.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Alt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siyahı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axtarış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alqoritmi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birinci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siyahının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birinci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elementini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ikinci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siyahının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birinci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elementi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ilə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müqayisə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etməklə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işləyir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İki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dəyər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uyğun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gəlmirsə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 o,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ikinci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siyahının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növbəti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elementinə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keçir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Zamanın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urw-din"/>
              </a:rPr>
              <a:t>mürəkkəbliyi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: O(m*n) burada m ikinci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urw-din"/>
              </a:rPr>
              <a:t>siyahıdakı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urw-din"/>
              </a:rPr>
              <a:t>qovşaqların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 sayıdır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urw-din"/>
              </a:rPr>
              <a:t>və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n-d</a:t>
            </a:r>
            <a:r>
              <a:rPr lang="az-Latn-AZ" b="0" i="0" dirty="0">
                <a:solidFill>
                  <a:srgbClr val="273239"/>
                </a:solidFill>
                <a:effectLst/>
                <a:latin typeface="urw-din"/>
              </a:rPr>
              <a:t>ə 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 birinci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urw-din"/>
              </a:rPr>
              <a:t>siyahıda</a:t>
            </a:r>
            <a:endParaRPr lang="tr-TR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ECC4568-14E0-4C46-A485-E8DECFB5520C}"/>
              </a:ext>
            </a:extLst>
          </p:cNvPr>
          <p:cNvSpPr/>
          <p:nvPr/>
        </p:nvSpPr>
        <p:spPr>
          <a:xfrm>
            <a:off x="3236466" y="198782"/>
            <a:ext cx="37577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z-Latn-AZ" sz="2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Sublist search</a:t>
            </a:r>
            <a:r>
              <a:rPr lang="en-US" sz="2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sz="2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Altsiyahi</a:t>
            </a:r>
            <a:r>
              <a:rPr lang="en-US" sz="2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tr-TR" sz="2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EA66D07-FB5C-46FA-81E3-2C210B9FE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63" y="1315553"/>
            <a:ext cx="5923721" cy="2487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829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F747789A-7DED-4CCA-AB54-AA32E2DCBF18}"/>
              </a:ext>
            </a:extLst>
          </p:cNvPr>
          <p:cNvSpPr txBox="1"/>
          <p:nvPr/>
        </p:nvSpPr>
        <p:spPr>
          <a:xfrm>
            <a:off x="453887" y="1194857"/>
            <a:ext cx="89684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n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urw-din"/>
              </a:rPr>
              <a:t>ölçüsündə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urw-din"/>
              </a:rPr>
              <a:t>çeşidlənmiş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urw-din"/>
              </a:rPr>
              <a:t>massiv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urw-din"/>
              </a:rPr>
              <a:t>arr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[]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urw-din"/>
              </a:rPr>
              <a:t>və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 orada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urw-din"/>
              </a:rPr>
              <a:t>axtarılacaq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 x elementi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urw-din"/>
              </a:rPr>
              <a:t>verilmişdir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. </a:t>
            </a:r>
            <a:endParaRPr lang="az-Latn-AZ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X-in indeksini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urw-din"/>
              </a:rPr>
              <a:t>qaytarın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,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urw-din"/>
              </a:rPr>
              <a:t>əgər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 o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urw-din"/>
              </a:rPr>
              <a:t>massivdə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 varsa,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urw-din"/>
              </a:rPr>
              <a:t>əks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urw-din"/>
              </a:rPr>
              <a:t>halda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 -1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urw-din"/>
              </a:rPr>
              <a:t>qaytarın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endParaRPr lang="az-Latn-AZ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az-Latn-AZ" b="0" i="0" dirty="0">
                <a:solidFill>
                  <a:srgbClr val="FF0000"/>
                </a:solidFill>
                <a:effectLst/>
                <a:latin typeface="urw-din"/>
              </a:rPr>
              <a:t>O(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urw-din"/>
              </a:rPr>
              <a:t>Log</a:t>
            </a:r>
            <a:r>
              <a:rPr lang="az-Latn-AZ" b="0" i="0" dirty="0">
                <a:solidFill>
                  <a:srgbClr val="FF0000"/>
                </a:solidFill>
                <a:effectLst/>
                <a:latin typeface="urw-din"/>
              </a:rPr>
              <a:t> </a:t>
            </a:r>
            <a:r>
              <a:rPr lang="az-Latn-AZ" dirty="0">
                <a:solidFill>
                  <a:srgbClr val="FF0000"/>
                </a:solidFill>
                <a:latin typeface="urw-din"/>
              </a:rPr>
              <a:t>n)</a:t>
            </a:r>
            <a:r>
              <a:rPr lang="tr-TR" b="0" i="0" dirty="0">
                <a:solidFill>
                  <a:srgbClr val="FF0000"/>
                </a:solidFill>
                <a:effectLst/>
                <a:latin typeface="urw-din"/>
              </a:rPr>
              <a:t> zaman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urw-din"/>
              </a:rPr>
              <a:t>mürəkkəbliyinə</a:t>
            </a:r>
            <a:r>
              <a:rPr lang="tr-TR" b="0" i="0" dirty="0">
                <a:solidFill>
                  <a:srgbClr val="FF0000"/>
                </a:solidFill>
                <a:effectLst/>
                <a:latin typeface="urw-din"/>
              </a:rPr>
              <a:t>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urw-din"/>
              </a:rPr>
              <a:t>malikdir</a:t>
            </a:r>
            <a:r>
              <a:rPr lang="tr-TR" b="0" i="0" dirty="0">
                <a:solidFill>
                  <a:srgbClr val="FF0000"/>
                </a:solidFill>
                <a:effectLst/>
                <a:latin typeface="urw-din"/>
              </a:rPr>
              <a:t> </a:t>
            </a:r>
            <a:endParaRPr lang="az-Latn-AZ" b="0" i="0" dirty="0">
              <a:solidFill>
                <a:srgbClr val="FF0000"/>
              </a:solidFill>
              <a:effectLst/>
              <a:latin typeface="urw-din"/>
            </a:endParaRPr>
          </a:p>
          <a:p>
            <a:r>
              <a:rPr lang="az-Latn-AZ" dirty="0">
                <a:solidFill>
                  <a:srgbClr val="273239"/>
                </a:solidFill>
                <a:latin typeface="urw-din"/>
              </a:rPr>
              <a:t>G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iriş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urw-din"/>
              </a:rPr>
              <a:t>massivi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urw-din"/>
              </a:rPr>
              <a:t>böyük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urw-din"/>
              </a:rPr>
              <a:t>olduqda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,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urw-din"/>
              </a:rPr>
              <a:t>Fibonacci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urw-din"/>
              </a:rPr>
              <a:t>Axtarış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 faydalı ola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urw-din"/>
              </a:rPr>
              <a:t>bilər</a:t>
            </a:r>
            <a:r>
              <a:rPr lang="tr-TR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endParaRPr lang="az-Latn-AZ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az-Latn-AZ" dirty="0">
              <a:solidFill>
                <a:srgbClr val="273239"/>
              </a:solidFill>
              <a:latin typeface="urw-din"/>
            </a:endParaRPr>
          </a:p>
          <a:p>
            <a:endParaRPr lang="tr-TR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3871EC2-337E-4BF3-A3BB-4E6170F0AD69}"/>
              </a:ext>
            </a:extLst>
          </p:cNvPr>
          <p:cNvSpPr/>
          <p:nvPr/>
        </p:nvSpPr>
        <p:spPr>
          <a:xfrm>
            <a:off x="3719764" y="198782"/>
            <a:ext cx="279115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z-Latn-AZ" sz="2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Fib</a:t>
            </a:r>
            <a:r>
              <a:rPr lang="en-US" sz="2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onacc</a:t>
            </a:r>
            <a:r>
              <a:rPr lang="az-Latn-AZ" sz="2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</a:t>
            </a:r>
            <a:r>
              <a:rPr lang="tr-TR" sz="2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</a:t>
            </a:r>
            <a:endParaRPr lang="tr-TR" sz="2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Fibonacci Search">
            <a:extLst>
              <a:ext uri="{FF2B5EF4-FFF2-40B4-BE49-F238E27FC236}">
                <a16:creationId xmlns:a16="http://schemas.microsoft.com/office/drawing/2014/main" id="{0F125575-F123-4399-ABFC-E9003339A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58" y="2949183"/>
            <a:ext cx="9212538" cy="154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799207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</TotalTime>
  <Words>900</Words>
  <Application>Microsoft Office PowerPoint</Application>
  <PresentationFormat>Geniş ekran</PresentationFormat>
  <Paragraphs>58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Arial</vt:lpstr>
      <vt:lpstr>charter</vt:lpstr>
      <vt:lpstr>Trebuchet MS</vt:lpstr>
      <vt:lpstr>urw-din</vt:lpstr>
      <vt:lpstr>var(--font-din)</vt:lpstr>
      <vt:lpstr>Wingdings 3</vt:lpstr>
      <vt:lpstr>Yüzeyler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Quliyeva Jalə Vüqar</dc:creator>
  <cp:lastModifiedBy>Quliyeva Jalə Vüqar</cp:lastModifiedBy>
  <cp:revision>7</cp:revision>
  <dcterms:created xsi:type="dcterms:W3CDTF">2022-02-26T08:13:56Z</dcterms:created>
  <dcterms:modified xsi:type="dcterms:W3CDTF">2022-02-27T06:54:00Z</dcterms:modified>
</cp:coreProperties>
</file>