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96668-BE9A-4863-81B5-DEF420CD850C}" v="367" dt="2022-02-25T22:24:0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0DE86-0DF2-4974-8982-67811031110A}"/>
              </a:ext>
            </a:extLst>
          </p:cNvPr>
          <p:cNvSpPr txBox="1"/>
          <p:nvPr/>
        </p:nvSpPr>
        <p:spPr>
          <a:xfrm>
            <a:off x="483079" y="2725947"/>
            <a:ext cx="48135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Task - 1: </a:t>
            </a:r>
            <a:b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</a:b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     100-ə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qədər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olan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Tribonacci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ədədlər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sıralamasında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cüt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ədədlərin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cəmini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1600" b="1" spc="15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tapmaq</a:t>
            </a:r>
            <a:r>
              <a:rPr lang="en-US" sz="1600" b="1" spc="15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cs typeface="Arial"/>
              </a:rPr>
              <a:t>.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3AC9A0-FB46-424D-9748-B1495668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2" y="63261"/>
            <a:ext cx="3577658" cy="6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A85D3B-07A0-43E3-BF49-9AA37325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1600121"/>
            <a:ext cx="10003765" cy="41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3DE61-17C1-4A79-8E90-58ED276C18D3}"/>
              </a:ext>
            </a:extLst>
          </p:cNvPr>
          <p:cNvSpPr txBox="1"/>
          <p:nvPr/>
        </p:nvSpPr>
        <p:spPr>
          <a:xfrm>
            <a:off x="928778" y="1403231"/>
            <a:ext cx="665384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highlight>
                  <a:srgbClr val="000000"/>
                </a:highlight>
                <a:latin typeface="Roboto"/>
                <a:ea typeface="Roboto"/>
              </a:rPr>
              <a:t>Linear, Fibonacci </a:t>
            </a:r>
            <a:r>
              <a:rPr lang="en-US" sz="4400" dirty="0" err="1">
                <a:highlight>
                  <a:srgbClr val="000000"/>
                </a:highlight>
                <a:latin typeface="Roboto"/>
                <a:ea typeface="Roboto"/>
              </a:rPr>
              <a:t>və</a:t>
            </a:r>
            <a:r>
              <a:rPr lang="en-US" sz="4400" dirty="0">
                <a:highlight>
                  <a:srgbClr val="000000"/>
                </a:highlight>
                <a:latin typeface="Roboto"/>
                <a:ea typeface="Roboto"/>
              </a:rPr>
              <a:t> Binary Search </a:t>
            </a:r>
            <a:r>
              <a:rPr lang="en-US" sz="4400" dirty="0" err="1">
                <a:highlight>
                  <a:srgbClr val="000000"/>
                </a:highlight>
                <a:latin typeface="Roboto"/>
                <a:ea typeface="Roboto"/>
              </a:rPr>
              <a:t>alqoritmləri</a:t>
            </a:r>
            <a:endParaRPr lang="en-US" sz="4400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25CF8-70A9-4691-BE41-0FEADD947997}"/>
              </a:ext>
            </a:extLst>
          </p:cNvPr>
          <p:cNvSpPr txBox="1"/>
          <p:nvPr/>
        </p:nvSpPr>
        <p:spPr>
          <a:xfrm>
            <a:off x="8174966" y="537138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highlight>
                  <a:srgbClr val="000000"/>
                </a:highlight>
              </a:rPr>
              <a:t>AzTu-P102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2A60F-EC7A-4B3E-9FCB-FD9B904E1E67}"/>
              </a:ext>
            </a:extLst>
          </p:cNvPr>
          <p:cNvSpPr txBox="1"/>
          <p:nvPr/>
        </p:nvSpPr>
        <p:spPr>
          <a:xfrm>
            <a:off x="4249948" y="66136"/>
            <a:ext cx="5618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Fibonacci Axtarış Alqoritmi</a:t>
            </a: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70B3FC-CD11-4017-B7C1-653484B97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0" t="10393" r="36392" b="8146"/>
          <a:stretch/>
        </p:blipFill>
        <p:spPr>
          <a:xfrm>
            <a:off x="2280249" y="573135"/>
            <a:ext cx="8162299" cy="61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F8AC5-A844-460C-9332-86550CF8CD99}"/>
              </a:ext>
            </a:extLst>
          </p:cNvPr>
          <p:cNvSpPr txBox="1"/>
          <p:nvPr/>
        </p:nvSpPr>
        <p:spPr>
          <a:xfrm>
            <a:off x="238665" y="799382"/>
            <a:ext cx="75883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İkili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alqoritmi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sətir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axtarışı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üçün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alqoritmidir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İkili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alqoritmində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axtarılan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tapmaq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üçün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hər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dəfə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massivin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ortasındakı</a:t>
            </a:r>
            <a:r>
              <a:rPr lang="en-US" dirty="0">
                <a:ea typeface="+mn-lt"/>
                <a:cs typeface="+mn-lt"/>
              </a:rPr>
              <a:t> element </a:t>
            </a:r>
            <a:r>
              <a:rPr lang="en-US" err="1">
                <a:ea typeface="+mn-lt"/>
                <a:cs typeface="+mn-lt"/>
              </a:rPr>
              <a:t>yoxlanılır</a:t>
            </a:r>
            <a:r>
              <a:rPr lang="en-US" dirty="0">
                <a:ea typeface="+mn-lt"/>
                <a:cs typeface="+mn-lt"/>
              </a:rPr>
              <a:t>. Orta element </a:t>
            </a:r>
            <a:r>
              <a:rPr lang="en-US" err="1">
                <a:ea typeface="+mn-lt"/>
                <a:cs typeface="+mn-lt"/>
              </a:rPr>
              <a:t>axtarılan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bərabər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deyilsə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prosesi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axtarılan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digər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yarısında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təkrarlanır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Beləliklə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sahəsi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hər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addımda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yarıya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endirilir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Binar </a:t>
            </a:r>
            <a:r>
              <a:rPr lang="en-US" dirty="0" err="1">
                <a:ea typeface="+mn-lt"/>
                <a:cs typeface="+mn-lt"/>
              </a:rPr>
              <a:t>axtarış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alqoritmində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axtarılan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ardıcıllıq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sıralı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ardıcıllıq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olmalıdır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Sıralanmamış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ardıcıllıqlarda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ikili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axtarışı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yerinə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yetirmək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üçün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əvvəlcə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ardıcıllıq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istənilən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çeşidləmə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alqoritmi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sıralanmalıdır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2FEF4-C63B-44EA-BB85-B0094A99CB19}"/>
              </a:ext>
            </a:extLst>
          </p:cNvPr>
          <p:cNvSpPr txBox="1"/>
          <p:nvPr/>
        </p:nvSpPr>
        <p:spPr>
          <a:xfrm>
            <a:off x="4249049" y="108369"/>
            <a:ext cx="3303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Binar </a:t>
            </a:r>
            <a:r>
              <a:rPr lang="en-US" sz="2400" dirty="0" err="1"/>
              <a:t>axtarış</a:t>
            </a:r>
            <a:r>
              <a:rPr lang="en-US" sz="2400" dirty="0"/>
              <a:t> </a:t>
            </a:r>
            <a:r>
              <a:rPr lang="en-US" sz="2400" dirty="0" err="1"/>
              <a:t>alqoritmi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EA779-55EC-4A02-8A15-1E4B1DB00AFF}"/>
              </a:ext>
            </a:extLst>
          </p:cNvPr>
          <p:cNvSpPr txBox="1"/>
          <p:nvPr/>
        </p:nvSpPr>
        <p:spPr>
          <a:xfrm>
            <a:off x="4609381" y="3416061"/>
            <a:ext cx="675448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atamaran"/>
              </a:rPr>
              <a:t>İkili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axtarış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alqoritmində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izləniləcək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addımlar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aşağıdakı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kimidir</a:t>
            </a:r>
          </a:p>
          <a:p>
            <a:endParaRPr lang="en-US" dirty="0">
              <a:latin typeface="Catamaran"/>
            </a:endParaRPr>
          </a:p>
          <a:p>
            <a:r>
              <a:rPr lang="en-US" dirty="0">
                <a:latin typeface="Catamaran"/>
              </a:rPr>
              <a:t>1- </a:t>
            </a:r>
            <a:r>
              <a:rPr lang="en-US" dirty="0" err="1">
                <a:latin typeface="Catamaran"/>
              </a:rPr>
              <a:t>Massivin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ortasındakı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elementi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seçin</a:t>
            </a:r>
            <a:r>
              <a:rPr lang="en-US" dirty="0">
                <a:latin typeface="Catamaran"/>
              </a:rPr>
              <a:t> </a:t>
            </a:r>
          </a:p>
          <a:p>
            <a:r>
              <a:rPr lang="en-US" dirty="0">
                <a:latin typeface="Catamaran"/>
              </a:rPr>
              <a:t>2- </a:t>
            </a:r>
            <a:r>
              <a:rPr lang="en-US" dirty="0" err="1">
                <a:latin typeface="Catamaran"/>
              </a:rPr>
              <a:t>Seçilmiş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elementi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axtarılan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elementlə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müqayisə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edin</a:t>
            </a:r>
            <a:r>
              <a:rPr lang="en-US" dirty="0">
                <a:latin typeface="Catamaran"/>
              </a:rPr>
              <a:t>, </a:t>
            </a:r>
            <a:r>
              <a:rPr lang="en-US" dirty="0" err="1">
                <a:latin typeface="Catamaran"/>
              </a:rPr>
              <a:t>axtarılan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bərabərdirsə</a:t>
            </a:r>
            <a:r>
              <a:rPr lang="en-US" dirty="0">
                <a:latin typeface="Catamaran"/>
              </a:rPr>
              <a:t>, </a:t>
            </a:r>
            <a:r>
              <a:rPr lang="en-US" dirty="0" err="1">
                <a:latin typeface="Catamaran"/>
              </a:rPr>
              <a:t>dayandırın</a:t>
            </a:r>
            <a:r>
              <a:rPr lang="en-US" dirty="0">
                <a:latin typeface="Catamaran"/>
              </a:rPr>
              <a:t> </a:t>
            </a:r>
            <a:endParaRPr lang="en-US" dirty="0">
              <a:latin typeface="Century Gothic" panose="020B0502020202020204"/>
            </a:endParaRPr>
          </a:p>
          <a:p>
            <a:r>
              <a:rPr lang="en-US" dirty="0">
                <a:latin typeface="Catamaran"/>
              </a:rPr>
              <a:t>3- </a:t>
            </a:r>
            <a:r>
              <a:rPr lang="en-US" dirty="0" err="1">
                <a:latin typeface="Catamaran"/>
              </a:rPr>
              <a:t>Axtarılan</a:t>
            </a:r>
            <a:r>
              <a:rPr lang="en-US" dirty="0">
                <a:latin typeface="Catamaran"/>
              </a:rPr>
              <a:t> element </a:t>
            </a:r>
            <a:r>
              <a:rPr lang="en-US" dirty="0" err="1">
                <a:latin typeface="Catamaran"/>
              </a:rPr>
              <a:t>seçilmiş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elementdən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böyükdürsə</a:t>
            </a:r>
            <a:r>
              <a:rPr lang="en-US" dirty="0">
                <a:latin typeface="Catamaran"/>
              </a:rPr>
              <a:t>, </a:t>
            </a:r>
            <a:r>
              <a:rPr lang="en-US" dirty="0" err="1">
                <a:latin typeface="Catamaran"/>
              </a:rPr>
              <a:t>axtarış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prosesini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daha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çox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təkrarlayın</a:t>
            </a:r>
            <a:r>
              <a:rPr lang="en-US" dirty="0">
                <a:latin typeface="Catamaran"/>
              </a:rPr>
              <a:t>. </a:t>
            </a:r>
            <a:r>
              <a:rPr lang="en-US" dirty="0" err="1">
                <a:latin typeface="Catamaran"/>
              </a:rPr>
              <a:t>massivin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seçilmiş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elementindən</a:t>
            </a:r>
            <a:r>
              <a:rPr lang="en-US" dirty="0">
                <a:latin typeface="Catamaran"/>
              </a:rPr>
              <a:t> 4- </a:t>
            </a:r>
            <a:r>
              <a:rPr lang="en-US" dirty="0" err="1">
                <a:latin typeface="Catamaran"/>
              </a:rPr>
              <a:t>Axtarılan</a:t>
            </a:r>
            <a:r>
              <a:rPr lang="en-US" dirty="0">
                <a:latin typeface="Catamaran"/>
              </a:rPr>
              <a:t> element </a:t>
            </a:r>
            <a:r>
              <a:rPr lang="en-US" dirty="0" err="1">
                <a:latin typeface="Catamaran"/>
              </a:rPr>
              <a:t>seçilmiş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elementdən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azdırsa</a:t>
            </a:r>
            <a:r>
              <a:rPr lang="en-US" dirty="0">
                <a:latin typeface="Catamaran"/>
              </a:rPr>
              <a:t>, </a:t>
            </a:r>
            <a:r>
              <a:rPr lang="en-US" dirty="0" err="1">
                <a:latin typeface="Catamaran"/>
              </a:rPr>
              <a:t>axtarışı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massivin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kiçik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hissəsində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təkrarlayın</a:t>
            </a:r>
            <a:r>
              <a:rPr lang="en-US" dirty="0">
                <a:latin typeface="Catamaran"/>
              </a:rPr>
              <a:t> </a:t>
            </a:r>
            <a:endParaRPr lang="en-US" dirty="0">
              <a:latin typeface="Century Gothic" panose="020B0502020202020204"/>
            </a:endParaRPr>
          </a:p>
          <a:p>
            <a:r>
              <a:rPr lang="en-US" dirty="0">
                <a:latin typeface="Catamaran"/>
              </a:rPr>
              <a:t>5- </a:t>
            </a:r>
            <a:r>
              <a:rPr lang="en-US" dirty="0" err="1">
                <a:latin typeface="Catamaran"/>
              </a:rPr>
              <a:t>Axtarış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sahəsindəki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ən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kiçik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indeks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ondan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kiçik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və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ya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ona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bərabər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olana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qədər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addımları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təkrarlayın</a:t>
            </a:r>
            <a:r>
              <a:rPr lang="en-US" dirty="0">
                <a:latin typeface="Catamaran"/>
              </a:rPr>
              <a:t>. </a:t>
            </a:r>
            <a:r>
              <a:rPr lang="en-US" dirty="0" err="1">
                <a:latin typeface="Catamaran"/>
              </a:rPr>
              <a:t>ən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böyük</a:t>
            </a:r>
            <a:r>
              <a:rPr lang="en-US" dirty="0">
                <a:latin typeface="Catamaran"/>
              </a:rPr>
              <a:t> </a:t>
            </a:r>
            <a:r>
              <a:rPr lang="en-US" dirty="0" err="1">
                <a:latin typeface="Catamaran"/>
              </a:rPr>
              <a:t>indeks</a:t>
            </a:r>
            <a:r>
              <a:rPr lang="en-US" dirty="0">
                <a:latin typeface="Catamaran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DB413-58FE-43CE-B9A0-EE0F75AD94F3}"/>
              </a:ext>
            </a:extLst>
          </p:cNvPr>
          <p:cNvSpPr txBox="1"/>
          <p:nvPr/>
        </p:nvSpPr>
        <p:spPr>
          <a:xfrm>
            <a:off x="152400" y="152400"/>
            <a:ext cx="103488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tamaran"/>
              </a:rPr>
              <a:t>Məsələn; 2,3,4,5,6,7,8,9,22,33,45 elementlərdən ibarət sıralı massivdə ikili axtarışla 4 elementi tapmaq üçün aşağıdakı addımlar atılacaq.</a:t>
            </a:r>
          </a:p>
          <a:p>
            <a:r>
              <a:rPr lang="en-US">
                <a:latin typeface="Catamaran"/>
              </a:rPr>
              <a:t>Massivin orta elementi 7 seçilir və axtarılan element 4 ilə müqayisə edilir. Axtarılan element (4) orta elementə (7) bərabər olmadığı üçün massivin orta element olan 7-dən kiçik hissəsi yoxlanılır. Yeni axtarış sətirimiz 2,3,4,5,6 olacaq.</a:t>
            </a:r>
          </a:p>
          <a:p>
            <a:r>
              <a:rPr lang="en-US">
                <a:latin typeface="Catamaran"/>
              </a:rPr>
              <a:t>Yeni axtarış massivimizin orta elementi 4 olacaq və axtarış tamamlandı.</a:t>
            </a:r>
          </a:p>
          <a:p>
            <a:r>
              <a:rPr lang="en-US">
                <a:latin typeface="Catamaran"/>
              </a:rPr>
              <a:t>Binar axtarış alqoritmində sıralı massivdə maksimum log2N müqayisəsi etməklə nəticə əldə edilir.</a:t>
            </a:r>
          </a:p>
          <a:p>
            <a:r>
              <a:rPr lang="en-US">
                <a:latin typeface="Catamaran"/>
              </a:rPr>
              <a:t>İkili axtarış alqoritmini misaldakı kimi sıralı massivdə tətbiq etməyə çalışsaq, nümunə C kodu aşağıdakı kimi olacaq.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DC270A5-6B78-4B47-92FB-912708792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1" t="13889" r="18325" b="8333"/>
          <a:stretch/>
        </p:blipFill>
        <p:spPr>
          <a:xfrm>
            <a:off x="4609382" y="2427815"/>
            <a:ext cx="6252316" cy="42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2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7BE3119-8779-4E53-A49C-0049CAE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99845"/>
            <a:ext cx="9716218" cy="64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0ECF2-1443-416E-84C3-747D0C4577A9}"/>
              </a:ext>
            </a:extLst>
          </p:cNvPr>
          <p:cNvSpPr txBox="1"/>
          <p:nvPr/>
        </p:nvSpPr>
        <p:spPr>
          <a:xfrm>
            <a:off x="4810664" y="-575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Linear Search</a:t>
            </a:r>
          </a:p>
          <a:p>
            <a:r>
              <a:rPr lang="en-US" sz="2000"/>
              <a:t>(Xətti Axtarış)</a:t>
            </a:r>
          </a:p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9169-921F-488E-9238-C0AAF2FAAEF0}"/>
              </a:ext>
            </a:extLst>
          </p:cNvPr>
          <p:cNvSpPr txBox="1"/>
          <p:nvPr/>
        </p:nvSpPr>
        <p:spPr>
          <a:xfrm>
            <a:off x="655609" y="1000666"/>
            <a:ext cx="1086640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Bu,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verilənlərin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olub-olmadığını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öyrənmək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üçün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istifadə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edilən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sadə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alqoritmdir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</a:t>
            </a:r>
          </a:p>
          <a:p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Xətti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Axtarış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Alqoritmi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hər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dəfə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məlumatları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massivin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ilk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elementindən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sonuncu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elementinə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qədər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</a:t>
            </a:r>
          </a:p>
          <a:p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bir-bir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müqayisə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edin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 Bu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alqoritm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axtarılana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bərabər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olan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termini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tapırsa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,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onu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indeksləşdirir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</a:t>
            </a:r>
          </a:p>
          <a:p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verir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məlumatlara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bərabər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olan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termini tapa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bilmədikdə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-1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qaytarır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 -1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qaytardıqda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,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element</a:t>
            </a:r>
          </a:p>
          <a:p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O,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deyil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 Array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şərtlərini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ardıcıl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olaraq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axtarılan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elementlə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müqayisə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etdiyi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üçün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bu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alqoritm</a:t>
            </a:r>
            <a:endParaRPr lang="en-US" sz="2400">
              <a:highlight>
                <a:srgbClr val="000000"/>
              </a:highlight>
              <a:latin typeface="Arial"/>
              <a:cs typeface="Arial"/>
            </a:endParaRPr>
          </a:p>
          <a:p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Ardıcıl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axtarış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alqoritmi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də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deyilir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.</a:t>
            </a:r>
          </a:p>
          <a:p>
            <a:endParaRPr lang="en-US" sz="2400" dirty="0">
              <a:highlight>
                <a:srgbClr val="000000"/>
              </a:highlight>
              <a:latin typeface="Arial"/>
              <a:cs typeface="Arial"/>
            </a:endParaRPr>
          </a:p>
          <a:p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Xətti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axtarışı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iki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xüsusi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vəziyyətə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ayıra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bilərik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:</a:t>
            </a:r>
          </a:p>
          <a:p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1.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sıradan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çıxıb</a:t>
            </a:r>
            <a:endParaRPr lang="en-US" sz="2400">
              <a:highlight>
                <a:srgbClr val="000000"/>
              </a:highlight>
              <a:latin typeface="Arial"/>
              <a:cs typeface="Arial"/>
            </a:endParaRPr>
          </a:p>
          <a:p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2.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Sıralanan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Massivin</a:t>
            </a:r>
            <a:r>
              <a:rPr lang="en-US" sz="24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err="1">
                <a:highlight>
                  <a:srgbClr val="000000"/>
                </a:highlight>
                <a:latin typeface="Arial"/>
                <a:cs typeface="Arial"/>
              </a:rPr>
              <a:t>işi</a:t>
            </a:r>
            <a:endParaRPr lang="en-US" sz="2400">
              <a:highlight>
                <a:srgbClr val="000000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6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B2D28-BFD2-493E-9E23-85BC41890D8F}"/>
              </a:ext>
            </a:extLst>
          </p:cNvPr>
          <p:cNvSpPr txBox="1"/>
          <p:nvPr/>
        </p:nvSpPr>
        <p:spPr>
          <a:xfrm>
            <a:off x="1532626" y="669986"/>
            <a:ext cx="912674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highlight>
                  <a:srgbClr val="000000"/>
                </a:highlight>
              </a:rPr>
              <a:t>Massiv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sırasız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olması</a:t>
            </a:r>
            <a:r>
              <a:rPr lang="en-US" sz="2400" dirty="0">
                <a:highlight>
                  <a:srgbClr val="000000"/>
                </a:highlight>
              </a:rPr>
              <a:t> </a:t>
            </a:r>
          </a:p>
          <a:p>
            <a:pPr algn="ctr"/>
            <a:endParaRPr lang="en-US" sz="2400" dirty="0">
              <a:highlight>
                <a:srgbClr val="000000"/>
              </a:highlight>
            </a:endParaRPr>
          </a:p>
          <a:p>
            <a:pPr algn="ctr"/>
            <a:r>
              <a:rPr lang="en-US" sz="2400" err="1">
                <a:highlight>
                  <a:srgbClr val="000000"/>
                </a:highlight>
              </a:rPr>
              <a:t>Sıralanmamış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massivdə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elementi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axtarmaq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üçün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massivin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birinci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bəndindən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başlayın</a:t>
            </a:r>
            <a:r>
              <a:rPr lang="en-US" sz="2400" dirty="0">
                <a:highlight>
                  <a:srgbClr val="000000"/>
                </a:highlight>
              </a:rPr>
              <a:t>,</a:t>
            </a:r>
          </a:p>
          <a:p>
            <a:pPr algn="ctr"/>
            <a:r>
              <a:rPr lang="en-US" sz="2400" err="1">
                <a:highlight>
                  <a:srgbClr val="000000"/>
                </a:highlight>
              </a:rPr>
              <a:t>dəyər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massivin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sonuna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doğru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gedərək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hər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bir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terminlə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müqayisə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edilir</a:t>
            </a:r>
            <a:r>
              <a:rPr lang="en-US" sz="2400" dirty="0">
                <a:highlight>
                  <a:srgbClr val="000000"/>
                </a:highlight>
              </a:rPr>
              <a:t>. </a:t>
            </a:r>
            <a:r>
              <a:rPr lang="en-US" sz="2400" err="1">
                <a:highlight>
                  <a:srgbClr val="000000"/>
                </a:highlight>
              </a:rPr>
              <a:t>Axtarılan</a:t>
            </a:r>
            <a:r>
              <a:rPr lang="en-US" sz="2400" dirty="0">
                <a:highlight>
                  <a:srgbClr val="000000"/>
                </a:highlight>
              </a:rPr>
              <a:t> element </a:t>
            </a:r>
            <a:r>
              <a:rPr lang="en-US" sz="2400" err="1">
                <a:highlight>
                  <a:srgbClr val="000000"/>
                </a:highlight>
              </a:rPr>
              <a:t>varsa</a:t>
            </a:r>
            <a:r>
              <a:rPr lang="en-US" sz="2400" dirty="0">
                <a:highlight>
                  <a:srgbClr val="000000"/>
                </a:highlight>
              </a:rPr>
              <a:t>, </a:t>
            </a:r>
            <a:r>
              <a:rPr lang="en-US" sz="2400" err="1">
                <a:highlight>
                  <a:srgbClr val="000000"/>
                </a:highlight>
              </a:rPr>
              <a:t>alqoritm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belədir</a:t>
            </a:r>
            <a:endParaRPr lang="en-US" sz="2400">
              <a:highlight>
                <a:srgbClr val="000000"/>
              </a:highlight>
            </a:endParaRP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Termin </a:t>
            </a:r>
            <a:r>
              <a:rPr lang="en-US" sz="2400" err="1">
                <a:highlight>
                  <a:srgbClr val="000000"/>
                </a:highlight>
              </a:rPr>
              <a:t>indeksini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qaytarır</a:t>
            </a:r>
            <a:r>
              <a:rPr lang="en-US" sz="2400" dirty="0">
                <a:highlight>
                  <a:srgbClr val="000000"/>
                </a:highlight>
              </a:rPr>
              <a:t>. </a:t>
            </a:r>
            <a:r>
              <a:rPr lang="en-US" sz="2400" err="1">
                <a:highlight>
                  <a:srgbClr val="000000"/>
                </a:highlight>
              </a:rPr>
              <a:t>Massivin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sonuna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çatmasına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baxmayaraq</a:t>
            </a:r>
            <a:r>
              <a:rPr lang="en-US" sz="2400" dirty="0">
                <a:highlight>
                  <a:srgbClr val="000000"/>
                </a:highlight>
              </a:rPr>
              <a:t>, </a:t>
            </a:r>
            <a:r>
              <a:rPr lang="en-US" sz="2400" err="1">
                <a:highlight>
                  <a:srgbClr val="000000"/>
                </a:highlight>
              </a:rPr>
              <a:t>axtarılan</a:t>
            </a:r>
            <a:r>
              <a:rPr lang="en-US" sz="2400" dirty="0">
                <a:highlight>
                  <a:srgbClr val="000000"/>
                </a:highlight>
              </a:rPr>
              <a:t> element </a:t>
            </a:r>
            <a:r>
              <a:rPr lang="en-US" sz="2400" err="1">
                <a:highlight>
                  <a:srgbClr val="000000"/>
                </a:highlight>
              </a:rPr>
              <a:t>tapılmırsa</a:t>
            </a:r>
            <a:r>
              <a:rPr lang="en-US" sz="2400" dirty="0">
                <a:highlight>
                  <a:srgbClr val="000000"/>
                </a:highlight>
              </a:rPr>
              <a:t>, </a:t>
            </a:r>
            <a:r>
              <a:rPr lang="en-US" sz="2400" err="1">
                <a:highlight>
                  <a:srgbClr val="000000"/>
                </a:highlight>
              </a:rPr>
              <a:t>alqoritm</a:t>
            </a:r>
            <a:r>
              <a:rPr lang="en-US" sz="2400" dirty="0">
                <a:highlight>
                  <a:srgbClr val="000000"/>
                </a:highlight>
              </a:rPr>
              <a:t> -1</a:t>
            </a:r>
          </a:p>
          <a:p>
            <a:pPr algn="ctr"/>
            <a:r>
              <a:rPr lang="en-US" sz="2400" err="1">
                <a:highlight>
                  <a:srgbClr val="000000"/>
                </a:highlight>
              </a:rPr>
              <a:t>dəyərini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verir</a:t>
            </a:r>
            <a:r>
              <a:rPr lang="en-US" sz="2400" dirty="0">
                <a:highlight>
                  <a:srgbClr val="000000"/>
                </a:highlight>
              </a:rPr>
              <a:t>.</a:t>
            </a: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İndi biz </a:t>
            </a:r>
            <a:r>
              <a:rPr lang="en-US" sz="2400" err="1">
                <a:highlight>
                  <a:srgbClr val="000000"/>
                </a:highlight>
              </a:rPr>
              <a:t>bu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alqoritmin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psevdokodunu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yaza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bilərik</a:t>
            </a:r>
            <a:r>
              <a:rPr lang="en-US" sz="2400" dirty="0">
                <a:highlight>
                  <a:srgbClr val="000000"/>
                </a:highlight>
              </a:rPr>
              <a:t>.</a:t>
            </a: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a*left…right+ </a:t>
            </a:r>
            <a:r>
              <a:rPr lang="en-US" sz="2400" err="1">
                <a:highlight>
                  <a:srgbClr val="000000"/>
                </a:highlight>
              </a:rPr>
              <a:t>massivi</a:t>
            </a:r>
            <a:r>
              <a:rPr lang="en-US" sz="2400" dirty="0">
                <a:highlight>
                  <a:srgbClr val="000000"/>
                </a:highlight>
              </a:rPr>
              <a:t> b </a:t>
            </a:r>
            <a:r>
              <a:rPr lang="en-US" sz="2400" err="1">
                <a:highlight>
                  <a:srgbClr val="000000"/>
                </a:highlight>
              </a:rPr>
              <a:t>elementini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axtaracaq</a:t>
            </a:r>
            <a:r>
              <a:rPr lang="en-US" sz="2400" dirty="0">
                <a:highlight>
                  <a:srgbClr val="000000"/>
                </a:highlight>
              </a:rPr>
              <a:t>.</a:t>
            </a: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1. </a:t>
            </a:r>
            <a:r>
              <a:rPr lang="en-US" sz="2400" dirty="0" err="1">
                <a:highlight>
                  <a:srgbClr val="000000"/>
                </a:highlight>
              </a:rPr>
              <a:t>i</a:t>
            </a:r>
            <a:r>
              <a:rPr lang="en-US" sz="2400" dirty="0">
                <a:highlight>
                  <a:srgbClr val="000000"/>
                </a:highlight>
              </a:rPr>
              <a:t> = sol,…, </a:t>
            </a:r>
            <a:r>
              <a:rPr lang="en-US" sz="2400" dirty="0" err="1">
                <a:highlight>
                  <a:srgbClr val="000000"/>
                </a:highlight>
              </a:rPr>
              <a:t>sağ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dirty="0" err="1">
                <a:highlight>
                  <a:srgbClr val="000000"/>
                </a:highlight>
              </a:rPr>
              <a:t>üçün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dirty="0" err="1">
                <a:highlight>
                  <a:srgbClr val="000000"/>
                </a:highlight>
              </a:rPr>
              <a:t>təkrarlayın</a:t>
            </a:r>
            <a:r>
              <a:rPr lang="en-US" sz="2400" dirty="0">
                <a:highlight>
                  <a:srgbClr val="000000"/>
                </a:highlight>
              </a:rPr>
              <a:t>:</a:t>
            </a: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1.1. </a:t>
            </a:r>
            <a:r>
              <a:rPr lang="en-US" sz="2400" dirty="0" err="1">
                <a:highlight>
                  <a:srgbClr val="000000"/>
                </a:highlight>
              </a:rPr>
              <a:t>Əgər</a:t>
            </a:r>
            <a:r>
              <a:rPr lang="en-US" sz="2400" dirty="0">
                <a:highlight>
                  <a:srgbClr val="000000"/>
                </a:highlight>
              </a:rPr>
              <a:t> b = a[</a:t>
            </a:r>
            <a:r>
              <a:rPr lang="en-US" sz="2400" dirty="0" err="1">
                <a:highlight>
                  <a:srgbClr val="000000"/>
                </a:highlight>
              </a:rPr>
              <a:t>i</a:t>
            </a:r>
            <a:r>
              <a:rPr lang="en-US" sz="2400" dirty="0">
                <a:highlight>
                  <a:srgbClr val="000000"/>
                </a:highlight>
              </a:rPr>
              <a:t>], </a:t>
            </a:r>
            <a:r>
              <a:rPr lang="en-US" sz="2400" dirty="0" err="1">
                <a:highlight>
                  <a:srgbClr val="000000"/>
                </a:highlight>
              </a:rPr>
              <a:t>döngəni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dirty="0" err="1">
                <a:highlight>
                  <a:srgbClr val="000000"/>
                </a:highlight>
              </a:rPr>
              <a:t>dayandırın</a:t>
            </a:r>
            <a:r>
              <a:rPr lang="en-US" sz="2400" dirty="0">
                <a:highlight>
                  <a:srgbClr val="000000"/>
                </a:highlight>
              </a:rPr>
              <a:t>; </a:t>
            </a:r>
            <a:r>
              <a:rPr lang="en-US" sz="2400" dirty="0" err="1">
                <a:highlight>
                  <a:srgbClr val="000000"/>
                </a:highlight>
              </a:rPr>
              <a:t>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dirty="0" err="1">
                <a:highlight>
                  <a:srgbClr val="000000"/>
                </a:highlight>
              </a:rPr>
              <a:t>indeksini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dirty="0" err="1">
                <a:highlight>
                  <a:srgbClr val="000000"/>
                </a:highlight>
              </a:rPr>
              <a:t>verin</a:t>
            </a:r>
            <a:r>
              <a:rPr lang="en-US" sz="2400" dirty="0">
                <a:highlight>
                  <a:srgbClr val="000000"/>
                </a:highlight>
              </a:rPr>
              <a:t>.</a:t>
            </a:r>
          </a:p>
          <a:p>
            <a:pPr algn="ctr"/>
            <a:endParaRPr lang="en-US" sz="2400" dirty="0">
              <a:highlight>
                <a:srgbClr val="000000"/>
              </a:highlight>
            </a:endParaRPr>
          </a:p>
          <a:p>
            <a:pPr algn="ctr"/>
            <a:r>
              <a:rPr lang="en-US" sz="2400" dirty="0">
                <a:highlight>
                  <a:srgbClr val="000000"/>
                </a:highlight>
              </a:rPr>
              <a:t>2. </a:t>
            </a:r>
            <a:r>
              <a:rPr lang="en-US" sz="2400" err="1">
                <a:highlight>
                  <a:srgbClr val="000000"/>
                </a:highlight>
              </a:rPr>
              <a:t>Tapılmadıqda</a:t>
            </a:r>
            <a:r>
              <a:rPr lang="en-US" sz="2400" dirty="0">
                <a:highlight>
                  <a:srgbClr val="000000"/>
                </a:highlight>
              </a:rPr>
              <a:t>, -1 </a:t>
            </a:r>
            <a:r>
              <a:rPr lang="en-US" sz="2400" err="1">
                <a:highlight>
                  <a:srgbClr val="000000"/>
                </a:highlight>
              </a:rPr>
              <a:t>qiymətini</a:t>
            </a:r>
            <a:r>
              <a:rPr lang="en-US" sz="2400" dirty="0">
                <a:highlight>
                  <a:srgbClr val="000000"/>
                </a:highlight>
              </a:rPr>
              <a:t> </a:t>
            </a:r>
            <a:r>
              <a:rPr lang="en-US" sz="2400" err="1">
                <a:highlight>
                  <a:srgbClr val="000000"/>
                </a:highlight>
              </a:rPr>
              <a:t>verin</a:t>
            </a:r>
            <a:r>
              <a:rPr lang="en-US" sz="2400" dirty="0">
                <a:highlight>
                  <a:srgbClr val="0000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8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D86856-70A5-4828-BCA3-5D8C7872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t="11111" r="32461" b="13889"/>
          <a:stretch/>
        </p:blipFill>
        <p:spPr>
          <a:xfrm>
            <a:off x="1705155" y="213701"/>
            <a:ext cx="8782913" cy="64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6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2022-02-25T20:19:50Z</dcterms:created>
  <dcterms:modified xsi:type="dcterms:W3CDTF">2022-02-25T22:25:02Z</dcterms:modified>
</cp:coreProperties>
</file>