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9" r:id="rId4"/>
    <p:sldId id="261"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BE419-D786-4CF1-B86B-28D6A969F664}" v="84" dt="2022-02-24T23:36:35.396"/>
    <p1510:client id="{EEFD70F7-4A58-4A33-BC42-B673E3811364}" v="795" dt="2022-02-24T23:17:02.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65189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8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8509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8786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8072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261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451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804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600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82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0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516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270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598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214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34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910564"/>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Counting_sor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E6A36E-5731-4614-9793-9105A5C52667}"/>
              </a:ext>
            </a:extLst>
          </p:cNvPr>
          <p:cNvSpPr txBox="1"/>
          <p:nvPr/>
        </p:nvSpPr>
        <p:spPr>
          <a:xfrm>
            <a:off x="641231" y="5946476"/>
            <a:ext cx="120884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highlight>
                  <a:srgbClr val="000000"/>
                </a:highlight>
                <a:latin typeface="Roboto"/>
                <a:ea typeface="Roboto"/>
              </a:rPr>
              <a:t>Sorting Algorithms and Their values on Big O Notation</a:t>
            </a:r>
            <a:endParaRPr lang="en-US" sz="3600" b="1" dirty="0">
              <a:highlight>
                <a:srgbClr val="000000"/>
              </a:highlight>
              <a:cs typeface="Calibri"/>
            </a:endParaRPr>
          </a:p>
        </p:txBody>
      </p:sp>
      <p:pic>
        <p:nvPicPr>
          <p:cNvPr id="5" name="Picture 5" descr="Chart, surface chart&#10;&#10;Description automatically generated">
            <a:extLst>
              <a:ext uri="{FF2B5EF4-FFF2-40B4-BE49-F238E27FC236}">
                <a16:creationId xmlns:a16="http://schemas.microsoft.com/office/drawing/2014/main" id="{5880B041-C70C-436D-A871-F8262D0D1865}"/>
              </a:ext>
            </a:extLst>
          </p:cNvPr>
          <p:cNvPicPr>
            <a:picLocks noChangeAspect="1"/>
          </p:cNvPicPr>
          <p:nvPr/>
        </p:nvPicPr>
        <p:blipFill>
          <a:blip r:embed="rId2"/>
          <a:stretch>
            <a:fillRect/>
          </a:stretch>
        </p:blipFill>
        <p:spPr>
          <a:xfrm>
            <a:off x="986287" y="319412"/>
            <a:ext cx="10478216" cy="5313400"/>
          </a:xfrm>
          <a:prstGeom prst="rect">
            <a:avLst/>
          </a:prstGeom>
        </p:spPr>
      </p:pic>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DC725E-909C-4F4D-A898-0AB3AB0473CB}"/>
              </a:ext>
            </a:extLst>
          </p:cNvPr>
          <p:cNvSpPr txBox="1"/>
          <p:nvPr/>
        </p:nvSpPr>
        <p:spPr>
          <a:xfrm>
            <a:off x="698739" y="698740"/>
            <a:ext cx="518735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Arial"/>
                <a:ea typeface="Arial"/>
                <a:cs typeface="Arial"/>
              </a:rPr>
              <a:t>In computer science, a </a:t>
            </a:r>
            <a:r>
              <a:rPr lang="en-US" b="1" dirty="0">
                <a:solidFill>
                  <a:srgbClr val="FFFFFF"/>
                </a:solidFill>
                <a:latin typeface="Arial"/>
                <a:ea typeface="Arial"/>
                <a:cs typeface="Arial"/>
              </a:rPr>
              <a:t>sorting algorithm</a:t>
            </a:r>
            <a:r>
              <a:rPr lang="en-US" dirty="0">
                <a:solidFill>
                  <a:srgbClr val="FFFFFF"/>
                </a:solidFill>
                <a:latin typeface="Arial"/>
                <a:ea typeface="Arial"/>
                <a:cs typeface="Arial"/>
              </a:rPr>
              <a:t> is an algorithm that puts elements of a list into an order. The most frequently used orders are numerical order and lexicographical order, and either ascending or descending. Efficient sorting is important for optimizing the efficiency of other algorithms (such as search and merge algorithms) that require input data to be in sorted lists. Sorting is also often useful for canonicalizing data and for producing human-readable output.</a:t>
            </a:r>
            <a:endParaRPr lang="en-US" dirty="0">
              <a:solidFill>
                <a:srgbClr val="FFFFFF"/>
              </a:solidFill>
              <a:latin typeface="Arial"/>
              <a:cs typeface="Arial"/>
            </a:endParaRPr>
          </a:p>
        </p:txBody>
      </p:sp>
      <p:sp>
        <p:nvSpPr>
          <p:cNvPr id="5" name="TextBox 4">
            <a:extLst>
              <a:ext uri="{FF2B5EF4-FFF2-40B4-BE49-F238E27FC236}">
                <a16:creationId xmlns:a16="http://schemas.microsoft.com/office/drawing/2014/main" id="{EA391371-DAA3-44A0-B6E7-C291236D24D5}"/>
              </a:ext>
            </a:extLst>
          </p:cNvPr>
          <p:cNvSpPr txBox="1"/>
          <p:nvPr/>
        </p:nvSpPr>
        <p:spPr>
          <a:xfrm>
            <a:off x="6234023" y="3013495"/>
            <a:ext cx="51873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Arial"/>
                <a:cs typeface="Arial"/>
              </a:rPr>
              <a:t>Kompüter</a:t>
            </a:r>
            <a:r>
              <a:rPr lang="en-US" dirty="0">
                <a:latin typeface="Arial"/>
                <a:cs typeface="Arial"/>
              </a:rPr>
              <a:t> </a:t>
            </a:r>
            <a:r>
              <a:rPr lang="en-US" dirty="0" err="1">
                <a:latin typeface="Arial"/>
                <a:cs typeface="Arial"/>
              </a:rPr>
              <a:t>elmində</a:t>
            </a:r>
            <a:r>
              <a:rPr lang="en-US" dirty="0">
                <a:latin typeface="Arial"/>
                <a:cs typeface="Arial"/>
              </a:rPr>
              <a:t> </a:t>
            </a:r>
            <a:r>
              <a:rPr lang="en-US" b="1" dirty="0" err="1">
                <a:latin typeface="Arial"/>
                <a:cs typeface="Arial"/>
              </a:rPr>
              <a:t>çeşidləmə</a:t>
            </a:r>
            <a:r>
              <a:rPr lang="en-US" dirty="0">
                <a:latin typeface="Arial"/>
                <a:cs typeface="Arial"/>
              </a:rPr>
              <a:t> </a:t>
            </a:r>
            <a:r>
              <a:rPr lang="en-US" dirty="0" err="1">
                <a:latin typeface="Arial"/>
                <a:cs typeface="Arial"/>
              </a:rPr>
              <a:t>alqoritmi</a:t>
            </a:r>
            <a:r>
              <a:rPr lang="en-US" dirty="0">
                <a:latin typeface="Arial"/>
                <a:cs typeface="Arial"/>
              </a:rPr>
              <a:t> </a:t>
            </a:r>
            <a:r>
              <a:rPr lang="en-US" dirty="0" err="1">
                <a:latin typeface="Arial"/>
                <a:cs typeface="Arial"/>
              </a:rPr>
              <a:t>siyahının</a:t>
            </a:r>
            <a:r>
              <a:rPr lang="en-US" dirty="0">
                <a:latin typeface="Arial"/>
                <a:cs typeface="Arial"/>
              </a:rPr>
              <a:t> </a:t>
            </a:r>
            <a:r>
              <a:rPr lang="en-US" dirty="0" err="1">
                <a:latin typeface="Arial"/>
                <a:cs typeface="Arial"/>
              </a:rPr>
              <a:t>elementlərini</a:t>
            </a:r>
            <a:r>
              <a:rPr lang="en-US" dirty="0">
                <a:latin typeface="Arial"/>
                <a:cs typeface="Arial"/>
              </a:rPr>
              <a:t> </a:t>
            </a:r>
            <a:r>
              <a:rPr lang="en-US" dirty="0" err="1">
                <a:latin typeface="Arial"/>
                <a:cs typeface="Arial"/>
              </a:rPr>
              <a:t>sıraya</a:t>
            </a:r>
            <a:r>
              <a:rPr lang="en-US" dirty="0">
                <a:latin typeface="Arial"/>
                <a:cs typeface="Arial"/>
              </a:rPr>
              <a:t> </a:t>
            </a:r>
            <a:r>
              <a:rPr lang="en-US" dirty="0" err="1">
                <a:latin typeface="Arial"/>
                <a:cs typeface="Arial"/>
              </a:rPr>
              <a:t>salan</a:t>
            </a:r>
            <a:r>
              <a:rPr lang="en-US" dirty="0">
                <a:latin typeface="Arial"/>
                <a:cs typeface="Arial"/>
              </a:rPr>
              <a:t> </a:t>
            </a:r>
            <a:r>
              <a:rPr lang="en-US" dirty="0" err="1">
                <a:latin typeface="Arial"/>
                <a:cs typeface="Arial"/>
              </a:rPr>
              <a:t>alqoritmdir</a:t>
            </a:r>
            <a:r>
              <a:rPr lang="en-US" dirty="0">
                <a:latin typeface="Arial"/>
                <a:cs typeface="Arial"/>
              </a:rPr>
              <a:t> . _ </a:t>
            </a:r>
            <a:r>
              <a:rPr lang="en-US" dirty="0" err="1">
                <a:latin typeface="Arial"/>
                <a:cs typeface="Arial"/>
              </a:rPr>
              <a:t>Ən</a:t>
            </a:r>
            <a:r>
              <a:rPr lang="en-US" dirty="0">
                <a:latin typeface="Arial"/>
                <a:cs typeface="Arial"/>
              </a:rPr>
              <a:t> </a:t>
            </a:r>
            <a:r>
              <a:rPr lang="en-US" dirty="0" err="1">
                <a:latin typeface="Arial"/>
                <a:cs typeface="Arial"/>
              </a:rPr>
              <a:t>çox</a:t>
            </a:r>
            <a:r>
              <a:rPr lang="en-US" dirty="0">
                <a:latin typeface="Arial"/>
                <a:cs typeface="Arial"/>
              </a:rPr>
              <a:t> </a:t>
            </a:r>
            <a:r>
              <a:rPr lang="en-US" dirty="0" err="1">
                <a:latin typeface="Arial"/>
                <a:cs typeface="Arial"/>
              </a:rPr>
              <a:t>istifadə</a:t>
            </a:r>
            <a:r>
              <a:rPr lang="en-US" dirty="0">
                <a:latin typeface="Arial"/>
                <a:cs typeface="Arial"/>
              </a:rPr>
              <a:t> </a:t>
            </a:r>
            <a:r>
              <a:rPr lang="en-US" dirty="0" err="1">
                <a:latin typeface="Arial"/>
                <a:cs typeface="Arial"/>
              </a:rPr>
              <a:t>olunan</a:t>
            </a:r>
            <a:r>
              <a:rPr lang="en-US" dirty="0">
                <a:latin typeface="Arial"/>
                <a:cs typeface="Arial"/>
              </a:rPr>
              <a:t> </a:t>
            </a:r>
            <a:r>
              <a:rPr lang="en-US" dirty="0" err="1">
                <a:latin typeface="Arial"/>
                <a:cs typeface="Arial"/>
              </a:rPr>
              <a:t>sıralar</a:t>
            </a:r>
            <a:r>
              <a:rPr lang="en-US" dirty="0">
                <a:latin typeface="Arial"/>
                <a:cs typeface="Arial"/>
              </a:rPr>
              <a:t> </a:t>
            </a:r>
            <a:r>
              <a:rPr lang="en-US" dirty="0" err="1">
                <a:latin typeface="Arial"/>
                <a:cs typeface="Arial"/>
              </a:rPr>
              <a:t>ədədi</a:t>
            </a:r>
            <a:r>
              <a:rPr lang="en-US" dirty="0">
                <a:latin typeface="Arial"/>
                <a:cs typeface="Arial"/>
              </a:rPr>
              <a:t> </a:t>
            </a:r>
            <a:r>
              <a:rPr lang="en-US" dirty="0" err="1">
                <a:latin typeface="Arial"/>
                <a:cs typeface="Arial"/>
              </a:rPr>
              <a:t>sıra</a:t>
            </a:r>
            <a:r>
              <a:rPr lang="en-US" dirty="0">
                <a:latin typeface="Arial"/>
                <a:cs typeface="Arial"/>
              </a:rPr>
              <a:t> </a:t>
            </a:r>
            <a:r>
              <a:rPr lang="en-US" dirty="0" err="1">
                <a:latin typeface="Arial"/>
                <a:cs typeface="Arial"/>
              </a:rPr>
              <a:t>və</a:t>
            </a:r>
            <a:r>
              <a:rPr lang="en-US" dirty="0">
                <a:latin typeface="Arial"/>
                <a:cs typeface="Arial"/>
              </a:rPr>
              <a:t> </a:t>
            </a:r>
            <a:r>
              <a:rPr lang="en-US" dirty="0" err="1">
                <a:latin typeface="Arial"/>
                <a:cs typeface="Arial"/>
              </a:rPr>
              <a:t>leksikoqrafik</a:t>
            </a:r>
            <a:r>
              <a:rPr lang="en-US" dirty="0">
                <a:latin typeface="Arial"/>
                <a:cs typeface="Arial"/>
              </a:rPr>
              <a:t> </a:t>
            </a:r>
            <a:r>
              <a:rPr lang="en-US" dirty="0" err="1">
                <a:latin typeface="Arial"/>
                <a:cs typeface="Arial"/>
              </a:rPr>
              <a:t>sıra</a:t>
            </a:r>
            <a:r>
              <a:rPr lang="en-US" dirty="0">
                <a:latin typeface="Arial"/>
                <a:cs typeface="Arial"/>
              </a:rPr>
              <a:t> </a:t>
            </a:r>
            <a:r>
              <a:rPr lang="en-US" dirty="0" err="1">
                <a:latin typeface="Arial"/>
                <a:cs typeface="Arial"/>
              </a:rPr>
              <a:t>və</a:t>
            </a:r>
            <a:r>
              <a:rPr lang="en-US" dirty="0">
                <a:latin typeface="Arial"/>
                <a:cs typeface="Arial"/>
              </a:rPr>
              <a:t> </a:t>
            </a:r>
            <a:r>
              <a:rPr lang="en-US" dirty="0" err="1">
                <a:latin typeface="Arial"/>
                <a:cs typeface="Arial"/>
              </a:rPr>
              <a:t>ya</a:t>
            </a:r>
            <a:r>
              <a:rPr lang="en-US" dirty="0">
                <a:latin typeface="Arial"/>
                <a:cs typeface="Arial"/>
              </a:rPr>
              <a:t> </a:t>
            </a:r>
            <a:r>
              <a:rPr lang="en-US" dirty="0" err="1">
                <a:latin typeface="Arial"/>
                <a:cs typeface="Arial"/>
              </a:rPr>
              <a:t>artan</a:t>
            </a:r>
            <a:r>
              <a:rPr lang="en-US" dirty="0">
                <a:latin typeface="Arial"/>
                <a:cs typeface="Arial"/>
              </a:rPr>
              <a:t> </a:t>
            </a:r>
            <a:r>
              <a:rPr lang="en-US" dirty="0" err="1">
                <a:latin typeface="Arial"/>
                <a:cs typeface="Arial"/>
              </a:rPr>
              <a:t>və</a:t>
            </a:r>
            <a:r>
              <a:rPr lang="en-US" dirty="0">
                <a:latin typeface="Arial"/>
                <a:cs typeface="Arial"/>
              </a:rPr>
              <a:t> </a:t>
            </a:r>
            <a:r>
              <a:rPr lang="en-US" dirty="0" err="1">
                <a:latin typeface="Arial"/>
                <a:cs typeface="Arial"/>
              </a:rPr>
              <a:t>ya</a:t>
            </a:r>
            <a:r>
              <a:rPr lang="en-US" dirty="0">
                <a:latin typeface="Arial"/>
                <a:cs typeface="Arial"/>
              </a:rPr>
              <a:t> </a:t>
            </a:r>
            <a:r>
              <a:rPr lang="en-US" dirty="0" err="1">
                <a:latin typeface="Arial"/>
                <a:cs typeface="Arial"/>
              </a:rPr>
              <a:t>azalan</a:t>
            </a:r>
            <a:r>
              <a:rPr lang="en-US" dirty="0">
                <a:latin typeface="Arial"/>
                <a:cs typeface="Arial"/>
              </a:rPr>
              <a:t> </a:t>
            </a:r>
            <a:r>
              <a:rPr lang="en-US" dirty="0" err="1">
                <a:latin typeface="Arial"/>
                <a:cs typeface="Arial"/>
              </a:rPr>
              <a:t>sıralardır</a:t>
            </a:r>
            <a:r>
              <a:rPr lang="en-US" dirty="0">
                <a:latin typeface="Arial"/>
                <a:cs typeface="Arial"/>
              </a:rPr>
              <a:t>. </a:t>
            </a:r>
            <a:r>
              <a:rPr lang="en-US" dirty="0" err="1">
                <a:latin typeface="Arial"/>
                <a:cs typeface="Arial"/>
              </a:rPr>
              <a:t>Səmərəli</a:t>
            </a:r>
            <a:r>
              <a:rPr lang="en-US" dirty="0">
                <a:latin typeface="Arial"/>
                <a:cs typeface="Arial"/>
              </a:rPr>
              <a:t> </a:t>
            </a:r>
            <a:r>
              <a:rPr lang="en-US" dirty="0" err="1">
                <a:latin typeface="Arial"/>
                <a:cs typeface="Arial"/>
              </a:rPr>
              <a:t>çeşidləmə</a:t>
            </a:r>
            <a:r>
              <a:rPr lang="en-US" dirty="0">
                <a:latin typeface="Arial"/>
                <a:cs typeface="Arial"/>
              </a:rPr>
              <a:t> </a:t>
            </a:r>
            <a:r>
              <a:rPr lang="en-US" dirty="0" err="1">
                <a:latin typeface="Arial"/>
                <a:cs typeface="Arial"/>
              </a:rPr>
              <a:t>giriş</a:t>
            </a:r>
            <a:r>
              <a:rPr lang="en-US" dirty="0">
                <a:latin typeface="Arial"/>
                <a:cs typeface="Arial"/>
              </a:rPr>
              <a:t> </a:t>
            </a:r>
            <a:r>
              <a:rPr lang="en-US" dirty="0" err="1">
                <a:latin typeface="Arial"/>
                <a:cs typeface="Arial"/>
              </a:rPr>
              <a:t>məlumatlarının</a:t>
            </a:r>
            <a:r>
              <a:rPr lang="en-US" dirty="0">
                <a:latin typeface="Arial"/>
                <a:cs typeface="Arial"/>
              </a:rPr>
              <a:t> </a:t>
            </a:r>
            <a:r>
              <a:rPr lang="en-US" dirty="0" err="1">
                <a:latin typeface="Arial"/>
                <a:cs typeface="Arial"/>
              </a:rPr>
              <a:t>çeşidlənmiş</a:t>
            </a:r>
            <a:r>
              <a:rPr lang="en-US" dirty="0">
                <a:latin typeface="Arial"/>
                <a:cs typeface="Arial"/>
              </a:rPr>
              <a:t> </a:t>
            </a:r>
            <a:r>
              <a:rPr lang="en-US" dirty="0" err="1">
                <a:latin typeface="Arial"/>
                <a:cs typeface="Arial"/>
              </a:rPr>
              <a:t>siyahılarda</a:t>
            </a:r>
            <a:r>
              <a:rPr lang="en-US" dirty="0">
                <a:latin typeface="Arial"/>
                <a:cs typeface="Arial"/>
              </a:rPr>
              <a:t> </a:t>
            </a:r>
            <a:r>
              <a:rPr lang="en-US" dirty="0" err="1">
                <a:latin typeface="Arial"/>
                <a:cs typeface="Arial"/>
              </a:rPr>
              <a:t>olmasını</a:t>
            </a:r>
            <a:r>
              <a:rPr lang="en-US" dirty="0">
                <a:latin typeface="Arial"/>
                <a:cs typeface="Arial"/>
              </a:rPr>
              <a:t> </a:t>
            </a:r>
            <a:r>
              <a:rPr lang="en-US" dirty="0" err="1">
                <a:latin typeface="Arial"/>
                <a:cs typeface="Arial"/>
              </a:rPr>
              <a:t>tələb</a:t>
            </a:r>
            <a:r>
              <a:rPr lang="en-US" dirty="0">
                <a:latin typeface="Arial"/>
                <a:cs typeface="Arial"/>
              </a:rPr>
              <a:t> </a:t>
            </a:r>
            <a:r>
              <a:rPr lang="en-US" dirty="0" err="1">
                <a:latin typeface="Arial"/>
                <a:cs typeface="Arial"/>
              </a:rPr>
              <a:t>edən</a:t>
            </a:r>
            <a:r>
              <a:rPr lang="en-US" dirty="0">
                <a:latin typeface="Arial"/>
                <a:cs typeface="Arial"/>
              </a:rPr>
              <a:t> </a:t>
            </a:r>
            <a:r>
              <a:rPr lang="en-US" dirty="0" err="1">
                <a:latin typeface="Arial"/>
                <a:cs typeface="Arial"/>
              </a:rPr>
              <a:t>digər</a:t>
            </a:r>
            <a:r>
              <a:rPr lang="en-US" dirty="0">
                <a:latin typeface="Arial"/>
                <a:cs typeface="Arial"/>
              </a:rPr>
              <a:t> </a:t>
            </a:r>
            <a:r>
              <a:rPr lang="en-US" dirty="0" err="1">
                <a:latin typeface="Arial"/>
                <a:cs typeface="Arial"/>
              </a:rPr>
              <a:t>alqoritmlərin</a:t>
            </a:r>
            <a:r>
              <a:rPr lang="en-US" dirty="0">
                <a:latin typeface="Arial"/>
                <a:cs typeface="Arial"/>
              </a:rPr>
              <a:t> (</a:t>
            </a:r>
            <a:r>
              <a:rPr lang="en-US" dirty="0" err="1">
                <a:latin typeface="Arial"/>
                <a:cs typeface="Arial"/>
              </a:rPr>
              <a:t>məsələn</a:t>
            </a:r>
            <a:r>
              <a:rPr lang="en-US" dirty="0">
                <a:latin typeface="Arial"/>
                <a:cs typeface="Arial"/>
              </a:rPr>
              <a:t>, </a:t>
            </a:r>
            <a:r>
              <a:rPr lang="en-US" dirty="0" err="1">
                <a:latin typeface="Arial"/>
                <a:cs typeface="Arial"/>
              </a:rPr>
              <a:t>axtarış</a:t>
            </a:r>
            <a:r>
              <a:rPr lang="en-US" dirty="0">
                <a:latin typeface="Arial"/>
                <a:cs typeface="Arial"/>
              </a:rPr>
              <a:t> </a:t>
            </a:r>
            <a:r>
              <a:rPr lang="en-US" dirty="0" err="1">
                <a:latin typeface="Arial"/>
                <a:cs typeface="Arial"/>
              </a:rPr>
              <a:t>və</a:t>
            </a:r>
            <a:r>
              <a:rPr lang="en-US" dirty="0">
                <a:latin typeface="Arial"/>
                <a:cs typeface="Arial"/>
              </a:rPr>
              <a:t> </a:t>
            </a:r>
            <a:r>
              <a:rPr lang="en-US" dirty="0" err="1">
                <a:latin typeface="Arial"/>
                <a:cs typeface="Arial"/>
              </a:rPr>
              <a:t>birləşmə</a:t>
            </a:r>
            <a:r>
              <a:rPr lang="en-US" dirty="0">
                <a:latin typeface="Arial"/>
                <a:cs typeface="Arial"/>
              </a:rPr>
              <a:t> </a:t>
            </a:r>
            <a:r>
              <a:rPr lang="en-US" dirty="0" err="1">
                <a:latin typeface="Arial"/>
                <a:cs typeface="Arial"/>
              </a:rPr>
              <a:t>alqoritmləri</a:t>
            </a:r>
            <a:r>
              <a:rPr lang="en-US" dirty="0">
                <a:latin typeface="Arial"/>
                <a:cs typeface="Arial"/>
              </a:rPr>
              <a:t>) </a:t>
            </a:r>
            <a:r>
              <a:rPr lang="en-US" dirty="0" err="1">
                <a:latin typeface="Arial"/>
                <a:cs typeface="Arial"/>
              </a:rPr>
              <a:t>səmərəliliyini</a:t>
            </a:r>
            <a:r>
              <a:rPr lang="en-US" dirty="0">
                <a:latin typeface="Arial"/>
                <a:cs typeface="Arial"/>
              </a:rPr>
              <a:t> </a:t>
            </a:r>
            <a:r>
              <a:rPr lang="en-US" dirty="0" err="1">
                <a:latin typeface="Arial"/>
                <a:cs typeface="Arial"/>
              </a:rPr>
              <a:t>optimallaşdırmaq</a:t>
            </a:r>
            <a:r>
              <a:rPr lang="en-US" dirty="0">
                <a:latin typeface="Arial"/>
                <a:cs typeface="Arial"/>
              </a:rPr>
              <a:t> </a:t>
            </a:r>
            <a:r>
              <a:rPr lang="en-US" dirty="0" err="1">
                <a:latin typeface="Arial"/>
                <a:cs typeface="Arial"/>
              </a:rPr>
              <a:t>üçün</a:t>
            </a:r>
            <a:r>
              <a:rPr lang="en-US" dirty="0">
                <a:latin typeface="Arial"/>
                <a:cs typeface="Arial"/>
              </a:rPr>
              <a:t> </a:t>
            </a:r>
            <a:r>
              <a:rPr lang="en-US" dirty="0" err="1">
                <a:latin typeface="Arial"/>
                <a:cs typeface="Arial"/>
              </a:rPr>
              <a:t>vacibdir</a:t>
            </a:r>
            <a:r>
              <a:rPr lang="en-US" dirty="0">
                <a:latin typeface="Arial"/>
                <a:cs typeface="Arial"/>
              </a:rPr>
              <a:t> . </a:t>
            </a:r>
            <a:r>
              <a:rPr lang="en-US" dirty="0" err="1">
                <a:latin typeface="Arial"/>
                <a:cs typeface="Arial"/>
              </a:rPr>
              <a:t>Çeşidləmə</a:t>
            </a:r>
            <a:r>
              <a:rPr lang="en-US" dirty="0">
                <a:latin typeface="Arial"/>
                <a:cs typeface="Arial"/>
              </a:rPr>
              <a:t> </a:t>
            </a:r>
            <a:r>
              <a:rPr lang="en-US" dirty="0" err="1">
                <a:latin typeface="Arial"/>
                <a:cs typeface="Arial"/>
              </a:rPr>
              <a:t>həmçinin</a:t>
            </a:r>
            <a:r>
              <a:rPr lang="en-US" dirty="0">
                <a:latin typeface="Arial"/>
                <a:cs typeface="Arial"/>
              </a:rPr>
              <a:t> </a:t>
            </a:r>
            <a:r>
              <a:rPr lang="en-US" dirty="0" err="1">
                <a:latin typeface="Arial"/>
                <a:cs typeface="Arial"/>
              </a:rPr>
              <a:t>verilənlərin</a:t>
            </a:r>
            <a:r>
              <a:rPr lang="en-US" dirty="0">
                <a:latin typeface="Arial"/>
                <a:cs typeface="Arial"/>
              </a:rPr>
              <a:t> </a:t>
            </a:r>
            <a:r>
              <a:rPr lang="en-US" dirty="0" err="1">
                <a:latin typeface="Arial"/>
                <a:cs typeface="Arial"/>
              </a:rPr>
              <a:t>kanonikləşdirilməsi</a:t>
            </a:r>
            <a:r>
              <a:rPr lang="en-US" dirty="0">
                <a:latin typeface="Arial"/>
                <a:cs typeface="Arial"/>
              </a:rPr>
              <a:t> </a:t>
            </a:r>
            <a:r>
              <a:rPr lang="en-US" dirty="0" err="1">
                <a:latin typeface="Arial"/>
                <a:cs typeface="Arial"/>
              </a:rPr>
              <a:t>və</a:t>
            </a:r>
            <a:r>
              <a:rPr lang="en-US" dirty="0">
                <a:latin typeface="Arial"/>
                <a:cs typeface="Arial"/>
              </a:rPr>
              <a:t> </a:t>
            </a:r>
            <a:r>
              <a:rPr lang="en-US" dirty="0" err="1">
                <a:latin typeface="Arial"/>
                <a:cs typeface="Arial"/>
              </a:rPr>
              <a:t>insan</a:t>
            </a:r>
            <a:r>
              <a:rPr lang="en-US" dirty="0">
                <a:latin typeface="Arial"/>
                <a:cs typeface="Arial"/>
              </a:rPr>
              <a:t> </a:t>
            </a:r>
            <a:r>
              <a:rPr lang="en-US" dirty="0" err="1">
                <a:latin typeface="Arial"/>
                <a:cs typeface="Arial"/>
              </a:rPr>
              <a:t>tərəfindən</a:t>
            </a:r>
            <a:r>
              <a:rPr lang="en-US" dirty="0">
                <a:latin typeface="Arial"/>
                <a:cs typeface="Arial"/>
              </a:rPr>
              <a:t> </a:t>
            </a:r>
            <a:r>
              <a:rPr lang="en-US" dirty="0" err="1">
                <a:latin typeface="Arial"/>
                <a:cs typeface="Arial"/>
              </a:rPr>
              <a:t>oxuna</a:t>
            </a:r>
            <a:r>
              <a:rPr lang="en-US" dirty="0">
                <a:latin typeface="Arial"/>
                <a:cs typeface="Arial"/>
              </a:rPr>
              <a:t> </a:t>
            </a:r>
            <a:r>
              <a:rPr lang="en-US" dirty="0" err="1">
                <a:latin typeface="Arial"/>
                <a:cs typeface="Arial"/>
              </a:rPr>
              <a:t>bilən</a:t>
            </a:r>
            <a:r>
              <a:rPr lang="en-US" dirty="0">
                <a:latin typeface="Arial"/>
                <a:cs typeface="Arial"/>
              </a:rPr>
              <a:t> </a:t>
            </a:r>
            <a:r>
              <a:rPr lang="en-US" dirty="0" err="1">
                <a:latin typeface="Arial"/>
                <a:cs typeface="Arial"/>
              </a:rPr>
              <a:t>çıxışların</a:t>
            </a:r>
            <a:r>
              <a:rPr lang="en-US" dirty="0">
                <a:latin typeface="Arial"/>
                <a:cs typeface="Arial"/>
              </a:rPr>
              <a:t> </a:t>
            </a:r>
            <a:r>
              <a:rPr lang="en-US" dirty="0" err="1">
                <a:latin typeface="Arial"/>
                <a:cs typeface="Arial"/>
              </a:rPr>
              <a:t>istehsalı</a:t>
            </a:r>
            <a:r>
              <a:rPr lang="en-US" dirty="0">
                <a:latin typeface="Arial"/>
                <a:cs typeface="Arial"/>
              </a:rPr>
              <a:t> </a:t>
            </a:r>
            <a:r>
              <a:rPr lang="en-US" dirty="0" err="1">
                <a:latin typeface="Arial"/>
                <a:cs typeface="Arial"/>
              </a:rPr>
              <a:t>üçün</a:t>
            </a:r>
            <a:r>
              <a:rPr lang="en-US" dirty="0">
                <a:latin typeface="Arial"/>
                <a:cs typeface="Arial"/>
              </a:rPr>
              <a:t> </a:t>
            </a:r>
            <a:r>
              <a:rPr lang="en-US" dirty="0" err="1">
                <a:latin typeface="Arial"/>
                <a:cs typeface="Arial"/>
              </a:rPr>
              <a:t>çox</a:t>
            </a:r>
            <a:r>
              <a:rPr lang="en-US" dirty="0">
                <a:latin typeface="Arial"/>
                <a:cs typeface="Arial"/>
              </a:rPr>
              <a:t> </a:t>
            </a:r>
            <a:r>
              <a:rPr lang="en-US" dirty="0" err="1">
                <a:latin typeface="Arial"/>
                <a:cs typeface="Arial"/>
              </a:rPr>
              <a:t>vaxt</a:t>
            </a:r>
            <a:r>
              <a:rPr lang="en-US" dirty="0">
                <a:latin typeface="Arial"/>
                <a:cs typeface="Arial"/>
              </a:rPr>
              <a:t> </a:t>
            </a:r>
            <a:r>
              <a:rPr lang="en-US" dirty="0" err="1">
                <a:latin typeface="Arial"/>
                <a:cs typeface="Arial"/>
              </a:rPr>
              <a:t>faydalıdır</a:t>
            </a:r>
            <a:r>
              <a:rPr lang="en-US" dirty="0">
                <a:latin typeface="Arial"/>
                <a:cs typeface="Arial"/>
              </a:rPr>
              <a:t> .</a:t>
            </a:r>
            <a:endParaRPr lang="en-US" dirty="0">
              <a:cs typeface="Calibri" panose="020F0502020204030204"/>
            </a:endParaRPr>
          </a:p>
        </p:txBody>
      </p:sp>
    </p:spTree>
    <p:extLst>
      <p:ext uri="{BB962C8B-B14F-4D97-AF65-F5344CB8AC3E}">
        <p14:creationId xmlns:p14="http://schemas.microsoft.com/office/powerpoint/2010/main" val="37500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0DDB7-D79F-4063-BD86-F4801AA89EE4}"/>
              </a:ext>
            </a:extLst>
          </p:cNvPr>
          <p:cNvSpPr txBox="1"/>
          <p:nvPr/>
        </p:nvSpPr>
        <p:spPr>
          <a:xfrm>
            <a:off x="659608" y="411955"/>
            <a:ext cx="73727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 </a:t>
            </a:r>
            <a:r>
              <a:rPr lang="en-US" sz="3200" dirty="0" err="1"/>
              <a:t>Nizamlama</a:t>
            </a:r>
            <a:r>
              <a:rPr lang="en-US" sz="3200" dirty="0"/>
              <a:t> </a:t>
            </a:r>
            <a:r>
              <a:rPr lang="en-US" sz="3200" dirty="0" err="1"/>
              <a:t>alqoritmləri</a:t>
            </a:r>
            <a:r>
              <a:rPr lang="en-US" sz="3200" dirty="0"/>
              <a:t>:</a:t>
            </a:r>
            <a:endParaRPr lang="en-US" sz="2000" dirty="0">
              <a:cs typeface="Calibri"/>
            </a:endParaRPr>
          </a:p>
        </p:txBody>
      </p:sp>
      <p:sp>
        <p:nvSpPr>
          <p:cNvPr id="5" name="TextBox 4">
            <a:extLst>
              <a:ext uri="{FF2B5EF4-FFF2-40B4-BE49-F238E27FC236}">
                <a16:creationId xmlns:a16="http://schemas.microsoft.com/office/drawing/2014/main" id="{3B519B83-3F2E-4200-8400-84D512ACAEC0}"/>
              </a:ext>
            </a:extLst>
          </p:cNvPr>
          <p:cNvSpPr txBox="1"/>
          <p:nvPr/>
        </p:nvSpPr>
        <p:spPr>
          <a:xfrm>
            <a:off x="4525117" y="1707588"/>
            <a:ext cx="676885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b="1" dirty="0">
                <a:latin typeface="Arial"/>
                <a:cs typeface="Arial"/>
              </a:rPr>
              <a:t>Se</a:t>
            </a:r>
            <a:r>
              <a:rPr lang="az-Latn-AZ" sz="2000" b="1" dirty="0">
                <a:latin typeface="Arial"/>
                <a:cs typeface="Arial"/>
              </a:rPr>
              <a:t>çməli nizamlama(selection)</a:t>
            </a:r>
          </a:p>
          <a:p>
            <a:pPr marL="285750" indent="-285750">
              <a:buFont typeface="Arial" panose="020B0604020202020204" pitchFamily="34" charset="0"/>
              <a:buChar char="•"/>
            </a:pPr>
            <a:endParaRPr lang="az-Latn-AZ" sz="2000" b="1" dirty="0">
              <a:latin typeface="Arial"/>
              <a:cs typeface="Arial"/>
            </a:endParaRPr>
          </a:p>
          <a:p>
            <a:pPr marL="285750" indent="-285750">
              <a:buFont typeface="Arial" panose="020B0604020202020204" pitchFamily="34" charset="0"/>
              <a:buChar char="•"/>
            </a:pPr>
            <a:r>
              <a:rPr lang="en-US" sz="2000" b="1" dirty="0" err="1">
                <a:latin typeface="Arial"/>
                <a:cs typeface="Arial"/>
              </a:rPr>
              <a:t>Qabarcıq</a:t>
            </a:r>
            <a:r>
              <a:rPr lang="en-US" sz="2000" b="1" dirty="0">
                <a:latin typeface="Arial"/>
                <a:cs typeface="Arial"/>
              </a:rPr>
              <a:t> </a:t>
            </a:r>
            <a:r>
              <a:rPr lang="en-US" sz="2000" b="1" dirty="0" err="1">
                <a:latin typeface="Arial"/>
                <a:cs typeface="Arial"/>
              </a:rPr>
              <a:t>nizamlama</a:t>
            </a:r>
            <a:r>
              <a:rPr lang="en-US" sz="2000" b="1" dirty="0">
                <a:latin typeface="Arial"/>
                <a:cs typeface="Arial"/>
              </a:rPr>
              <a:t>(Bubble)</a:t>
            </a:r>
            <a:endParaRPr lang="az-Latn-AZ" sz="2000" b="1" dirty="0">
              <a:latin typeface="Arial"/>
              <a:cs typeface="Arial"/>
            </a:endParaRPr>
          </a:p>
          <a:p>
            <a:pPr marL="285750" indent="-285750">
              <a:buFont typeface="Arial" panose="020B0604020202020204" pitchFamily="34" charset="0"/>
              <a:buChar char="•"/>
            </a:pPr>
            <a:endParaRPr lang="az-Latn-AZ" sz="2000" b="1" dirty="0">
              <a:latin typeface="Arial"/>
              <a:cs typeface="Arial"/>
            </a:endParaRPr>
          </a:p>
          <a:p>
            <a:pPr marL="285750" indent="-285750">
              <a:buFont typeface="Arial" panose="020B0604020202020204" pitchFamily="34" charset="0"/>
              <a:buChar char="•"/>
            </a:pPr>
            <a:r>
              <a:rPr lang="en-US" sz="2000" b="1" dirty="0" err="1">
                <a:latin typeface="Arial"/>
                <a:cs typeface="Arial"/>
              </a:rPr>
              <a:t>Əlavə</a:t>
            </a:r>
            <a:r>
              <a:rPr lang="en-US" sz="2000" b="1" dirty="0">
                <a:latin typeface="Arial"/>
                <a:cs typeface="Arial"/>
              </a:rPr>
              <a:t> </a:t>
            </a:r>
            <a:r>
              <a:rPr lang="en-US" sz="2000" b="1" dirty="0" err="1">
                <a:latin typeface="Arial"/>
                <a:cs typeface="Arial"/>
              </a:rPr>
              <a:t>etməklə</a:t>
            </a:r>
            <a:r>
              <a:rPr lang="en-US" sz="2000" b="1" dirty="0">
                <a:latin typeface="Arial"/>
                <a:cs typeface="Arial"/>
              </a:rPr>
              <a:t> </a:t>
            </a:r>
            <a:r>
              <a:rPr lang="en-US" sz="2000" b="1" dirty="0" err="1">
                <a:latin typeface="Arial"/>
                <a:cs typeface="Arial"/>
              </a:rPr>
              <a:t>nizamlama</a:t>
            </a:r>
            <a:r>
              <a:rPr lang="en-US" sz="2000" b="1" dirty="0">
                <a:latin typeface="Arial"/>
                <a:cs typeface="Arial"/>
              </a:rPr>
              <a:t>(inserting)</a:t>
            </a:r>
          </a:p>
          <a:p>
            <a:endParaRPr lang="en-US" sz="2000" b="1" dirty="0">
              <a:latin typeface="Arial"/>
              <a:cs typeface="Arial"/>
            </a:endParaRPr>
          </a:p>
          <a:p>
            <a:pPr marL="285750" indent="-285750">
              <a:buFont typeface="Arial" panose="020B0604020202020204" pitchFamily="34" charset="0"/>
              <a:buChar char="•"/>
            </a:pPr>
            <a:r>
              <a:rPr lang="en-US" sz="2000" b="1" dirty="0" err="1">
                <a:latin typeface="Arial"/>
                <a:cs typeface="Arial"/>
              </a:rPr>
              <a:t>Birləşdirməklə</a:t>
            </a:r>
            <a:r>
              <a:rPr lang="en-US" sz="2000" b="1" dirty="0">
                <a:latin typeface="Arial"/>
                <a:cs typeface="Arial"/>
              </a:rPr>
              <a:t> </a:t>
            </a:r>
            <a:r>
              <a:rPr lang="en-US" sz="2000" b="1" dirty="0" err="1">
                <a:latin typeface="Arial"/>
                <a:cs typeface="Arial"/>
              </a:rPr>
              <a:t>nizamlama</a:t>
            </a:r>
            <a:r>
              <a:rPr lang="en-US" sz="2000" b="1" dirty="0">
                <a:latin typeface="Arial"/>
                <a:cs typeface="Arial"/>
              </a:rPr>
              <a:t>(merge)</a:t>
            </a:r>
          </a:p>
          <a:p>
            <a:pPr>
              <a:buChar char="•"/>
            </a:pPr>
            <a:endParaRPr lang="az-Latn-AZ" sz="2000" b="1" dirty="0">
              <a:latin typeface="Arial"/>
              <a:cs typeface="Arial"/>
            </a:endParaRPr>
          </a:p>
          <a:p>
            <a:pPr>
              <a:buFontTx/>
              <a:buChar char="•"/>
            </a:pPr>
            <a:r>
              <a:rPr lang="az-Latn-AZ" sz="2000" b="1" dirty="0">
                <a:latin typeface="Arial"/>
                <a:cs typeface="Arial"/>
              </a:rPr>
              <a:t>   </a:t>
            </a:r>
            <a:r>
              <a:rPr lang="en-US" sz="2000" b="1" dirty="0" err="1">
                <a:latin typeface="Arial"/>
                <a:cs typeface="Arial"/>
              </a:rPr>
              <a:t>Sürətli</a:t>
            </a:r>
            <a:r>
              <a:rPr lang="en-US" sz="2000" b="1" dirty="0">
                <a:latin typeface="Arial"/>
                <a:cs typeface="Arial"/>
              </a:rPr>
              <a:t> </a:t>
            </a:r>
            <a:r>
              <a:rPr lang="en-US" sz="2000" b="1" dirty="0" err="1">
                <a:latin typeface="Arial"/>
                <a:cs typeface="Arial"/>
              </a:rPr>
              <a:t>nizamlama</a:t>
            </a:r>
            <a:r>
              <a:rPr lang="en-US" sz="2000" b="1" dirty="0">
                <a:latin typeface="Arial"/>
                <a:cs typeface="Arial"/>
              </a:rPr>
              <a:t>(Quick)</a:t>
            </a:r>
          </a:p>
          <a:p>
            <a:endParaRPr lang="en-US" sz="2000" b="1" dirty="0">
              <a:latin typeface="Arial"/>
              <a:cs typeface="Arial"/>
            </a:endParaRPr>
          </a:p>
          <a:p>
            <a:pPr marL="285750" indent="-285750">
              <a:buFont typeface="Arial" panose="020B0604020202020204" pitchFamily="34" charset="0"/>
              <a:buChar char="•"/>
            </a:pPr>
            <a:r>
              <a:rPr lang="en-US" sz="2000" b="1" dirty="0" err="1">
                <a:latin typeface="Arial"/>
                <a:cs typeface="Arial"/>
              </a:rPr>
              <a:t>Saymaqla</a:t>
            </a:r>
            <a:r>
              <a:rPr lang="en-US" sz="2000" b="1" dirty="0">
                <a:latin typeface="Arial"/>
                <a:cs typeface="Arial"/>
              </a:rPr>
              <a:t> </a:t>
            </a:r>
            <a:r>
              <a:rPr lang="en-US" sz="2000" b="1" dirty="0" err="1">
                <a:latin typeface="Arial"/>
                <a:cs typeface="Arial"/>
              </a:rPr>
              <a:t>nizamlama</a:t>
            </a:r>
            <a:r>
              <a:rPr lang="az-Latn-AZ" sz="2000" b="1" dirty="0">
                <a:latin typeface="Arial"/>
                <a:cs typeface="Arial"/>
              </a:rPr>
              <a:t>(counting)</a:t>
            </a:r>
            <a:endParaRPr lang="en-US" sz="2000" b="1" dirty="0">
              <a:latin typeface="Arial"/>
              <a:cs typeface="Arial"/>
            </a:endParaRPr>
          </a:p>
          <a:p>
            <a:pPr>
              <a:buChar char="•"/>
            </a:pPr>
            <a:endParaRPr lang="en-US" sz="2000" b="1" dirty="0">
              <a:latin typeface="Arial"/>
              <a:cs typeface="Arial"/>
            </a:endParaRPr>
          </a:p>
        </p:txBody>
      </p:sp>
    </p:spTree>
    <p:extLst>
      <p:ext uri="{BB962C8B-B14F-4D97-AF65-F5344CB8AC3E}">
        <p14:creationId xmlns:p14="http://schemas.microsoft.com/office/powerpoint/2010/main" val="404480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1ED8DB-0BB6-42D1-BFB3-E4D5DD53E0EB}"/>
              </a:ext>
            </a:extLst>
          </p:cNvPr>
          <p:cNvSpPr txBox="1"/>
          <p:nvPr/>
        </p:nvSpPr>
        <p:spPr>
          <a:xfrm>
            <a:off x="238664" y="281796"/>
            <a:ext cx="98456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solidFill>
                  <a:srgbClr val="FFFFFF"/>
                </a:solidFill>
                <a:highlight>
                  <a:srgbClr val="000000"/>
                </a:highlight>
                <a:latin typeface="Arial"/>
                <a:cs typeface="Arial"/>
              </a:rPr>
              <a:t>Seçməli</a:t>
            </a:r>
            <a:r>
              <a:rPr lang="en-US" sz="2000" b="1" dirty="0">
                <a:solidFill>
                  <a:srgbClr val="FFFFFF"/>
                </a:solidFill>
                <a:highlight>
                  <a:srgbClr val="000000"/>
                </a:highlight>
                <a:latin typeface="Arial"/>
                <a:cs typeface="Arial"/>
              </a:rPr>
              <a:t> </a:t>
            </a:r>
            <a:r>
              <a:rPr lang="en-US" sz="2000" b="1" dirty="0" err="1">
                <a:solidFill>
                  <a:srgbClr val="FFFFFF"/>
                </a:solidFill>
                <a:highlight>
                  <a:srgbClr val="000000"/>
                </a:highlight>
                <a:latin typeface="Arial"/>
                <a:cs typeface="Arial"/>
              </a:rPr>
              <a:t>çeşidləmə</a:t>
            </a:r>
            <a:r>
              <a:rPr lang="en-US" sz="2000" dirty="0">
                <a:solidFill>
                  <a:srgbClr val="FFFFFF"/>
                </a:solidFill>
                <a:highlight>
                  <a:srgbClr val="000000"/>
                </a:highlight>
                <a:latin typeface="Arial"/>
                <a:cs typeface="Arial"/>
              </a:rPr>
              <a:t> (selection sort) </a:t>
            </a:r>
            <a:r>
              <a:rPr lang="en-US" sz="2000" dirty="0">
                <a:solidFill>
                  <a:srgbClr val="FFFFFF"/>
                </a:solidFill>
                <a:latin typeface="Arial"/>
                <a:cs typeface="Arial"/>
              </a:rPr>
              <a:t> – </a:t>
            </a:r>
            <a:r>
              <a:rPr lang="tr-TR" sz="2000" b="0" i="0" dirty="0" err="1">
                <a:solidFill>
                  <a:srgbClr val="FFFF00"/>
                </a:solidFill>
                <a:effectLst/>
                <a:latin typeface="urw-din"/>
              </a:rPr>
              <a:t>Seçmə</a:t>
            </a:r>
            <a:r>
              <a:rPr lang="tr-TR" sz="2000" b="0" i="0" dirty="0">
                <a:solidFill>
                  <a:srgbClr val="FFFF00"/>
                </a:solidFill>
                <a:effectLst/>
                <a:latin typeface="urw-din"/>
              </a:rPr>
              <a:t> </a:t>
            </a:r>
            <a:r>
              <a:rPr lang="tr-TR" sz="2000" b="0" i="0" dirty="0" err="1">
                <a:solidFill>
                  <a:srgbClr val="FFFF00"/>
                </a:solidFill>
                <a:effectLst/>
                <a:latin typeface="urw-din"/>
              </a:rPr>
              <a:t>çeşidləmə</a:t>
            </a:r>
            <a:r>
              <a:rPr lang="tr-TR" sz="2000" b="0" i="0" dirty="0">
                <a:solidFill>
                  <a:srgbClr val="FFFF00"/>
                </a:solidFill>
                <a:effectLst/>
                <a:latin typeface="urw-din"/>
              </a:rPr>
              <a:t> </a:t>
            </a:r>
            <a:r>
              <a:rPr lang="tr-TR" sz="2000" b="0" i="0" dirty="0" err="1">
                <a:solidFill>
                  <a:srgbClr val="FFFF00"/>
                </a:solidFill>
                <a:effectLst/>
                <a:latin typeface="urw-din"/>
              </a:rPr>
              <a:t>alqoritmi</a:t>
            </a:r>
            <a:r>
              <a:rPr lang="tr-TR" sz="2000" b="0" i="0" dirty="0">
                <a:solidFill>
                  <a:srgbClr val="FFFF00"/>
                </a:solidFill>
                <a:effectLst/>
                <a:latin typeface="urw-din"/>
              </a:rPr>
              <a:t> </a:t>
            </a:r>
            <a:r>
              <a:rPr lang="tr-TR" sz="2000" b="0" i="0" dirty="0" err="1">
                <a:solidFill>
                  <a:srgbClr val="FFFF00"/>
                </a:solidFill>
                <a:effectLst/>
                <a:latin typeface="urw-din"/>
              </a:rPr>
              <a:t>çeşidlənməmiş</a:t>
            </a:r>
            <a:r>
              <a:rPr lang="tr-TR" sz="2000" b="0" i="0" dirty="0">
                <a:solidFill>
                  <a:srgbClr val="FFFF00"/>
                </a:solidFill>
                <a:effectLst/>
                <a:latin typeface="urw-din"/>
              </a:rPr>
              <a:t> </a:t>
            </a:r>
            <a:r>
              <a:rPr lang="tr-TR" sz="2000" b="0" i="0" dirty="0" err="1">
                <a:solidFill>
                  <a:srgbClr val="FFFF00"/>
                </a:solidFill>
                <a:effectLst/>
                <a:latin typeface="urw-din"/>
              </a:rPr>
              <a:t>hissədən</a:t>
            </a:r>
            <a:r>
              <a:rPr lang="tr-TR" sz="2000" b="0" i="0" dirty="0">
                <a:solidFill>
                  <a:srgbClr val="FFFF00"/>
                </a:solidFill>
                <a:effectLst/>
                <a:latin typeface="urw-din"/>
              </a:rPr>
              <a:t> minimum elementi (artan sıranı </a:t>
            </a:r>
            <a:r>
              <a:rPr lang="tr-TR" sz="2000" b="0" i="0" dirty="0" err="1">
                <a:solidFill>
                  <a:srgbClr val="FFFF00"/>
                </a:solidFill>
                <a:effectLst/>
                <a:latin typeface="urw-din"/>
              </a:rPr>
              <a:t>nəzərə</a:t>
            </a:r>
            <a:r>
              <a:rPr lang="tr-TR" sz="2000" b="0" i="0" dirty="0">
                <a:solidFill>
                  <a:srgbClr val="FFFF00"/>
                </a:solidFill>
                <a:effectLst/>
                <a:latin typeface="urw-din"/>
              </a:rPr>
              <a:t> </a:t>
            </a:r>
            <a:r>
              <a:rPr lang="tr-TR" sz="2000" b="0" i="0" dirty="0" err="1">
                <a:solidFill>
                  <a:srgbClr val="FFFF00"/>
                </a:solidFill>
                <a:effectLst/>
                <a:latin typeface="urw-din"/>
              </a:rPr>
              <a:t>alaraq</a:t>
            </a:r>
            <a:r>
              <a:rPr lang="tr-TR" sz="2000" b="0" i="0" dirty="0">
                <a:solidFill>
                  <a:srgbClr val="FFFF00"/>
                </a:solidFill>
                <a:effectLst/>
                <a:latin typeface="urw-din"/>
              </a:rPr>
              <a:t>) </a:t>
            </a:r>
            <a:r>
              <a:rPr lang="tr-TR" sz="2000" b="0" i="0" dirty="0" err="1">
                <a:solidFill>
                  <a:srgbClr val="FFFF00"/>
                </a:solidFill>
                <a:effectLst/>
                <a:latin typeface="urw-din"/>
              </a:rPr>
              <a:t>təkrar-təkrar</a:t>
            </a:r>
            <a:r>
              <a:rPr lang="tr-TR" sz="2000" b="0" i="0" dirty="0">
                <a:solidFill>
                  <a:srgbClr val="FFFF00"/>
                </a:solidFill>
                <a:effectLst/>
                <a:latin typeface="urw-din"/>
              </a:rPr>
              <a:t> </a:t>
            </a:r>
            <a:r>
              <a:rPr lang="tr-TR" sz="2000" b="0" i="0" dirty="0" err="1">
                <a:solidFill>
                  <a:srgbClr val="FFFF00"/>
                </a:solidFill>
                <a:effectLst/>
                <a:latin typeface="urw-din"/>
              </a:rPr>
              <a:t>taparaq</a:t>
            </a:r>
            <a:r>
              <a:rPr lang="tr-TR" sz="2000" b="0" i="0" dirty="0">
                <a:solidFill>
                  <a:srgbClr val="FFFF00"/>
                </a:solidFill>
                <a:effectLst/>
                <a:latin typeface="urw-din"/>
              </a:rPr>
              <a:t> </a:t>
            </a:r>
            <a:r>
              <a:rPr lang="tr-TR" sz="2000" b="0" i="0" dirty="0" err="1">
                <a:solidFill>
                  <a:srgbClr val="FFFF00"/>
                </a:solidFill>
                <a:effectLst/>
                <a:latin typeface="urw-din"/>
              </a:rPr>
              <a:t>və</a:t>
            </a:r>
            <a:r>
              <a:rPr lang="tr-TR" sz="2000" b="0" i="0" dirty="0">
                <a:solidFill>
                  <a:srgbClr val="FFFF00"/>
                </a:solidFill>
                <a:effectLst/>
                <a:latin typeface="urw-din"/>
              </a:rPr>
              <a:t> onu </a:t>
            </a:r>
            <a:r>
              <a:rPr lang="tr-TR" sz="2000" b="0" i="0" dirty="0" err="1">
                <a:solidFill>
                  <a:srgbClr val="FFFF00"/>
                </a:solidFill>
                <a:effectLst/>
                <a:latin typeface="urw-din"/>
              </a:rPr>
              <a:t>əvvəlinə</a:t>
            </a:r>
            <a:r>
              <a:rPr lang="tr-TR" sz="2000" b="0" i="0" dirty="0">
                <a:solidFill>
                  <a:srgbClr val="FFFF00"/>
                </a:solidFill>
                <a:effectLst/>
                <a:latin typeface="urw-din"/>
              </a:rPr>
              <a:t> </a:t>
            </a:r>
            <a:r>
              <a:rPr lang="tr-TR" sz="2000" b="0" i="0" dirty="0" err="1">
                <a:solidFill>
                  <a:srgbClr val="FFFF00"/>
                </a:solidFill>
                <a:effectLst/>
                <a:latin typeface="urw-din"/>
              </a:rPr>
              <a:t>qoymaqla</a:t>
            </a:r>
            <a:r>
              <a:rPr lang="tr-TR" sz="2000" b="0" i="0" dirty="0">
                <a:solidFill>
                  <a:srgbClr val="FFFF00"/>
                </a:solidFill>
                <a:effectLst/>
                <a:latin typeface="urw-din"/>
              </a:rPr>
              <a:t> </a:t>
            </a:r>
            <a:r>
              <a:rPr lang="tr-TR" sz="2000" b="0" i="0" dirty="0" err="1">
                <a:solidFill>
                  <a:srgbClr val="FFFF00"/>
                </a:solidFill>
                <a:effectLst/>
                <a:latin typeface="urw-din"/>
              </a:rPr>
              <a:t>massivi</a:t>
            </a:r>
            <a:r>
              <a:rPr lang="tr-TR" sz="2000" b="0" i="0" dirty="0">
                <a:solidFill>
                  <a:srgbClr val="FFFF00"/>
                </a:solidFill>
                <a:effectLst/>
                <a:latin typeface="urw-din"/>
              </a:rPr>
              <a:t> </a:t>
            </a:r>
            <a:r>
              <a:rPr lang="tr-TR" sz="2000" b="0" i="0" dirty="0" err="1">
                <a:solidFill>
                  <a:srgbClr val="FFFF00"/>
                </a:solidFill>
                <a:effectLst/>
                <a:latin typeface="urw-din"/>
              </a:rPr>
              <a:t>çeşidləyir</a:t>
            </a:r>
            <a:r>
              <a:rPr lang="tr-TR" sz="2000" b="0" i="0" dirty="0">
                <a:solidFill>
                  <a:srgbClr val="FFFF00"/>
                </a:solidFill>
                <a:effectLst/>
                <a:latin typeface="urw-din"/>
              </a:rPr>
              <a:t>. </a:t>
            </a:r>
            <a:endParaRPr lang="en-US" sz="2000" dirty="0">
              <a:solidFill>
                <a:srgbClr val="FFFF00"/>
              </a:solidFill>
            </a:endParaRPr>
          </a:p>
        </p:txBody>
      </p:sp>
      <p:pic>
        <p:nvPicPr>
          <p:cNvPr id="3074" name="Picture 2" descr="sorting - Selection Sort algorithm - Stack Overflow">
            <a:extLst>
              <a:ext uri="{FF2B5EF4-FFF2-40B4-BE49-F238E27FC236}">
                <a16:creationId xmlns:a16="http://schemas.microsoft.com/office/drawing/2014/main" id="{C0D962A5-453C-46E6-938C-F448AAF5A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652" y="1556529"/>
            <a:ext cx="4114800" cy="5019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lection Sort in Data Structure – StudiousGuy">
            <a:extLst>
              <a:ext uri="{FF2B5EF4-FFF2-40B4-BE49-F238E27FC236}">
                <a16:creationId xmlns:a16="http://schemas.microsoft.com/office/drawing/2014/main" id="{975D1088-6361-4308-9DE7-E0A6331DD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550" y="2336732"/>
            <a:ext cx="380047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88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97902C-E707-472D-84F4-F0CB6E46C340}"/>
              </a:ext>
            </a:extLst>
          </p:cNvPr>
          <p:cNvSpPr txBox="1"/>
          <p:nvPr/>
        </p:nvSpPr>
        <p:spPr>
          <a:xfrm>
            <a:off x="382438" y="195532"/>
            <a:ext cx="1095267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highlight>
                  <a:srgbClr val="000000"/>
                </a:highlight>
                <a:latin typeface="Arial"/>
                <a:cs typeface="Arial"/>
              </a:rPr>
              <a:t>Qabarcıqlı</a:t>
            </a:r>
            <a:r>
              <a:rPr lang="en-US" b="1" dirty="0">
                <a:highlight>
                  <a:srgbClr val="000000"/>
                </a:highlight>
                <a:latin typeface="Arial"/>
                <a:cs typeface="Arial"/>
              </a:rPr>
              <a:t> </a:t>
            </a:r>
            <a:r>
              <a:rPr lang="en-US" b="1" dirty="0" err="1">
                <a:highlight>
                  <a:srgbClr val="000000"/>
                </a:highlight>
                <a:latin typeface="Arial"/>
                <a:cs typeface="Arial"/>
              </a:rPr>
              <a:t>nizamlama</a:t>
            </a:r>
            <a:r>
              <a:rPr lang="en-US" dirty="0">
                <a:highlight>
                  <a:srgbClr val="000000"/>
                </a:highlight>
                <a:latin typeface="Arial"/>
                <a:cs typeface="Arial"/>
              </a:rPr>
              <a:t> </a:t>
            </a:r>
            <a:r>
              <a:rPr lang="en-US" dirty="0" err="1">
                <a:highlight>
                  <a:srgbClr val="000000"/>
                </a:highlight>
                <a:latin typeface="Arial"/>
                <a:cs typeface="Arial"/>
              </a:rPr>
              <a:t>və</a:t>
            </a:r>
            <a:r>
              <a:rPr lang="en-US" dirty="0">
                <a:highlight>
                  <a:srgbClr val="000000"/>
                </a:highlight>
                <a:latin typeface="Arial"/>
                <a:cs typeface="Arial"/>
              </a:rPr>
              <a:t> </a:t>
            </a:r>
            <a:r>
              <a:rPr lang="en-US" dirty="0" err="1">
                <a:highlight>
                  <a:srgbClr val="000000"/>
                </a:highlight>
                <a:latin typeface="Arial"/>
                <a:cs typeface="Arial"/>
              </a:rPr>
              <a:t>ya</a:t>
            </a:r>
            <a:r>
              <a:rPr lang="en-US" dirty="0">
                <a:highlight>
                  <a:srgbClr val="000000"/>
                </a:highlight>
                <a:latin typeface="Arial"/>
                <a:cs typeface="Arial"/>
              </a:rPr>
              <a:t> </a:t>
            </a:r>
            <a:r>
              <a:rPr lang="en-US" b="1" dirty="0" err="1">
                <a:highlight>
                  <a:srgbClr val="000000"/>
                </a:highlight>
                <a:latin typeface="Arial"/>
                <a:cs typeface="Arial"/>
              </a:rPr>
              <a:t>qabarcıqlı</a:t>
            </a:r>
            <a:r>
              <a:rPr lang="en-US" b="1" dirty="0">
                <a:highlight>
                  <a:srgbClr val="000000"/>
                </a:highlight>
                <a:latin typeface="Arial"/>
                <a:cs typeface="Arial"/>
              </a:rPr>
              <a:t> </a:t>
            </a:r>
            <a:r>
              <a:rPr lang="en-US" b="1" dirty="0" err="1">
                <a:highlight>
                  <a:srgbClr val="000000"/>
                </a:highlight>
                <a:latin typeface="Arial"/>
                <a:cs typeface="Arial"/>
              </a:rPr>
              <a:t>sıralama</a:t>
            </a:r>
            <a:r>
              <a:rPr lang="en-US" dirty="0">
                <a:highlight>
                  <a:srgbClr val="000000"/>
                </a:highlight>
                <a:latin typeface="Arial"/>
                <a:cs typeface="Arial"/>
              </a:rPr>
              <a:t> (</a:t>
            </a:r>
            <a:r>
              <a:rPr lang="en-US" dirty="0" err="1">
                <a:highlight>
                  <a:srgbClr val="000000"/>
                </a:highlight>
                <a:latin typeface="Arial"/>
                <a:cs typeface="Arial"/>
              </a:rPr>
              <a:t>ing.</a:t>
            </a:r>
            <a:r>
              <a:rPr lang="en-US" dirty="0">
                <a:highlight>
                  <a:srgbClr val="000000"/>
                </a:highlight>
                <a:latin typeface="Arial"/>
                <a:cs typeface="Arial"/>
              </a:rPr>
              <a:t> </a:t>
            </a:r>
            <a:r>
              <a:rPr lang="en-US" i="1" dirty="0">
                <a:highlight>
                  <a:srgbClr val="000000"/>
                </a:highlight>
                <a:latin typeface="Arial"/>
                <a:cs typeface="Arial"/>
              </a:rPr>
              <a:t>Bubble sort</a:t>
            </a:r>
            <a:r>
              <a:rPr lang="en-US" dirty="0">
                <a:highlight>
                  <a:srgbClr val="000000"/>
                </a:highlight>
                <a:latin typeface="Arial"/>
                <a:cs typeface="Arial"/>
              </a:rPr>
              <a:t>)</a:t>
            </a:r>
            <a:r>
              <a:rPr lang="en-US" dirty="0">
                <a:latin typeface="Arial"/>
                <a:cs typeface="Arial"/>
              </a:rPr>
              <a:t> — </a:t>
            </a:r>
            <a:r>
              <a:rPr lang="en-US" dirty="0" err="1">
                <a:latin typeface="Arial"/>
                <a:cs typeface="Arial"/>
              </a:rPr>
              <a:t>iki</a:t>
            </a:r>
            <a:r>
              <a:rPr lang="en-US" dirty="0">
                <a:latin typeface="Arial"/>
                <a:cs typeface="Arial"/>
              </a:rPr>
              <a:t> </a:t>
            </a:r>
            <a:r>
              <a:rPr lang="en-US" dirty="0" err="1">
                <a:latin typeface="Arial"/>
                <a:cs typeface="Arial"/>
              </a:rPr>
              <a:t>qonşu</a:t>
            </a:r>
            <a:r>
              <a:rPr lang="en-US" dirty="0">
                <a:latin typeface="Arial"/>
                <a:cs typeface="Arial"/>
              </a:rPr>
              <a:t> </a:t>
            </a:r>
            <a:r>
              <a:rPr lang="en-US" dirty="0" err="1">
                <a:latin typeface="Arial"/>
                <a:cs typeface="Arial"/>
              </a:rPr>
              <a:t>elementi</a:t>
            </a:r>
            <a:r>
              <a:rPr lang="en-US" dirty="0">
                <a:latin typeface="Arial"/>
                <a:cs typeface="Arial"/>
              </a:rPr>
              <a:t> </a:t>
            </a:r>
            <a:r>
              <a:rPr lang="en-US" dirty="0" err="1">
                <a:latin typeface="Arial"/>
                <a:cs typeface="Arial"/>
              </a:rPr>
              <a:t>müqayisə</a:t>
            </a:r>
            <a:r>
              <a:rPr lang="en-US" dirty="0">
                <a:latin typeface="Arial"/>
                <a:cs typeface="Arial"/>
              </a:rPr>
              <a:t> </a:t>
            </a:r>
            <a:r>
              <a:rPr lang="en-US" dirty="0" err="1">
                <a:latin typeface="Arial"/>
                <a:cs typeface="Arial"/>
              </a:rPr>
              <a:t>etməklə</a:t>
            </a:r>
            <a:r>
              <a:rPr lang="en-US" dirty="0">
                <a:latin typeface="Arial"/>
                <a:cs typeface="Arial"/>
              </a:rPr>
              <a:t> </a:t>
            </a:r>
            <a:r>
              <a:rPr lang="en-US" dirty="0" err="1">
                <a:latin typeface="Arial"/>
                <a:cs typeface="Arial"/>
              </a:rPr>
              <a:t>və</a:t>
            </a:r>
            <a:r>
              <a:rPr lang="en-US" dirty="0">
                <a:latin typeface="Arial"/>
                <a:cs typeface="Arial"/>
              </a:rPr>
              <a:t> </a:t>
            </a:r>
            <a:r>
              <a:rPr lang="en-US" dirty="0" err="1">
                <a:latin typeface="Arial"/>
                <a:cs typeface="Arial"/>
              </a:rPr>
              <a:t>əgər</a:t>
            </a:r>
            <a:r>
              <a:rPr lang="en-US" dirty="0">
                <a:latin typeface="Arial"/>
                <a:cs typeface="Arial"/>
              </a:rPr>
              <a:t> </a:t>
            </a:r>
            <a:r>
              <a:rPr lang="en-US" dirty="0" err="1">
                <a:latin typeface="Arial"/>
                <a:cs typeface="Arial"/>
              </a:rPr>
              <a:t>onlar</a:t>
            </a:r>
            <a:r>
              <a:rPr lang="en-US" dirty="0">
                <a:latin typeface="Arial"/>
                <a:cs typeface="Arial"/>
              </a:rPr>
              <a:t> </a:t>
            </a:r>
            <a:r>
              <a:rPr lang="en-US" dirty="0" err="1">
                <a:latin typeface="Arial"/>
                <a:cs typeface="Arial"/>
              </a:rPr>
              <a:t>səhv</a:t>
            </a:r>
            <a:r>
              <a:rPr lang="en-US" dirty="0">
                <a:latin typeface="Arial"/>
                <a:cs typeface="Arial"/>
              </a:rPr>
              <a:t> </a:t>
            </a:r>
            <a:r>
              <a:rPr lang="en-US" dirty="0" err="1">
                <a:latin typeface="Arial"/>
                <a:cs typeface="Arial"/>
              </a:rPr>
              <a:t>nizamda</a:t>
            </a:r>
            <a:r>
              <a:rPr lang="en-US" dirty="0">
                <a:latin typeface="Arial"/>
                <a:cs typeface="Arial"/>
              </a:rPr>
              <a:t> </a:t>
            </a:r>
            <a:r>
              <a:rPr lang="en-US" dirty="0" err="1">
                <a:latin typeface="Arial"/>
                <a:cs typeface="Arial"/>
              </a:rPr>
              <a:t>isə</a:t>
            </a:r>
            <a:r>
              <a:rPr lang="en-US" dirty="0">
                <a:latin typeface="Arial"/>
                <a:cs typeface="Arial"/>
              </a:rPr>
              <a:t> </a:t>
            </a:r>
            <a:r>
              <a:rPr lang="en-US" dirty="0" err="1">
                <a:latin typeface="Arial"/>
                <a:cs typeface="Arial"/>
              </a:rPr>
              <a:t>onların</a:t>
            </a:r>
            <a:r>
              <a:rPr lang="en-US" dirty="0">
                <a:latin typeface="Arial"/>
                <a:cs typeface="Arial"/>
              </a:rPr>
              <a:t> </a:t>
            </a:r>
            <a:r>
              <a:rPr lang="en-US" dirty="0" err="1">
                <a:latin typeface="Arial"/>
                <a:cs typeface="Arial"/>
              </a:rPr>
              <a:t>yerini</a:t>
            </a:r>
            <a:r>
              <a:rPr lang="en-US" dirty="0">
                <a:latin typeface="Arial"/>
                <a:cs typeface="Arial"/>
              </a:rPr>
              <a:t> </a:t>
            </a:r>
            <a:r>
              <a:rPr lang="en-US" dirty="0" err="1">
                <a:latin typeface="Arial"/>
                <a:cs typeface="Arial"/>
              </a:rPr>
              <a:t>dəyişməklə</a:t>
            </a:r>
            <a:r>
              <a:rPr lang="en-US" dirty="0">
                <a:latin typeface="Arial"/>
                <a:cs typeface="Arial"/>
              </a:rPr>
              <a:t> </a:t>
            </a:r>
            <a:r>
              <a:rPr lang="en-US" dirty="0" err="1">
                <a:latin typeface="Arial"/>
                <a:cs typeface="Arial"/>
              </a:rPr>
              <a:t>verilən</a:t>
            </a:r>
            <a:r>
              <a:rPr lang="en-US" dirty="0">
                <a:latin typeface="Arial"/>
                <a:cs typeface="Arial"/>
              </a:rPr>
              <a:t> </a:t>
            </a:r>
            <a:r>
              <a:rPr lang="en-US" dirty="0" err="1">
                <a:latin typeface="Arial"/>
                <a:cs typeface="Arial"/>
              </a:rPr>
              <a:t>siyahını</a:t>
            </a:r>
            <a:r>
              <a:rPr lang="en-US" dirty="0">
                <a:latin typeface="Arial"/>
                <a:cs typeface="Arial"/>
              </a:rPr>
              <a:t> </a:t>
            </a:r>
            <a:r>
              <a:rPr lang="en-US" dirty="0" err="1">
                <a:latin typeface="Arial"/>
                <a:cs typeface="Arial"/>
              </a:rPr>
              <a:t>təkrarla</a:t>
            </a:r>
            <a:r>
              <a:rPr lang="en-US" dirty="0">
                <a:latin typeface="Arial"/>
                <a:cs typeface="Arial"/>
              </a:rPr>
              <a:t> </a:t>
            </a:r>
            <a:r>
              <a:rPr lang="en-US" dirty="0" err="1">
                <a:latin typeface="Arial"/>
                <a:cs typeface="Arial"/>
              </a:rPr>
              <a:t>yoxlayaraq</a:t>
            </a:r>
            <a:r>
              <a:rPr lang="en-US" dirty="0">
                <a:latin typeface="Arial"/>
                <a:cs typeface="Arial"/>
              </a:rPr>
              <a:t>, </a:t>
            </a:r>
            <a:r>
              <a:rPr lang="en-US" dirty="0" err="1">
                <a:latin typeface="Arial"/>
                <a:cs typeface="Arial"/>
              </a:rPr>
              <a:t>sıralayan</a:t>
            </a:r>
            <a:r>
              <a:rPr lang="en-US" dirty="0">
                <a:latin typeface="Arial"/>
                <a:cs typeface="Arial"/>
              </a:rPr>
              <a:t> </a:t>
            </a:r>
            <a:r>
              <a:rPr lang="en-US" dirty="0" err="1">
                <a:latin typeface="Arial"/>
                <a:cs typeface="Arial"/>
              </a:rPr>
              <a:t>alqoritmdir</a:t>
            </a:r>
            <a:r>
              <a:rPr lang="en-US" dirty="0">
                <a:latin typeface="Arial"/>
                <a:cs typeface="Arial"/>
              </a:rPr>
              <a:t>. </a:t>
            </a:r>
            <a:r>
              <a:rPr lang="en-US" dirty="0" err="1">
                <a:latin typeface="Arial"/>
                <a:cs typeface="Arial"/>
              </a:rPr>
              <a:t>Alqoritmin</a:t>
            </a:r>
            <a:r>
              <a:rPr lang="en-US" dirty="0">
                <a:latin typeface="Arial"/>
                <a:cs typeface="Arial"/>
              </a:rPr>
              <a:t> </a:t>
            </a:r>
            <a:r>
              <a:rPr lang="en-US" dirty="0" err="1">
                <a:latin typeface="Arial"/>
                <a:cs typeface="Arial"/>
              </a:rPr>
              <a:t>performansı</a:t>
            </a:r>
            <a:r>
              <a:rPr lang="en-US" dirty="0">
                <a:latin typeface="Arial"/>
                <a:cs typeface="Arial"/>
              </a:rPr>
              <a:t> </a:t>
            </a:r>
            <a:r>
              <a:rPr lang="en-US" dirty="0" err="1">
                <a:latin typeface="Arial"/>
                <a:cs typeface="Arial"/>
              </a:rPr>
              <a:t>aşağıdakı</a:t>
            </a:r>
            <a:r>
              <a:rPr lang="en-US" dirty="0">
                <a:latin typeface="Arial"/>
                <a:cs typeface="Arial"/>
              </a:rPr>
              <a:t> </a:t>
            </a:r>
            <a:r>
              <a:rPr lang="en-US" dirty="0" err="1">
                <a:latin typeface="Arial"/>
                <a:cs typeface="Arial"/>
              </a:rPr>
              <a:t>kimidir</a:t>
            </a:r>
            <a:r>
              <a:rPr lang="en-US" dirty="0">
                <a:latin typeface="Arial"/>
                <a:cs typeface="Arial"/>
              </a:rPr>
              <a:t>:</a:t>
            </a:r>
          </a:p>
          <a:p>
            <a:endParaRPr lang="en-US" dirty="0">
              <a:latin typeface="Arial"/>
              <a:cs typeface="Arial"/>
            </a:endParaRPr>
          </a:p>
          <a:p>
            <a:pPr>
              <a:buChar char="•"/>
            </a:pPr>
            <a:r>
              <a:rPr lang="en-US" dirty="0" err="1">
                <a:latin typeface="Arial"/>
                <a:cs typeface="Arial"/>
              </a:rPr>
              <a:t>ən</a:t>
            </a:r>
            <a:r>
              <a:rPr lang="en-US" dirty="0">
                <a:latin typeface="Arial"/>
                <a:cs typeface="Arial"/>
              </a:rPr>
              <a:t> </a:t>
            </a:r>
            <a:r>
              <a:rPr lang="en-US" dirty="0" err="1">
                <a:latin typeface="Arial"/>
                <a:cs typeface="Arial"/>
              </a:rPr>
              <a:t>yaxşı</a:t>
            </a:r>
            <a:r>
              <a:rPr lang="en-US" dirty="0">
                <a:latin typeface="Arial"/>
                <a:cs typeface="Arial"/>
              </a:rPr>
              <a:t> </a:t>
            </a:r>
            <a:r>
              <a:rPr lang="en-US" dirty="0" err="1">
                <a:latin typeface="Arial"/>
                <a:cs typeface="Arial"/>
              </a:rPr>
              <a:t>vaxt</a:t>
            </a:r>
            <a:r>
              <a:rPr lang="en-US" dirty="0">
                <a:latin typeface="Arial"/>
                <a:cs typeface="Arial"/>
              </a:rPr>
              <a:t> = O(n)</a:t>
            </a:r>
          </a:p>
          <a:p>
            <a:pPr>
              <a:buChar char="•"/>
            </a:pPr>
            <a:r>
              <a:rPr lang="en-US" dirty="0" err="1">
                <a:latin typeface="Arial"/>
                <a:cs typeface="Arial"/>
              </a:rPr>
              <a:t>orta</a:t>
            </a:r>
            <a:r>
              <a:rPr lang="en-US" dirty="0">
                <a:latin typeface="Arial"/>
                <a:cs typeface="Arial"/>
              </a:rPr>
              <a:t> </a:t>
            </a:r>
            <a:r>
              <a:rPr lang="en-US" dirty="0" err="1">
                <a:latin typeface="Arial"/>
                <a:cs typeface="Arial"/>
              </a:rPr>
              <a:t>vaxt</a:t>
            </a:r>
            <a:r>
              <a:rPr lang="en-US" dirty="0">
                <a:latin typeface="Arial"/>
                <a:cs typeface="Arial"/>
              </a:rPr>
              <a:t> = O(n^{2}</a:t>
            </a:r>
          </a:p>
        </p:txBody>
      </p:sp>
      <p:pic>
        <p:nvPicPr>
          <p:cNvPr id="4098" name="Picture 2">
            <a:extLst>
              <a:ext uri="{FF2B5EF4-FFF2-40B4-BE49-F238E27FC236}">
                <a16:creationId xmlns:a16="http://schemas.microsoft.com/office/drawing/2014/main" id="{705E5C01-1157-4ECD-BE14-EE3B1A33B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980" y="2425975"/>
            <a:ext cx="4993585" cy="313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50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70CEC2-8333-4F3E-BC87-5526DB265419}"/>
              </a:ext>
            </a:extLst>
          </p:cNvPr>
          <p:cNvSpPr txBox="1"/>
          <p:nvPr/>
        </p:nvSpPr>
        <p:spPr>
          <a:xfrm>
            <a:off x="267419" y="267419"/>
            <a:ext cx="697014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z-Latn-AZ" b="1" dirty="0">
                <a:solidFill>
                  <a:srgbClr val="FFFFFF"/>
                </a:solidFill>
                <a:highlight>
                  <a:srgbClr val="000000"/>
                </a:highlight>
                <a:latin typeface="Arial"/>
                <a:cs typeface="Arial"/>
              </a:rPr>
              <a:t>Daxiletmə</a:t>
            </a:r>
            <a:r>
              <a:rPr lang="en-US" b="1" dirty="0">
                <a:solidFill>
                  <a:srgbClr val="FFFFFF"/>
                </a:solidFill>
                <a:highlight>
                  <a:srgbClr val="000000"/>
                </a:highlight>
                <a:latin typeface="Arial"/>
                <a:cs typeface="Arial"/>
              </a:rPr>
              <a:t> </a:t>
            </a:r>
            <a:r>
              <a:rPr lang="en-US" b="1" dirty="0" err="1">
                <a:solidFill>
                  <a:srgbClr val="FFFFFF"/>
                </a:solidFill>
                <a:highlight>
                  <a:srgbClr val="000000"/>
                </a:highlight>
                <a:latin typeface="Arial"/>
                <a:cs typeface="Arial"/>
              </a:rPr>
              <a:t>nizamlama</a:t>
            </a:r>
            <a:r>
              <a:rPr lang="az-Latn-AZ" b="1" dirty="0">
                <a:solidFill>
                  <a:srgbClr val="FFFFFF"/>
                </a:solidFill>
                <a:highlight>
                  <a:srgbClr val="000000"/>
                </a:highlight>
                <a:latin typeface="Arial"/>
                <a:cs typeface="Arial"/>
              </a:rPr>
              <a:t>sı</a:t>
            </a:r>
            <a:r>
              <a:rPr lang="en-US" dirty="0">
                <a:solidFill>
                  <a:srgbClr val="FFFFFF"/>
                </a:solidFill>
                <a:highlight>
                  <a:srgbClr val="000000"/>
                </a:highlight>
                <a:latin typeface="Arial"/>
                <a:cs typeface="Arial"/>
              </a:rPr>
              <a:t> (</a:t>
            </a:r>
            <a:r>
              <a:rPr lang="en-US" dirty="0" err="1">
                <a:solidFill>
                  <a:srgbClr val="FFFFFF"/>
                </a:solidFill>
                <a:highlight>
                  <a:srgbClr val="000000"/>
                </a:highlight>
                <a:latin typeface="Arial"/>
                <a:cs typeface="Arial"/>
              </a:rPr>
              <a:t>ing</a:t>
            </a:r>
            <a:r>
              <a:rPr lang="en-US" dirty="0">
                <a:solidFill>
                  <a:srgbClr val="FFFFFF"/>
                </a:solidFill>
                <a:highlight>
                  <a:srgbClr val="000000"/>
                </a:highlight>
                <a:latin typeface="Arial"/>
                <a:cs typeface="Arial"/>
              </a:rPr>
              <a:t>. insertion sort ) </a:t>
            </a:r>
            <a:r>
              <a:rPr lang="en-US" dirty="0">
                <a:solidFill>
                  <a:srgbClr val="FFFFFF"/>
                </a:solidFill>
                <a:latin typeface="Arial"/>
                <a:cs typeface="Arial"/>
              </a:rPr>
              <a:t>– </a:t>
            </a:r>
            <a:r>
              <a:rPr lang="en-US" dirty="0" err="1">
                <a:solidFill>
                  <a:srgbClr val="FFFF00"/>
                </a:solidFill>
                <a:latin typeface="Arial"/>
                <a:cs typeface="Arial"/>
              </a:rPr>
              <a:t>siyahıda</a:t>
            </a:r>
            <a:r>
              <a:rPr lang="en-US" dirty="0">
                <a:solidFill>
                  <a:srgbClr val="FFFF00"/>
                </a:solidFill>
                <a:latin typeface="Arial"/>
                <a:cs typeface="Arial"/>
              </a:rPr>
              <a:t> </a:t>
            </a:r>
            <a:r>
              <a:rPr lang="en-US" dirty="0" err="1">
                <a:solidFill>
                  <a:srgbClr val="FFFF00"/>
                </a:solidFill>
                <a:latin typeface="Arial"/>
                <a:cs typeface="Arial"/>
              </a:rPr>
              <a:t>bir</a:t>
            </a:r>
            <a:r>
              <a:rPr lang="en-US" dirty="0">
                <a:solidFill>
                  <a:srgbClr val="FFFF00"/>
                </a:solidFill>
                <a:latin typeface="Arial"/>
                <a:cs typeface="Arial"/>
              </a:rPr>
              <a:t> </a:t>
            </a:r>
            <a:r>
              <a:rPr lang="en-US" dirty="0" err="1">
                <a:solidFill>
                  <a:srgbClr val="FFFF00"/>
                </a:solidFill>
                <a:latin typeface="Arial"/>
                <a:cs typeface="Arial"/>
              </a:rPr>
              <a:t>elementdən</a:t>
            </a:r>
            <a:r>
              <a:rPr lang="en-US" dirty="0">
                <a:solidFill>
                  <a:srgbClr val="FFFF00"/>
                </a:solidFill>
                <a:latin typeface="Arial"/>
                <a:cs typeface="Arial"/>
              </a:rPr>
              <a:t> </a:t>
            </a:r>
            <a:r>
              <a:rPr lang="en-US" dirty="0" err="1">
                <a:solidFill>
                  <a:srgbClr val="FFFF00"/>
                </a:solidFill>
                <a:latin typeface="Arial"/>
                <a:cs typeface="Arial"/>
              </a:rPr>
              <a:t>başlayıb</a:t>
            </a:r>
            <a:r>
              <a:rPr lang="en-US" dirty="0">
                <a:solidFill>
                  <a:srgbClr val="FFFF00"/>
                </a:solidFill>
                <a:latin typeface="Arial"/>
                <a:cs typeface="Arial"/>
              </a:rPr>
              <a:t>, yeni </a:t>
            </a:r>
            <a:r>
              <a:rPr lang="en-US" dirty="0" err="1">
                <a:solidFill>
                  <a:srgbClr val="FFFF00"/>
                </a:solidFill>
                <a:latin typeface="Arial"/>
                <a:cs typeface="Arial"/>
              </a:rPr>
              <a:t>elementləri</a:t>
            </a:r>
            <a:r>
              <a:rPr lang="en-US" dirty="0">
                <a:solidFill>
                  <a:srgbClr val="FFFF00"/>
                </a:solidFill>
                <a:latin typeface="Arial"/>
                <a:cs typeface="Arial"/>
              </a:rPr>
              <a:t> </a:t>
            </a:r>
            <a:r>
              <a:rPr lang="en-US" dirty="0" err="1">
                <a:solidFill>
                  <a:srgbClr val="FFFF00"/>
                </a:solidFill>
                <a:latin typeface="Arial"/>
                <a:cs typeface="Arial"/>
              </a:rPr>
              <a:t>bir-bir</a:t>
            </a:r>
            <a:r>
              <a:rPr lang="en-US" dirty="0">
                <a:solidFill>
                  <a:srgbClr val="FFFF00"/>
                </a:solidFill>
                <a:latin typeface="Arial"/>
                <a:cs typeface="Arial"/>
              </a:rPr>
              <a:t> </a:t>
            </a:r>
            <a:r>
              <a:rPr lang="en-US" dirty="0" err="1">
                <a:solidFill>
                  <a:srgbClr val="FFFF00"/>
                </a:solidFill>
                <a:latin typeface="Arial"/>
                <a:cs typeface="Arial"/>
              </a:rPr>
              <a:t>lazım</a:t>
            </a:r>
            <a:r>
              <a:rPr lang="en-US" dirty="0">
                <a:solidFill>
                  <a:srgbClr val="FFFF00"/>
                </a:solidFill>
                <a:latin typeface="Arial"/>
                <a:cs typeface="Arial"/>
              </a:rPr>
              <a:t> </a:t>
            </a:r>
            <a:r>
              <a:rPr lang="en-US" dirty="0" err="1">
                <a:solidFill>
                  <a:srgbClr val="FFFF00"/>
                </a:solidFill>
                <a:latin typeface="Arial"/>
                <a:cs typeface="Arial"/>
              </a:rPr>
              <a:t>olan</a:t>
            </a:r>
            <a:r>
              <a:rPr lang="en-US" dirty="0">
                <a:solidFill>
                  <a:srgbClr val="FFFF00"/>
                </a:solidFill>
                <a:latin typeface="Arial"/>
                <a:cs typeface="Arial"/>
              </a:rPr>
              <a:t> </a:t>
            </a:r>
            <a:r>
              <a:rPr lang="en-US" dirty="0" err="1">
                <a:solidFill>
                  <a:srgbClr val="FFFF00"/>
                </a:solidFill>
                <a:latin typeface="Arial"/>
                <a:cs typeface="Arial"/>
              </a:rPr>
              <a:t>yerlərə</a:t>
            </a:r>
            <a:r>
              <a:rPr lang="en-US" dirty="0">
                <a:solidFill>
                  <a:srgbClr val="FFFF00"/>
                </a:solidFill>
                <a:latin typeface="Arial"/>
                <a:cs typeface="Arial"/>
              </a:rPr>
              <a:t> </a:t>
            </a:r>
            <a:r>
              <a:rPr lang="en-US" dirty="0" err="1">
                <a:solidFill>
                  <a:srgbClr val="FFFF00"/>
                </a:solidFill>
                <a:latin typeface="Arial"/>
                <a:cs typeface="Arial"/>
              </a:rPr>
              <a:t>qoymaqla</a:t>
            </a:r>
            <a:r>
              <a:rPr lang="en-US" dirty="0">
                <a:solidFill>
                  <a:srgbClr val="FFFF00"/>
                </a:solidFill>
                <a:latin typeface="Arial"/>
                <a:cs typeface="Arial"/>
              </a:rPr>
              <a:t> </a:t>
            </a:r>
            <a:r>
              <a:rPr lang="en-US" dirty="0" err="1">
                <a:solidFill>
                  <a:srgbClr val="FFFF00"/>
                </a:solidFill>
                <a:latin typeface="Arial"/>
                <a:cs typeface="Arial"/>
              </a:rPr>
              <a:t>siyahının</a:t>
            </a:r>
            <a:r>
              <a:rPr lang="en-US" dirty="0">
                <a:solidFill>
                  <a:srgbClr val="FFFF00"/>
                </a:solidFill>
                <a:latin typeface="Arial"/>
                <a:cs typeface="Arial"/>
              </a:rPr>
              <a:t> </a:t>
            </a:r>
            <a:r>
              <a:rPr lang="en-US" dirty="0" err="1">
                <a:solidFill>
                  <a:srgbClr val="FFFF00"/>
                </a:solidFill>
                <a:latin typeface="Arial"/>
                <a:cs typeface="Arial"/>
              </a:rPr>
              <a:t>yenidən</a:t>
            </a:r>
            <a:r>
              <a:rPr lang="en-US" dirty="0">
                <a:solidFill>
                  <a:srgbClr val="FFFF00"/>
                </a:solidFill>
                <a:latin typeface="Arial"/>
                <a:cs typeface="Arial"/>
              </a:rPr>
              <a:t> </a:t>
            </a:r>
            <a:r>
              <a:rPr lang="en-US" dirty="0" err="1">
                <a:solidFill>
                  <a:srgbClr val="FFFF00"/>
                </a:solidFill>
                <a:latin typeface="Arial"/>
                <a:cs typeface="Arial"/>
              </a:rPr>
              <a:t>qurulmasından</a:t>
            </a:r>
            <a:r>
              <a:rPr lang="en-US" dirty="0">
                <a:solidFill>
                  <a:srgbClr val="FFFF00"/>
                </a:solidFill>
                <a:latin typeface="Arial"/>
                <a:cs typeface="Arial"/>
              </a:rPr>
              <a:t> </a:t>
            </a:r>
            <a:r>
              <a:rPr lang="en-US" dirty="0" err="1">
                <a:solidFill>
                  <a:srgbClr val="FFFF00"/>
                </a:solidFill>
                <a:latin typeface="Arial"/>
                <a:cs typeface="Arial"/>
              </a:rPr>
              <a:t>ibarət</a:t>
            </a:r>
            <a:r>
              <a:rPr lang="en-US" dirty="0">
                <a:solidFill>
                  <a:srgbClr val="FFFF00"/>
                </a:solidFill>
                <a:latin typeface="Arial"/>
                <a:cs typeface="Arial"/>
              </a:rPr>
              <a:t> </a:t>
            </a:r>
            <a:r>
              <a:rPr lang="en-US" dirty="0" err="1">
                <a:solidFill>
                  <a:srgbClr val="FFFF00"/>
                </a:solidFill>
                <a:latin typeface="Arial"/>
                <a:cs typeface="Arial"/>
              </a:rPr>
              <a:t>nizamlama</a:t>
            </a:r>
            <a:r>
              <a:rPr lang="en-US" dirty="0">
                <a:solidFill>
                  <a:srgbClr val="FFFF00"/>
                </a:solidFill>
                <a:latin typeface="Arial"/>
                <a:cs typeface="Arial"/>
              </a:rPr>
              <a:t> </a:t>
            </a:r>
            <a:r>
              <a:rPr lang="en-US" dirty="0" err="1">
                <a:solidFill>
                  <a:srgbClr val="FFFF00"/>
                </a:solidFill>
                <a:latin typeface="Arial"/>
                <a:cs typeface="Arial"/>
              </a:rPr>
              <a:t>alqoritmi</a:t>
            </a:r>
            <a:r>
              <a:rPr lang="en-US" dirty="0">
                <a:solidFill>
                  <a:srgbClr val="FFFFFF"/>
                </a:solidFill>
                <a:latin typeface="Arial"/>
                <a:cs typeface="Arial"/>
              </a:rPr>
              <a:t>. </a:t>
            </a:r>
            <a:r>
              <a:rPr lang="en-US" dirty="0" err="1">
                <a:solidFill>
                  <a:srgbClr val="FFFFFF"/>
                </a:solidFill>
                <a:latin typeface="Arial"/>
                <a:cs typeface="Arial"/>
              </a:rPr>
              <a:t>Artırmalı</a:t>
            </a:r>
            <a:r>
              <a:rPr lang="en-US" dirty="0">
                <a:solidFill>
                  <a:srgbClr val="FFFFFF"/>
                </a:solidFill>
                <a:latin typeface="Arial"/>
                <a:cs typeface="Arial"/>
              </a:rPr>
              <a:t> </a:t>
            </a:r>
            <a:r>
              <a:rPr lang="en-US" dirty="0" err="1">
                <a:solidFill>
                  <a:srgbClr val="FFFFFF"/>
                </a:solidFill>
                <a:latin typeface="Arial"/>
                <a:cs typeface="Arial"/>
              </a:rPr>
              <a:t>nizamlama</a:t>
            </a:r>
            <a:r>
              <a:rPr lang="en-US" dirty="0">
                <a:solidFill>
                  <a:srgbClr val="FFFFFF"/>
                </a:solidFill>
                <a:latin typeface="Arial"/>
                <a:cs typeface="Arial"/>
              </a:rPr>
              <a:t> </a:t>
            </a:r>
            <a:r>
              <a:rPr lang="en-US" dirty="0" err="1">
                <a:solidFill>
                  <a:srgbClr val="FFFFFF"/>
                </a:solidFill>
                <a:latin typeface="Arial"/>
                <a:cs typeface="Arial"/>
              </a:rPr>
              <a:t>massivlərlə</a:t>
            </a:r>
            <a:r>
              <a:rPr lang="en-US" dirty="0">
                <a:solidFill>
                  <a:srgbClr val="FFFFFF"/>
                </a:solidFill>
                <a:latin typeface="Arial"/>
                <a:cs typeface="Arial"/>
              </a:rPr>
              <a:t> </a:t>
            </a:r>
            <a:r>
              <a:rPr lang="en-US" dirty="0" err="1">
                <a:solidFill>
                  <a:srgbClr val="FFFFFF"/>
                </a:solidFill>
                <a:latin typeface="Arial"/>
                <a:cs typeface="Arial"/>
              </a:rPr>
              <a:t>işlərkən</a:t>
            </a:r>
            <a:r>
              <a:rPr lang="en-US" dirty="0">
                <a:solidFill>
                  <a:srgbClr val="FFFFFF"/>
                </a:solidFill>
                <a:latin typeface="Arial"/>
                <a:cs typeface="Arial"/>
              </a:rPr>
              <a:t> </a:t>
            </a:r>
            <a:r>
              <a:rPr lang="en-US" dirty="0" err="1">
                <a:solidFill>
                  <a:srgbClr val="FFFFFF"/>
                </a:solidFill>
                <a:latin typeface="Arial"/>
                <a:cs typeface="Arial"/>
              </a:rPr>
              <a:t>səmərəli</a:t>
            </a:r>
            <a:r>
              <a:rPr lang="en-US" dirty="0">
                <a:solidFill>
                  <a:srgbClr val="FFFFFF"/>
                </a:solidFill>
                <a:latin typeface="Arial"/>
                <a:cs typeface="Arial"/>
              </a:rPr>
              <a:t> </a:t>
            </a:r>
            <a:r>
              <a:rPr lang="en-US" dirty="0" err="1">
                <a:solidFill>
                  <a:srgbClr val="FFFFFF"/>
                </a:solidFill>
                <a:latin typeface="Arial"/>
                <a:cs typeface="Arial"/>
              </a:rPr>
              <a:t>olmur</a:t>
            </a:r>
            <a:r>
              <a:rPr lang="en-US" dirty="0">
                <a:solidFill>
                  <a:srgbClr val="FFFFFF"/>
                </a:solidFill>
                <a:latin typeface="Arial"/>
                <a:cs typeface="Arial"/>
              </a:rPr>
              <a:t> (</a:t>
            </a:r>
            <a:r>
              <a:rPr lang="en-US" dirty="0" err="1">
                <a:solidFill>
                  <a:srgbClr val="FFFFFF"/>
                </a:solidFill>
                <a:latin typeface="Arial"/>
                <a:cs typeface="Arial"/>
              </a:rPr>
              <a:t>elementlərin</a:t>
            </a:r>
            <a:r>
              <a:rPr lang="en-US" dirty="0">
                <a:solidFill>
                  <a:srgbClr val="FFFFFF"/>
                </a:solidFill>
                <a:latin typeface="Arial"/>
                <a:cs typeface="Arial"/>
              </a:rPr>
              <a:t> </a:t>
            </a:r>
            <a:r>
              <a:rPr lang="en-US" dirty="0" err="1">
                <a:solidFill>
                  <a:srgbClr val="FFFFFF"/>
                </a:solidFill>
                <a:latin typeface="Arial"/>
                <a:cs typeface="Arial"/>
              </a:rPr>
              <a:t>daim</a:t>
            </a:r>
            <a:r>
              <a:rPr lang="en-US" dirty="0">
                <a:solidFill>
                  <a:srgbClr val="FFFFFF"/>
                </a:solidFill>
                <a:latin typeface="Arial"/>
                <a:cs typeface="Arial"/>
              </a:rPr>
              <a:t> </a:t>
            </a:r>
            <a:r>
              <a:rPr lang="en-US" dirty="0" err="1">
                <a:solidFill>
                  <a:srgbClr val="FFFFFF"/>
                </a:solidFill>
                <a:latin typeface="Arial"/>
                <a:cs typeface="Arial"/>
              </a:rPr>
              <a:t>yerlərini</a:t>
            </a:r>
            <a:r>
              <a:rPr lang="en-US" dirty="0">
                <a:solidFill>
                  <a:srgbClr val="FFFFFF"/>
                </a:solidFill>
                <a:latin typeface="Arial"/>
                <a:cs typeface="Arial"/>
              </a:rPr>
              <a:t> </a:t>
            </a:r>
            <a:r>
              <a:rPr lang="en-US" dirty="0" err="1">
                <a:solidFill>
                  <a:srgbClr val="FFFFFF"/>
                </a:solidFill>
                <a:latin typeface="Arial"/>
                <a:cs typeface="Arial"/>
              </a:rPr>
              <a:t>dəyişdirilməsi</a:t>
            </a:r>
            <a:r>
              <a:rPr lang="en-US" dirty="0">
                <a:solidFill>
                  <a:srgbClr val="FFFFFF"/>
                </a:solidFill>
                <a:latin typeface="Arial"/>
                <a:cs typeface="Arial"/>
              </a:rPr>
              <a:t> </a:t>
            </a:r>
            <a:r>
              <a:rPr lang="en-US" dirty="0" err="1">
                <a:solidFill>
                  <a:srgbClr val="FFFFFF"/>
                </a:solidFill>
                <a:latin typeface="Arial"/>
                <a:cs typeface="Arial"/>
              </a:rPr>
              <a:t>səbəbindən</a:t>
            </a:r>
            <a:r>
              <a:rPr lang="en-US" dirty="0">
                <a:solidFill>
                  <a:srgbClr val="FFFFFF"/>
                </a:solidFill>
                <a:latin typeface="Arial"/>
                <a:cs typeface="Arial"/>
              </a:rPr>
              <a:t>), </a:t>
            </a:r>
            <a:r>
              <a:rPr lang="en-US" dirty="0" err="1">
                <a:solidFill>
                  <a:srgbClr val="FFFFFF"/>
                </a:solidFill>
                <a:latin typeface="Arial"/>
                <a:cs typeface="Arial"/>
              </a:rPr>
              <a:t>ancaq</a:t>
            </a:r>
            <a:r>
              <a:rPr lang="en-US" dirty="0">
                <a:solidFill>
                  <a:srgbClr val="FFFFFF"/>
                </a:solidFill>
                <a:latin typeface="Arial"/>
                <a:cs typeface="Arial"/>
              </a:rPr>
              <a:t> </a:t>
            </a:r>
            <a:r>
              <a:rPr lang="en-US" dirty="0" err="1">
                <a:solidFill>
                  <a:srgbClr val="FFFFFF"/>
                </a:solidFill>
                <a:latin typeface="Arial"/>
                <a:cs typeface="Arial"/>
              </a:rPr>
              <a:t>əlaqəli</a:t>
            </a:r>
            <a:r>
              <a:rPr lang="en-US" dirty="0">
                <a:solidFill>
                  <a:srgbClr val="FFFFFF"/>
                </a:solidFill>
                <a:latin typeface="Arial"/>
                <a:cs typeface="Arial"/>
              </a:rPr>
              <a:t> </a:t>
            </a:r>
            <a:r>
              <a:rPr lang="en-US" dirty="0" err="1">
                <a:solidFill>
                  <a:srgbClr val="FFFFFF"/>
                </a:solidFill>
                <a:latin typeface="Arial"/>
                <a:cs typeface="Arial"/>
              </a:rPr>
              <a:t>siyahıların</a:t>
            </a:r>
            <a:r>
              <a:rPr lang="en-US" dirty="0">
                <a:solidFill>
                  <a:srgbClr val="FFFFFF"/>
                </a:solidFill>
                <a:latin typeface="Arial"/>
                <a:cs typeface="Arial"/>
              </a:rPr>
              <a:t> </a:t>
            </a:r>
            <a:r>
              <a:rPr lang="en-US" dirty="0" err="1">
                <a:solidFill>
                  <a:srgbClr val="FFFFFF"/>
                </a:solidFill>
                <a:latin typeface="Arial"/>
                <a:cs typeface="Arial"/>
              </a:rPr>
              <a:t>çeşidlənməsi</a:t>
            </a:r>
            <a:r>
              <a:rPr lang="en-US" dirty="0">
                <a:solidFill>
                  <a:srgbClr val="FFFFFF"/>
                </a:solidFill>
                <a:latin typeface="Arial"/>
                <a:cs typeface="Arial"/>
              </a:rPr>
              <a:t> </a:t>
            </a:r>
            <a:r>
              <a:rPr lang="en-US" dirty="0" err="1">
                <a:solidFill>
                  <a:srgbClr val="FFFFFF"/>
                </a:solidFill>
                <a:latin typeface="Arial"/>
                <a:cs typeface="Arial"/>
              </a:rPr>
              <a:t>üçün</a:t>
            </a:r>
            <a:r>
              <a:rPr lang="en-US" dirty="0">
                <a:solidFill>
                  <a:srgbClr val="FFFFFF"/>
                </a:solidFill>
                <a:latin typeface="Arial"/>
                <a:cs typeface="Arial"/>
              </a:rPr>
              <a:t> ideal </a:t>
            </a:r>
            <a:r>
              <a:rPr lang="en-US" dirty="0" err="1">
                <a:solidFill>
                  <a:srgbClr val="FFFFFF"/>
                </a:solidFill>
                <a:latin typeface="Arial"/>
                <a:cs typeface="Arial"/>
              </a:rPr>
              <a:t>uyğun</a:t>
            </a:r>
            <a:r>
              <a:rPr lang="en-US" dirty="0">
                <a:solidFill>
                  <a:srgbClr val="FFFFFF"/>
                </a:solidFill>
                <a:latin typeface="Arial"/>
                <a:cs typeface="Arial"/>
              </a:rPr>
              <a:t> </a:t>
            </a:r>
            <a:r>
              <a:rPr lang="en-US" dirty="0" err="1">
                <a:solidFill>
                  <a:srgbClr val="FFFFFF"/>
                </a:solidFill>
                <a:latin typeface="Arial"/>
                <a:cs typeface="Arial"/>
              </a:rPr>
              <a:t>gəlir</a:t>
            </a:r>
            <a:r>
              <a:rPr lang="en-US" dirty="0">
                <a:solidFill>
                  <a:srgbClr val="FFFFFF"/>
                </a:solidFill>
                <a:latin typeface="Arial"/>
                <a:cs typeface="Arial"/>
              </a:rPr>
              <a:t>. </a:t>
            </a:r>
            <a:r>
              <a:rPr lang="en-US" dirty="0" err="1">
                <a:solidFill>
                  <a:srgbClr val="FFFFFF"/>
                </a:solidFill>
                <a:latin typeface="Arial"/>
                <a:cs typeface="Arial"/>
              </a:rPr>
              <a:t>Proqramlaşdırması</a:t>
            </a:r>
            <a:r>
              <a:rPr lang="en-US" dirty="0">
                <a:solidFill>
                  <a:srgbClr val="FFFFFF"/>
                </a:solidFill>
                <a:latin typeface="Arial"/>
                <a:cs typeface="Arial"/>
              </a:rPr>
              <a:t> </a:t>
            </a:r>
            <a:r>
              <a:rPr lang="en-US" dirty="0" err="1">
                <a:solidFill>
                  <a:srgbClr val="FFFFFF"/>
                </a:solidFill>
                <a:latin typeface="Arial"/>
                <a:cs typeface="Arial"/>
              </a:rPr>
              <a:t>olduqca</a:t>
            </a:r>
            <a:r>
              <a:rPr lang="en-US" dirty="0">
                <a:solidFill>
                  <a:srgbClr val="FFFFFF"/>
                </a:solidFill>
                <a:latin typeface="Arial"/>
                <a:cs typeface="Arial"/>
              </a:rPr>
              <a:t> </a:t>
            </a:r>
            <a:r>
              <a:rPr lang="en-US" dirty="0" err="1">
                <a:solidFill>
                  <a:srgbClr val="FFFFFF"/>
                </a:solidFill>
                <a:latin typeface="Arial"/>
                <a:cs typeface="Arial"/>
              </a:rPr>
              <a:t>sadə</a:t>
            </a:r>
            <a:r>
              <a:rPr lang="en-US" dirty="0">
                <a:solidFill>
                  <a:srgbClr val="FFFFFF"/>
                </a:solidFill>
                <a:latin typeface="Arial"/>
                <a:cs typeface="Arial"/>
              </a:rPr>
              <a:t> </a:t>
            </a:r>
            <a:r>
              <a:rPr lang="en-US" dirty="0" err="1">
                <a:solidFill>
                  <a:srgbClr val="FFFFFF"/>
                </a:solidFill>
                <a:latin typeface="Arial"/>
                <a:cs typeface="Arial"/>
              </a:rPr>
              <a:t>olan</a:t>
            </a:r>
            <a:r>
              <a:rPr lang="en-US" dirty="0">
                <a:solidFill>
                  <a:srgbClr val="FFFFFF"/>
                </a:solidFill>
                <a:latin typeface="Arial"/>
                <a:cs typeface="Arial"/>
              </a:rPr>
              <a:t> </a:t>
            </a:r>
            <a:r>
              <a:rPr lang="en-US" dirty="0" err="1">
                <a:solidFill>
                  <a:srgbClr val="FFFFFF"/>
                </a:solidFill>
                <a:latin typeface="Arial"/>
                <a:cs typeface="Arial"/>
              </a:rPr>
              <a:t>ancaq</a:t>
            </a:r>
            <a:r>
              <a:rPr lang="en-US" dirty="0">
                <a:solidFill>
                  <a:srgbClr val="FFFFFF"/>
                </a:solidFill>
                <a:latin typeface="Arial"/>
                <a:cs typeface="Arial"/>
              </a:rPr>
              <a:t> </a:t>
            </a:r>
            <a:r>
              <a:rPr lang="en-US" dirty="0" err="1">
                <a:solidFill>
                  <a:srgbClr val="FFFFFF"/>
                </a:solidFill>
                <a:latin typeface="Arial"/>
                <a:cs typeface="Arial"/>
              </a:rPr>
              <a:t>performans</a:t>
            </a:r>
            <a:r>
              <a:rPr lang="en-US" dirty="0">
                <a:solidFill>
                  <a:srgbClr val="FFFFFF"/>
                </a:solidFill>
                <a:latin typeface="Arial"/>
                <a:cs typeface="Arial"/>
              </a:rPr>
              <a:t> </a:t>
            </a:r>
            <a:r>
              <a:rPr lang="en-US" dirty="0" err="1">
                <a:solidFill>
                  <a:srgbClr val="FFFFFF"/>
                </a:solidFill>
                <a:latin typeface="Arial"/>
                <a:cs typeface="Arial"/>
              </a:rPr>
              <a:t>baxımından</a:t>
            </a:r>
            <a:r>
              <a:rPr lang="en-US" dirty="0">
                <a:solidFill>
                  <a:srgbClr val="FFFFFF"/>
                </a:solidFill>
                <a:latin typeface="Arial"/>
                <a:cs typeface="Arial"/>
              </a:rPr>
              <a:t> </a:t>
            </a:r>
            <a:r>
              <a:rPr lang="en-US" dirty="0" err="1">
                <a:solidFill>
                  <a:srgbClr val="FFFFFF"/>
                </a:solidFill>
                <a:latin typeface="Arial"/>
                <a:cs typeface="Arial"/>
              </a:rPr>
              <a:t>digər</a:t>
            </a:r>
            <a:r>
              <a:rPr lang="en-US" dirty="0">
                <a:solidFill>
                  <a:srgbClr val="FFFFFF"/>
                </a:solidFill>
                <a:latin typeface="Arial"/>
                <a:cs typeface="Arial"/>
              </a:rPr>
              <a:t> </a:t>
            </a:r>
            <a:r>
              <a:rPr lang="en-US" dirty="0" err="1">
                <a:solidFill>
                  <a:srgbClr val="FFFFFF"/>
                </a:solidFill>
                <a:latin typeface="Arial"/>
                <a:cs typeface="Arial"/>
              </a:rPr>
              <a:t>sıralama</a:t>
            </a:r>
            <a:r>
              <a:rPr lang="en-US" dirty="0">
                <a:solidFill>
                  <a:srgbClr val="FFFFFF"/>
                </a:solidFill>
                <a:latin typeface="Arial"/>
                <a:cs typeface="Arial"/>
              </a:rPr>
              <a:t> </a:t>
            </a:r>
            <a:r>
              <a:rPr lang="en-US" dirty="0" err="1">
                <a:solidFill>
                  <a:srgbClr val="FFFFFF"/>
                </a:solidFill>
                <a:latin typeface="Arial"/>
                <a:cs typeface="Arial"/>
              </a:rPr>
              <a:t>alqoritmlərindən</a:t>
            </a:r>
            <a:r>
              <a:rPr lang="en-US" dirty="0">
                <a:solidFill>
                  <a:srgbClr val="FFFFFF"/>
                </a:solidFill>
                <a:latin typeface="Arial"/>
                <a:cs typeface="Arial"/>
              </a:rPr>
              <a:t> </a:t>
            </a:r>
            <a:r>
              <a:rPr lang="en-US" dirty="0" err="1">
                <a:solidFill>
                  <a:srgbClr val="FFFFFF"/>
                </a:solidFill>
                <a:latin typeface="Arial"/>
                <a:cs typeface="Arial"/>
              </a:rPr>
              <a:t>zəifdir</a:t>
            </a:r>
            <a:r>
              <a:rPr lang="en-US" dirty="0">
                <a:solidFill>
                  <a:srgbClr val="FFFFFF"/>
                </a:solidFill>
                <a:latin typeface="Arial"/>
                <a:cs typeface="Arial"/>
              </a:rPr>
              <a:t>.</a:t>
            </a:r>
          </a:p>
          <a:p>
            <a:r>
              <a:rPr lang="en-US" dirty="0" err="1">
                <a:solidFill>
                  <a:srgbClr val="FFFFFF"/>
                </a:solidFill>
                <a:latin typeface="Arial"/>
                <a:cs typeface="Arial"/>
              </a:rPr>
              <a:t>Alqoritmin</a:t>
            </a:r>
            <a:r>
              <a:rPr lang="en-US" dirty="0">
                <a:solidFill>
                  <a:srgbClr val="FFFFFF"/>
                </a:solidFill>
                <a:latin typeface="Arial"/>
                <a:cs typeface="Arial"/>
              </a:rPr>
              <a:t> </a:t>
            </a:r>
            <a:r>
              <a:rPr lang="en-US" dirty="0" err="1">
                <a:solidFill>
                  <a:srgbClr val="FFFFFF"/>
                </a:solidFill>
                <a:latin typeface="Arial"/>
                <a:cs typeface="Arial"/>
              </a:rPr>
              <a:t>adı</a:t>
            </a:r>
            <a:r>
              <a:rPr lang="en-US" dirty="0">
                <a:solidFill>
                  <a:srgbClr val="FFFFFF"/>
                </a:solidFill>
                <a:latin typeface="Arial"/>
                <a:cs typeface="Arial"/>
              </a:rPr>
              <a:t> </a:t>
            </a:r>
            <a:r>
              <a:rPr lang="en-US" dirty="0" err="1">
                <a:solidFill>
                  <a:srgbClr val="FFFFFF"/>
                </a:solidFill>
                <a:latin typeface="Arial"/>
                <a:cs typeface="Arial"/>
              </a:rPr>
              <a:t>seçilən</a:t>
            </a:r>
            <a:r>
              <a:rPr lang="en-US" dirty="0">
                <a:solidFill>
                  <a:srgbClr val="FFFFFF"/>
                </a:solidFill>
                <a:latin typeface="Arial"/>
                <a:cs typeface="Arial"/>
              </a:rPr>
              <a:t> </a:t>
            </a:r>
            <a:r>
              <a:rPr lang="en-US" dirty="0" err="1">
                <a:solidFill>
                  <a:srgbClr val="FFFFFF"/>
                </a:solidFill>
                <a:latin typeface="Arial"/>
                <a:cs typeface="Arial"/>
              </a:rPr>
              <a:t>elementin</a:t>
            </a:r>
            <a:r>
              <a:rPr lang="en-US" dirty="0">
                <a:solidFill>
                  <a:srgbClr val="FFFFFF"/>
                </a:solidFill>
                <a:latin typeface="Arial"/>
                <a:cs typeface="Arial"/>
              </a:rPr>
              <a:t> </a:t>
            </a:r>
            <a:r>
              <a:rPr lang="en-US" dirty="0" err="1">
                <a:solidFill>
                  <a:srgbClr val="FFFFFF"/>
                </a:solidFill>
                <a:latin typeface="Arial"/>
                <a:cs typeface="Arial"/>
              </a:rPr>
              <a:t>sıralanmış</a:t>
            </a:r>
            <a:r>
              <a:rPr lang="en-US" dirty="0">
                <a:solidFill>
                  <a:srgbClr val="FFFFFF"/>
                </a:solidFill>
                <a:latin typeface="Arial"/>
                <a:cs typeface="Arial"/>
              </a:rPr>
              <a:t> </a:t>
            </a:r>
            <a:r>
              <a:rPr lang="en-US" dirty="0" err="1">
                <a:solidFill>
                  <a:srgbClr val="FFFFFF"/>
                </a:solidFill>
                <a:latin typeface="Arial"/>
                <a:cs typeface="Arial"/>
              </a:rPr>
              <a:t>massivdə</a:t>
            </a:r>
            <a:r>
              <a:rPr lang="en-US" dirty="0">
                <a:solidFill>
                  <a:srgbClr val="FFFFFF"/>
                </a:solidFill>
                <a:latin typeface="Arial"/>
                <a:cs typeface="Arial"/>
              </a:rPr>
              <a:t> </a:t>
            </a:r>
            <a:r>
              <a:rPr lang="en-US" dirty="0" err="1">
                <a:solidFill>
                  <a:srgbClr val="FFFFFF"/>
                </a:solidFill>
                <a:latin typeface="Arial"/>
                <a:cs typeface="Arial"/>
              </a:rPr>
              <a:t>uyğun</a:t>
            </a:r>
            <a:r>
              <a:rPr lang="en-US" dirty="0">
                <a:solidFill>
                  <a:srgbClr val="FFFFFF"/>
                </a:solidFill>
                <a:latin typeface="Arial"/>
                <a:cs typeface="Arial"/>
              </a:rPr>
              <a:t> </a:t>
            </a:r>
            <a:r>
              <a:rPr lang="en-US" dirty="0" err="1">
                <a:solidFill>
                  <a:srgbClr val="FFFFFF"/>
                </a:solidFill>
                <a:latin typeface="Arial"/>
                <a:cs typeface="Arial"/>
              </a:rPr>
              <a:t>yerə</a:t>
            </a:r>
            <a:r>
              <a:rPr lang="en-US" dirty="0">
                <a:solidFill>
                  <a:srgbClr val="FFFFFF"/>
                </a:solidFill>
                <a:latin typeface="Arial"/>
                <a:cs typeface="Arial"/>
              </a:rPr>
              <a:t> </a:t>
            </a:r>
            <a:r>
              <a:rPr lang="en-US" dirty="0" err="1">
                <a:solidFill>
                  <a:srgbClr val="FFFFFF"/>
                </a:solidFill>
                <a:latin typeface="Arial"/>
                <a:cs typeface="Arial"/>
              </a:rPr>
              <a:t>əlavə</a:t>
            </a:r>
            <a:r>
              <a:rPr lang="en-US" dirty="0">
                <a:solidFill>
                  <a:srgbClr val="FFFFFF"/>
                </a:solidFill>
                <a:latin typeface="Arial"/>
                <a:cs typeface="Arial"/>
              </a:rPr>
              <a:t> </a:t>
            </a:r>
            <a:r>
              <a:rPr lang="en-US" dirty="0" err="1">
                <a:solidFill>
                  <a:srgbClr val="FFFFFF"/>
                </a:solidFill>
                <a:latin typeface="Arial"/>
                <a:cs typeface="Arial"/>
              </a:rPr>
              <a:t>edilməsindən</a:t>
            </a:r>
            <a:r>
              <a:rPr lang="en-US" dirty="0">
                <a:solidFill>
                  <a:srgbClr val="FFFFFF"/>
                </a:solidFill>
                <a:latin typeface="Arial"/>
                <a:cs typeface="Arial"/>
              </a:rPr>
              <a:t> </a:t>
            </a:r>
            <a:r>
              <a:rPr lang="en-US" dirty="0" err="1">
                <a:solidFill>
                  <a:srgbClr val="FFFFFF"/>
                </a:solidFill>
                <a:latin typeface="Arial"/>
                <a:cs typeface="Arial"/>
              </a:rPr>
              <a:t>gəlir</a:t>
            </a:r>
            <a:r>
              <a:rPr lang="en-US" dirty="0">
                <a:solidFill>
                  <a:srgbClr val="FFFFFF"/>
                </a:solidFill>
                <a:latin typeface="Arial"/>
                <a:cs typeface="Arial"/>
              </a:rPr>
              <a:t>.</a:t>
            </a:r>
          </a:p>
        </p:txBody>
      </p:sp>
      <p:pic>
        <p:nvPicPr>
          <p:cNvPr id="5" name="Picture 5" descr="A picture containing text&#10;&#10;Description automatically generated">
            <a:extLst>
              <a:ext uri="{FF2B5EF4-FFF2-40B4-BE49-F238E27FC236}">
                <a16:creationId xmlns:a16="http://schemas.microsoft.com/office/drawing/2014/main" id="{D50851D6-AB06-4ACC-A712-1A0D938597E6}"/>
              </a:ext>
            </a:extLst>
          </p:cNvPr>
          <p:cNvPicPr>
            <a:picLocks noChangeAspect="1"/>
          </p:cNvPicPr>
          <p:nvPr/>
        </p:nvPicPr>
        <p:blipFill>
          <a:blip r:embed="rId2"/>
          <a:stretch>
            <a:fillRect/>
          </a:stretch>
        </p:blipFill>
        <p:spPr>
          <a:xfrm>
            <a:off x="2974534" y="3429000"/>
            <a:ext cx="5930927" cy="2623149"/>
          </a:xfrm>
          <a:prstGeom prst="rect">
            <a:avLst/>
          </a:prstGeom>
        </p:spPr>
      </p:pic>
    </p:spTree>
    <p:extLst>
      <p:ext uri="{BB962C8B-B14F-4D97-AF65-F5344CB8AC3E}">
        <p14:creationId xmlns:p14="http://schemas.microsoft.com/office/powerpoint/2010/main" val="57321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B272C7-EA38-4807-BFB7-DAA7F1EA2EE2}"/>
              </a:ext>
            </a:extLst>
          </p:cNvPr>
          <p:cNvSpPr txBox="1"/>
          <p:nvPr/>
        </p:nvSpPr>
        <p:spPr>
          <a:xfrm>
            <a:off x="0" y="618478"/>
            <a:ext cx="703252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err="1">
                <a:solidFill>
                  <a:srgbClr val="FFFFFF"/>
                </a:solidFill>
                <a:highlight>
                  <a:srgbClr val="000000"/>
                </a:highlight>
                <a:latin typeface="Arial"/>
                <a:cs typeface="Arial"/>
              </a:rPr>
              <a:t>Birləşdirməli</a:t>
            </a:r>
            <a:r>
              <a:rPr lang="en-US" sz="2000" b="1" dirty="0">
                <a:solidFill>
                  <a:srgbClr val="FFFFFF"/>
                </a:solidFill>
                <a:highlight>
                  <a:srgbClr val="000000"/>
                </a:highlight>
                <a:latin typeface="Arial"/>
                <a:cs typeface="Arial"/>
              </a:rPr>
              <a:t> </a:t>
            </a:r>
            <a:r>
              <a:rPr lang="en-US" sz="2000" b="1" dirty="0" err="1">
                <a:solidFill>
                  <a:srgbClr val="FFFFFF"/>
                </a:solidFill>
                <a:highlight>
                  <a:srgbClr val="000000"/>
                </a:highlight>
                <a:latin typeface="Arial"/>
                <a:cs typeface="Arial"/>
              </a:rPr>
              <a:t>nizamlama</a:t>
            </a:r>
            <a:r>
              <a:rPr lang="en-US" sz="2000" dirty="0">
                <a:solidFill>
                  <a:srgbClr val="FFFFFF"/>
                </a:solidFill>
                <a:highlight>
                  <a:srgbClr val="000000"/>
                </a:highlight>
                <a:latin typeface="Arial"/>
                <a:cs typeface="Arial"/>
              </a:rPr>
              <a:t>(</a:t>
            </a:r>
            <a:r>
              <a:rPr lang="en-US" sz="2000" dirty="0" err="1">
                <a:solidFill>
                  <a:srgbClr val="FFFFFF"/>
                </a:solidFill>
                <a:highlight>
                  <a:srgbClr val="000000"/>
                </a:highlight>
                <a:latin typeface="Arial"/>
                <a:cs typeface="Arial"/>
              </a:rPr>
              <a:t>ing.</a:t>
            </a:r>
            <a:r>
              <a:rPr lang="en-US" sz="2000" dirty="0">
                <a:solidFill>
                  <a:srgbClr val="FFFFFF"/>
                </a:solidFill>
                <a:highlight>
                  <a:srgbClr val="000000"/>
                </a:highlight>
                <a:latin typeface="Arial"/>
                <a:cs typeface="Arial"/>
              </a:rPr>
              <a:t> merge sort ) </a:t>
            </a:r>
            <a:r>
              <a:rPr lang="en-US" sz="2000" dirty="0">
                <a:solidFill>
                  <a:srgbClr val="FFFF00"/>
                </a:solidFill>
                <a:latin typeface="Arial"/>
                <a:cs typeface="Arial"/>
              </a:rPr>
              <a:t>–</a:t>
            </a:r>
            <a:r>
              <a:rPr lang="az-Latn-AZ" sz="2000" dirty="0">
                <a:solidFill>
                  <a:srgbClr val="FFFF00"/>
                </a:solidFill>
                <a:latin typeface="Arial"/>
                <a:cs typeface="Arial"/>
              </a:rPr>
              <a:t> sıralanacaq olan siyahını 2 element qalana qədər 2 hissəyə bölürük və sonra yenidən qururuq.B</a:t>
            </a:r>
            <a:r>
              <a:rPr lang="en-US" sz="2000" dirty="0" err="1">
                <a:solidFill>
                  <a:srgbClr val="FFFF00"/>
                </a:solidFill>
                <a:latin typeface="Arial"/>
                <a:cs typeface="Arial"/>
              </a:rPr>
              <a:t>ir</a:t>
            </a:r>
            <a:r>
              <a:rPr lang="en-US" sz="2000" dirty="0">
                <a:solidFill>
                  <a:srgbClr val="FFFF00"/>
                </a:solidFill>
                <a:latin typeface="Arial"/>
                <a:cs typeface="Arial"/>
              </a:rPr>
              <a:t> </a:t>
            </a:r>
            <a:r>
              <a:rPr lang="en-US" sz="2000" dirty="0" err="1">
                <a:solidFill>
                  <a:srgbClr val="FFFF00"/>
                </a:solidFill>
                <a:latin typeface="Arial"/>
                <a:cs typeface="Arial"/>
              </a:rPr>
              <a:t>neçə</a:t>
            </a:r>
            <a:r>
              <a:rPr lang="en-US" sz="2000" dirty="0">
                <a:solidFill>
                  <a:srgbClr val="FFFF00"/>
                </a:solidFill>
                <a:latin typeface="Arial"/>
                <a:cs typeface="Arial"/>
              </a:rPr>
              <a:t> </a:t>
            </a:r>
            <a:r>
              <a:rPr lang="en-US" sz="2000" dirty="0" err="1">
                <a:solidFill>
                  <a:srgbClr val="FFFF00"/>
                </a:solidFill>
                <a:latin typeface="Arial"/>
                <a:cs typeface="Arial"/>
              </a:rPr>
              <a:t>çeşidlənən</a:t>
            </a:r>
            <a:r>
              <a:rPr lang="en-US" sz="2000" dirty="0">
                <a:solidFill>
                  <a:srgbClr val="FFFF00"/>
                </a:solidFill>
                <a:latin typeface="Arial"/>
                <a:cs typeface="Arial"/>
              </a:rPr>
              <a:t> (</a:t>
            </a:r>
            <a:r>
              <a:rPr lang="en-US" sz="2000" dirty="0" err="1">
                <a:solidFill>
                  <a:srgbClr val="FFFF00"/>
                </a:solidFill>
                <a:latin typeface="Arial"/>
                <a:cs typeface="Arial"/>
              </a:rPr>
              <a:t>giriş</a:t>
            </a:r>
            <a:r>
              <a:rPr lang="en-US" sz="2000" dirty="0">
                <a:solidFill>
                  <a:srgbClr val="FFFF00"/>
                </a:solidFill>
                <a:latin typeface="Arial"/>
                <a:cs typeface="Arial"/>
              </a:rPr>
              <a:t>) </a:t>
            </a:r>
            <a:r>
              <a:rPr lang="en-US" sz="2000" dirty="0" err="1">
                <a:solidFill>
                  <a:srgbClr val="FFFF00"/>
                </a:solidFill>
                <a:latin typeface="Arial"/>
                <a:cs typeface="Arial"/>
              </a:rPr>
              <a:t>siyahının</a:t>
            </a:r>
            <a:r>
              <a:rPr lang="en-US" sz="2000" dirty="0">
                <a:solidFill>
                  <a:srgbClr val="FFFF00"/>
                </a:solidFill>
                <a:latin typeface="Arial"/>
                <a:cs typeface="Arial"/>
              </a:rPr>
              <a:t> </a:t>
            </a:r>
            <a:r>
              <a:rPr lang="en-US" sz="2000" dirty="0" err="1">
                <a:solidFill>
                  <a:srgbClr val="FFFF00"/>
                </a:solidFill>
                <a:latin typeface="Arial"/>
                <a:cs typeface="Arial"/>
              </a:rPr>
              <a:t>bir</a:t>
            </a:r>
            <a:r>
              <a:rPr lang="en-US" sz="2000" dirty="0">
                <a:solidFill>
                  <a:srgbClr val="FFFF00"/>
                </a:solidFill>
                <a:latin typeface="Arial"/>
                <a:cs typeface="Arial"/>
              </a:rPr>
              <a:t> (</a:t>
            </a:r>
            <a:r>
              <a:rPr lang="en-US" sz="2000" dirty="0" err="1">
                <a:solidFill>
                  <a:srgbClr val="FFFF00"/>
                </a:solidFill>
                <a:latin typeface="Arial"/>
                <a:cs typeface="Arial"/>
              </a:rPr>
              <a:t>çıxış</a:t>
            </a:r>
            <a:r>
              <a:rPr lang="en-US" sz="2000" dirty="0">
                <a:solidFill>
                  <a:srgbClr val="FFFF00"/>
                </a:solidFill>
                <a:latin typeface="Arial"/>
                <a:cs typeface="Arial"/>
              </a:rPr>
              <a:t>) </a:t>
            </a:r>
            <a:r>
              <a:rPr lang="en-US" sz="2000" dirty="0" err="1">
                <a:solidFill>
                  <a:srgbClr val="FFFF00"/>
                </a:solidFill>
                <a:latin typeface="Arial"/>
                <a:cs typeface="Arial"/>
              </a:rPr>
              <a:t>siyahıda</a:t>
            </a:r>
            <a:r>
              <a:rPr lang="en-US" sz="2000" dirty="0">
                <a:solidFill>
                  <a:srgbClr val="FFFF00"/>
                </a:solidFill>
                <a:latin typeface="Arial"/>
                <a:cs typeface="Arial"/>
              </a:rPr>
              <a:t> </a:t>
            </a:r>
            <a:r>
              <a:rPr lang="en-US" sz="2000" dirty="0" err="1">
                <a:solidFill>
                  <a:srgbClr val="FFFF00"/>
                </a:solidFill>
                <a:latin typeface="Arial"/>
                <a:cs typeface="Arial"/>
              </a:rPr>
              <a:t>birləşdirilməsindən</a:t>
            </a:r>
            <a:r>
              <a:rPr lang="en-US" sz="2000" dirty="0">
                <a:solidFill>
                  <a:srgbClr val="FFFF00"/>
                </a:solidFill>
                <a:latin typeface="Arial"/>
                <a:cs typeface="Arial"/>
              </a:rPr>
              <a:t> </a:t>
            </a:r>
            <a:r>
              <a:rPr lang="en-US" sz="2000" dirty="0" err="1">
                <a:solidFill>
                  <a:srgbClr val="FFFF00"/>
                </a:solidFill>
                <a:latin typeface="Arial"/>
                <a:cs typeface="Arial"/>
              </a:rPr>
              <a:t>ibarət</a:t>
            </a:r>
            <a:r>
              <a:rPr lang="en-US" sz="2000" dirty="0">
                <a:solidFill>
                  <a:srgbClr val="FFFF00"/>
                </a:solidFill>
                <a:latin typeface="Arial"/>
                <a:cs typeface="Arial"/>
              </a:rPr>
              <a:t> </a:t>
            </a:r>
            <a:r>
              <a:rPr lang="en-US" sz="2000" dirty="0" err="1">
                <a:solidFill>
                  <a:srgbClr val="FFFF00"/>
                </a:solidFill>
                <a:latin typeface="Arial"/>
                <a:cs typeface="Arial"/>
              </a:rPr>
              <a:t>çeşidləmə</a:t>
            </a:r>
            <a:r>
              <a:rPr lang="en-US" sz="2000" dirty="0">
                <a:solidFill>
                  <a:srgbClr val="FFFF00"/>
                </a:solidFill>
                <a:latin typeface="Arial"/>
                <a:cs typeface="Arial"/>
              </a:rPr>
              <a:t> </a:t>
            </a:r>
            <a:r>
              <a:rPr lang="en-US" sz="2000" dirty="0" err="1">
                <a:solidFill>
                  <a:srgbClr val="FFFF00"/>
                </a:solidFill>
                <a:latin typeface="Arial"/>
                <a:cs typeface="Arial"/>
              </a:rPr>
              <a:t>üsulu</a:t>
            </a:r>
            <a:r>
              <a:rPr lang="en-US" sz="2000" dirty="0">
                <a:solidFill>
                  <a:srgbClr val="FFFFFF"/>
                </a:solidFill>
                <a:latin typeface="Arial"/>
                <a:cs typeface="Arial"/>
              </a:rPr>
              <a:t>. </a:t>
            </a:r>
            <a:endParaRPr lang="en-US" sz="2000" dirty="0">
              <a:solidFill>
                <a:srgbClr val="FFFFFF"/>
              </a:solidFill>
            </a:endParaRPr>
          </a:p>
        </p:txBody>
      </p:sp>
      <p:sp>
        <p:nvSpPr>
          <p:cNvPr id="6" name="TextBox 5">
            <a:extLst>
              <a:ext uri="{FF2B5EF4-FFF2-40B4-BE49-F238E27FC236}">
                <a16:creationId xmlns:a16="http://schemas.microsoft.com/office/drawing/2014/main" id="{8A3B6F88-CE5F-4CF8-B374-FE05385D4296}"/>
              </a:ext>
            </a:extLst>
          </p:cNvPr>
          <p:cNvSpPr txBox="1"/>
          <p:nvPr/>
        </p:nvSpPr>
        <p:spPr>
          <a:xfrm>
            <a:off x="112878" y="3177146"/>
            <a:ext cx="528799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Arial"/>
                <a:cs typeface="Arial"/>
              </a:rPr>
              <a:t>Bir </a:t>
            </a:r>
            <a:r>
              <a:rPr lang="en-US" dirty="0" err="1">
                <a:solidFill>
                  <a:srgbClr val="FFFFFF"/>
                </a:solidFill>
                <a:latin typeface="Arial"/>
                <a:cs typeface="Arial"/>
              </a:rPr>
              <a:t>qayda</a:t>
            </a:r>
            <a:r>
              <a:rPr lang="en-US" dirty="0">
                <a:solidFill>
                  <a:srgbClr val="FFFFFF"/>
                </a:solidFill>
                <a:latin typeface="Arial"/>
                <a:cs typeface="Arial"/>
              </a:rPr>
              <a:t> </a:t>
            </a:r>
            <a:r>
              <a:rPr lang="en-US" dirty="0" err="1">
                <a:solidFill>
                  <a:srgbClr val="FFFFFF"/>
                </a:solidFill>
                <a:latin typeface="Arial"/>
                <a:cs typeface="Arial"/>
              </a:rPr>
              <a:t>olaraq</a:t>
            </a:r>
            <a:r>
              <a:rPr lang="en-US" dirty="0">
                <a:solidFill>
                  <a:srgbClr val="FFFFFF"/>
                </a:solidFill>
                <a:latin typeface="Arial"/>
                <a:cs typeface="Arial"/>
              </a:rPr>
              <a:t> </a:t>
            </a:r>
            <a:r>
              <a:rPr lang="en-US" dirty="0" err="1">
                <a:solidFill>
                  <a:srgbClr val="FFFFFF"/>
                </a:solidFill>
                <a:latin typeface="Arial"/>
                <a:cs typeface="Arial"/>
              </a:rPr>
              <a:t>birləşdirməklə</a:t>
            </a:r>
            <a:r>
              <a:rPr lang="en-US" dirty="0">
                <a:solidFill>
                  <a:srgbClr val="FFFFFF"/>
                </a:solidFill>
                <a:latin typeface="Arial"/>
                <a:cs typeface="Arial"/>
              </a:rPr>
              <a:t> </a:t>
            </a:r>
            <a:r>
              <a:rPr lang="en-US" dirty="0" err="1">
                <a:solidFill>
                  <a:srgbClr val="FFFFFF"/>
                </a:solidFill>
                <a:latin typeface="Arial"/>
                <a:cs typeface="Arial"/>
              </a:rPr>
              <a:t>nizamlama</a:t>
            </a:r>
            <a:r>
              <a:rPr lang="en-US" dirty="0">
                <a:solidFill>
                  <a:srgbClr val="FFFFFF"/>
                </a:solidFill>
                <a:latin typeface="Arial"/>
                <a:cs typeface="Arial"/>
              </a:rPr>
              <a:t> </a:t>
            </a:r>
            <a:r>
              <a:rPr lang="en-US" dirty="0" err="1">
                <a:solidFill>
                  <a:srgbClr val="FFFFFF"/>
                </a:solidFill>
                <a:latin typeface="Arial"/>
                <a:cs typeface="Arial"/>
              </a:rPr>
              <a:t>alqoritmi</a:t>
            </a:r>
            <a:r>
              <a:rPr lang="en-US" dirty="0">
                <a:solidFill>
                  <a:srgbClr val="FFFFFF"/>
                </a:solidFill>
                <a:latin typeface="Arial"/>
                <a:cs typeface="Arial"/>
              </a:rPr>
              <a:t> </a:t>
            </a:r>
            <a:r>
              <a:rPr lang="en-US" dirty="0" err="1">
                <a:solidFill>
                  <a:srgbClr val="FFFFFF"/>
                </a:solidFill>
                <a:latin typeface="Arial"/>
                <a:cs typeface="Arial"/>
              </a:rPr>
              <a:t>aşağıdakı</a:t>
            </a:r>
            <a:r>
              <a:rPr lang="en-US" dirty="0">
                <a:solidFill>
                  <a:srgbClr val="FFFFFF"/>
                </a:solidFill>
                <a:latin typeface="Arial"/>
                <a:cs typeface="Arial"/>
              </a:rPr>
              <a:t> </a:t>
            </a:r>
            <a:r>
              <a:rPr lang="en-US" dirty="0" err="1">
                <a:solidFill>
                  <a:srgbClr val="FFFFFF"/>
                </a:solidFill>
                <a:latin typeface="Arial"/>
                <a:cs typeface="Arial"/>
              </a:rPr>
              <a:t>kimi</a:t>
            </a:r>
            <a:r>
              <a:rPr lang="en-US" dirty="0">
                <a:solidFill>
                  <a:srgbClr val="FFFFFF"/>
                </a:solidFill>
                <a:latin typeface="Arial"/>
                <a:cs typeface="Arial"/>
              </a:rPr>
              <a:t> </a:t>
            </a:r>
            <a:r>
              <a:rPr lang="en-US" dirty="0" err="1">
                <a:solidFill>
                  <a:srgbClr val="FFFFFF"/>
                </a:solidFill>
                <a:latin typeface="Arial"/>
                <a:cs typeface="Arial"/>
              </a:rPr>
              <a:t>işləyir</a:t>
            </a:r>
            <a:r>
              <a:rPr lang="en-US" dirty="0">
                <a:solidFill>
                  <a:srgbClr val="FFFFFF"/>
                </a:solidFill>
                <a:latin typeface="Arial"/>
                <a:cs typeface="Arial"/>
              </a:rPr>
              <a:t>:</a:t>
            </a:r>
          </a:p>
          <a:p>
            <a:endParaRPr lang="en-US" dirty="0">
              <a:solidFill>
                <a:srgbClr val="FFFFFF"/>
              </a:solidFill>
              <a:latin typeface="Arial"/>
              <a:cs typeface="Arial"/>
            </a:endParaRPr>
          </a:p>
          <a:p>
            <a:pPr>
              <a:buAutoNum type="arabicPeriod"/>
            </a:pPr>
            <a:r>
              <a:rPr lang="en-US" dirty="0" err="1">
                <a:solidFill>
                  <a:srgbClr val="FFFFFF"/>
                </a:solidFill>
                <a:latin typeface="Arial"/>
                <a:cs typeface="Arial"/>
              </a:rPr>
              <a:t>Sıralanmamış</a:t>
            </a:r>
            <a:r>
              <a:rPr lang="en-US" dirty="0">
                <a:solidFill>
                  <a:srgbClr val="FFFFFF"/>
                </a:solidFill>
                <a:latin typeface="Arial"/>
                <a:cs typeface="Arial"/>
              </a:rPr>
              <a:t> </a:t>
            </a:r>
            <a:r>
              <a:rPr lang="en-US" dirty="0" err="1">
                <a:solidFill>
                  <a:srgbClr val="FFFFFF"/>
                </a:solidFill>
                <a:latin typeface="Arial"/>
                <a:cs typeface="Arial"/>
              </a:rPr>
              <a:t>siyahını</a:t>
            </a:r>
            <a:r>
              <a:rPr lang="en-US" dirty="0">
                <a:solidFill>
                  <a:srgbClr val="FFFFFF"/>
                </a:solidFill>
                <a:latin typeface="Arial"/>
                <a:cs typeface="Arial"/>
              </a:rPr>
              <a:t> </a:t>
            </a:r>
            <a:r>
              <a:rPr lang="en-US" dirty="0" err="1">
                <a:solidFill>
                  <a:srgbClr val="FFFFFF"/>
                </a:solidFill>
                <a:latin typeface="Arial"/>
                <a:cs typeface="Arial"/>
              </a:rPr>
              <a:t>hər</a:t>
            </a:r>
            <a:r>
              <a:rPr lang="en-US" dirty="0">
                <a:solidFill>
                  <a:srgbClr val="FFFFFF"/>
                </a:solidFill>
                <a:latin typeface="Arial"/>
                <a:cs typeface="Arial"/>
              </a:rPr>
              <a:t> </a:t>
            </a:r>
            <a:r>
              <a:rPr lang="en-US" dirty="0" err="1">
                <a:solidFill>
                  <a:srgbClr val="FFFFFF"/>
                </a:solidFill>
                <a:latin typeface="Arial"/>
                <a:cs typeface="Arial"/>
              </a:rPr>
              <a:t>birində</a:t>
            </a:r>
            <a:r>
              <a:rPr lang="en-US" dirty="0">
                <a:solidFill>
                  <a:srgbClr val="FFFFFF"/>
                </a:solidFill>
                <a:latin typeface="Arial"/>
                <a:cs typeface="Arial"/>
              </a:rPr>
              <a:t> </a:t>
            </a:r>
            <a:r>
              <a:rPr lang="en-US" dirty="0" err="1">
                <a:solidFill>
                  <a:srgbClr val="FFFFFF"/>
                </a:solidFill>
                <a:latin typeface="Arial"/>
                <a:cs typeface="Arial"/>
              </a:rPr>
              <a:t>bir</a:t>
            </a:r>
            <a:r>
              <a:rPr lang="en-US" dirty="0">
                <a:solidFill>
                  <a:srgbClr val="FFFFFF"/>
                </a:solidFill>
                <a:latin typeface="Arial"/>
                <a:cs typeface="Arial"/>
              </a:rPr>
              <a:t> element </a:t>
            </a:r>
            <a:r>
              <a:rPr lang="en-US" dirty="0" err="1">
                <a:solidFill>
                  <a:srgbClr val="FFFFFF"/>
                </a:solidFill>
                <a:latin typeface="Arial"/>
                <a:cs typeface="Arial"/>
              </a:rPr>
              <a:t>olmaqla</a:t>
            </a:r>
            <a:r>
              <a:rPr lang="en-US" dirty="0">
                <a:solidFill>
                  <a:srgbClr val="FFFFFF"/>
                </a:solidFill>
                <a:latin typeface="Arial"/>
                <a:cs typeface="Arial"/>
              </a:rPr>
              <a:t> n alt-</a:t>
            </a:r>
            <a:r>
              <a:rPr lang="en-US" dirty="0" err="1">
                <a:solidFill>
                  <a:srgbClr val="FFFFFF"/>
                </a:solidFill>
                <a:latin typeface="Arial"/>
                <a:cs typeface="Arial"/>
              </a:rPr>
              <a:t>siyahıya</a:t>
            </a:r>
            <a:r>
              <a:rPr lang="en-US" dirty="0">
                <a:solidFill>
                  <a:srgbClr val="FFFFFF"/>
                </a:solidFill>
                <a:latin typeface="Arial"/>
                <a:cs typeface="Arial"/>
              </a:rPr>
              <a:t> </a:t>
            </a:r>
            <a:r>
              <a:rPr lang="en-US" dirty="0" err="1">
                <a:solidFill>
                  <a:srgbClr val="FFFFFF"/>
                </a:solidFill>
                <a:latin typeface="Arial"/>
                <a:cs typeface="Arial"/>
              </a:rPr>
              <a:t>böl</a:t>
            </a:r>
            <a:r>
              <a:rPr lang="en-US" dirty="0">
                <a:solidFill>
                  <a:srgbClr val="FFFFFF"/>
                </a:solidFill>
                <a:latin typeface="Arial"/>
                <a:cs typeface="Arial"/>
              </a:rPr>
              <a:t>. (1 </a:t>
            </a:r>
            <a:r>
              <a:rPr lang="en-US" dirty="0" err="1">
                <a:solidFill>
                  <a:srgbClr val="FFFFFF"/>
                </a:solidFill>
                <a:latin typeface="Arial"/>
                <a:cs typeface="Arial"/>
              </a:rPr>
              <a:t>elementdən</a:t>
            </a:r>
            <a:r>
              <a:rPr lang="en-US" dirty="0">
                <a:solidFill>
                  <a:srgbClr val="FFFFFF"/>
                </a:solidFill>
                <a:latin typeface="Arial"/>
                <a:cs typeface="Arial"/>
              </a:rPr>
              <a:t> </a:t>
            </a:r>
            <a:r>
              <a:rPr lang="en-US" dirty="0" err="1">
                <a:solidFill>
                  <a:srgbClr val="FFFFFF"/>
                </a:solidFill>
                <a:latin typeface="Arial"/>
                <a:cs typeface="Arial"/>
              </a:rPr>
              <a:t>ibarət</a:t>
            </a:r>
            <a:r>
              <a:rPr lang="en-US" dirty="0">
                <a:solidFill>
                  <a:srgbClr val="FFFFFF"/>
                </a:solidFill>
                <a:latin typeface="Arial"/>
                <a:cs typeface="Arial"/>
              </a:rPr>
              <a:t> </a:t>
            </a:r>
            <a:r>
              <a:rPr lang="en-US" dirty="0" err="1">
                <a:solidFill>
                  <a:srgbClr val="FFFFFF"/>
                </a:solidFill>
                <a:latin typeface="Arial"/>
                <a:cs typeface="Arial"/>
              </a:rPr>
              <a:t>olan</a:t>
            </a:r>
            <a:r>
              <a:rPr lang="en-US" dirty="0">
                <a:solidFill>
                  <a:srgbClr val="FFFFFF"/>
                </a:solidFill>
                <a:latin typeface="Arial"/>
                <a:cs typeface="Arial"/>
              </a:rPr>
              <a:t> </a:t>
            </a:r>
            <a:r>
              <a:rPr lang="en-US" dirty="0" err="1">
                <a:solidFill>
                  <a:srgbClr val="FFFFFF"/>
                </a:solidFill>
                <a:latin typeface="Arial"/>
                <a:cs typeface="Arial"/>
              </a:rPr>
              <a:t>siyahı</a:t>
            </a:r>
            <a:r>
              <a:rPr lang="en-US" dirty="0">
                <a:solidFill>
                  <a:srgbClr val="FFFFFF"/>
                </a:solidFill>
                <a:latin typeface="Arial"/>
                <a:cs typeface="Arial"/>
              </a:rPr>
              <a:t> </a:t>
            </a:r>
            <a:r>
              <a:rPr lang="en-US" dirty="0" err="1">
                <a:solidFill>
                  <a:srgbClr val="FFFFFF"/>
                </a:solidFill>
                <a:latin typeface="Arial"/>
                <a:cs typeface="Arial"/>
              </a:rPr>
              <a:t>nizamlanmış</a:t>
            </a:r>
            <a:r>
              <a:rPr lang="en-US" dirty="0">
                <a:solidFill>
                  <a:srgbClr val="FFFFFF"/>
                </a:solidFill>
                <a:latin typeface="Arial"/>
                <a:cs typeface="Arial"/>
              </a:rPr>
              <a:t> </a:t>
            </a:r>
            <a:r>
              <a:rPr lang="en-US" dirty="0" err="1">
                <a:solidFill>
                  <a:srgbClr val="FFFFFF"/>
                </a:solidFill>
                <a:latin typeface="Arial"/>
                <a:cs typeface="Arial"/>
              </a:rPr>
              <a:t>hesab</a:t>
            </a:r>
            <a:r>
              <a:rPr lang="en-US" dirty="0">
                <a:solidFill>
                  <a:srgbClr val="FFFFFF"/>
                </a:solidFill>
                <a:latin typeface="Arial"/>
                <a:cs typeface="Arial"/>
              </a:rPr>
              <a:t> </a:t>
            </a:r>
            <a:r>
              <a:rPr lang="en-US" dirty="0" err="1">
                <a:solidFill>
                  <a:srgbClr val="FFFFFF"/>
                </a:solidFill>
                <a:latin typeface="Arial"/>
                <a:cs typeface="Arial"/>
              </a:rPr>
              <a:t>edilir</a:t>
            </a:r>
            <a:r>
              <a:rPr lang="en-US" dirty="0">
                <a:solidFill>
                  <a:srgbClr val="FFFFFF"/>
                </a:solidFill>
                <a:latin typeface="Arial"/>
                <a:cs typeface="Arial"/>
              </a:rPr>
              <a:t>).</a:t>
            </a:r>
          </a:p>
          <a:p>
            <a:endParaRPr lang="en-US" dirty="0">
              <a:solidFill>
                <a:srgbClr val="FFFFFF"/>
              </a:solidFill>
              <a:latin typeface="Arial"/>
              <a:cs typeface="Arial"/>
            </a:endParaRPr>
          </a:p>
          <a:p>
            <a:r>
              <a:rPr lang="en-US" dirty="0">
                <a:solidFill>
                  <a:srgbClr val="FFFFFF"/>
                </a:solidFill>
                <a:latin typeface="Arial"/>
                <a:cs typeface="Arial"/>
              </a:rPr>
              <a:t>2.Bir alt-</a:t>
            </a:r>
            <a:r>
              <a:rPr lang="en-US" dirty="0" err="1">
                <a:solidFill>
                  <a:srgbClr val="FFFFFF"/>
                </a:solidFill>
                <a:latin typeface="Arial"/>
                <a:cs typeface="Arial"/>
              </a:rPr>
              <a:t>siyahı</a:t>
            </a:r>
            <a:r>
              <a:rPr lang="en-US" dirty="0">
                <a:solidFill>
                  <a:srgbClr val="FFFFFF"/>
                </a:solidFill>
                <a:latin typeface="Arial"/>
                <a:cs typeface="Arial"/>
              </a:rPr>
              <a:t> </a:t>
            </a:r>
            <a:r>
              <a:rPr lang="en-US" dirty="0" err="1">
                <a:solidFill>
                  <a:srgbClr val="FFFFFF"/>
                </a:solidFill>
                <a:latin typeface="Arial"/>
                <a:cs typeface="Arial"/>
              </a:rPr>
              <a:t>qalanadək</a:t>
            </a:r>
            <a:r>
              <a:rPr lang="en-US" dirty="0">
                <a:solidFill>
                  <a:srgbClr val="FFFFFF"/>
                </a:solidFill>
                <a:latin typeface="Arial"/>
                <a:cs typeface="Arial"/>
              </a:rPr>
              <a:t> </a:t>
            </a:r>
            <a:r>
              <a:rPr lang="en-US" dirty="0" err="1">
                <a:solidFill>
                  <a:srgbClr val="FFFFFF"/>
                </a:solidFill>
                <a:latin typeface="Arial"/>
                <a:cs typeface="Arial"/>
              </a:rPr>
              <a:t>təkrar</a:t>
            </a:r>
            <a:r>
              <a:rPr lang="en-US" dirty="0">
                <a:solidFill>
                  <a:srgbClr val="FFFFFF"/>
                </a:solidFill>
                <a:latin typeface="Arial"/>
                <a:cs typeface="Arial"/>
              </a:rPr>
              <a:t> </a:t>
            </a:r>
            <a:r>
              <a:rPr lang="en-US" dirty="0" err="1">
                <a:solidFill>
                  <a:srgbClr val="FFFFFF"/>
                </a:solidFill>
                <a:latin typeface="Arial"/>
                <a:cs typeface="Arial"/>
              </a:rPr>
              <a:t>olaraq</a:t>
            </a:r>
            <a:r>
              <a:rPr lang="en-US" dirty="0">
                <a:solidFill>
                  <a:srgbClr val="FFFFFF"/>
                </a:solidFill>
                <a:latin typeface="Arial"/>
                <a:cs typeface="Arial"/>
              </a:rPr>
              <a:t> alt-</a:t>
            </a:r>
            <a:r>
              <a:rPr lang="en-US" dirty="0" err="1">
                <a:solidFill>
                  <a:srgbClr val="FFFFFF"/>
                </a:solidFill>
                <a:latin typeface="Arial"/>
                <a:cs typeface="Arial"/>
              </a:rPr>
              <a:t>siyahıları</a:t>
            </a:r>
            <a:r>
              <a:rPr lang="en-US" dirty="0">
                <a:solidFill>
                  <a:srgbClr val="FFFFFF"/>
                </a:solidFill>
                <a:latin typeface="Arial"/>
                <a:cs typeface="Arial"/>
              </a:rPr>
              <a:t> </a:t>
            </a:r>
            <a:r>
              <a:rPr lang="en-US" dirty="0" err="1">
                <a:solidFill>
                  <a:srgbClr val="FFFFFF"/>
                </a:solidFill>
                <a:latin typeface="Arial"/>
                <a:cs typeface="Arial"/>
              </a:rPr>
              <a:t>sıralanmış</a:t>
            </a:r>
            <a:r>
              <a:rPr lang="en-US" dirty="0">
                <a:solidFill>
                  <a:srgbClr val="FFFFFF"/>
                </a:solidFill>
                <a:latin typeface="Arial"/>
                <a:cs typeface="Arial"/>
              </a:rPr>
              <a:t> </a:t>
            </a:r>
            <a:r>
              <a:rPr lang="en-US" dirty="0" err="1">
                <a:solidFill>
                  <a:srgbClr val="FFFFFF"/>
                </a:solidFill>
                <a:latin typeface="Arial"/>
                <a:cs typeface="Arial"/>
              </a:rPr>
              <a:t>qaydada</a:t>
            </a:r>
            <a:r>
              <a:rPr lang="en-US" dirty="0">
                <a:solidFill>
                  <a:srgbClr val="FFFFFF"/>
                </a:solidFill>
                <a:latin typeface="Arial"/>
                <a:cs typeface="Arial"/>
              </a:rPr>
              <a:t> birləşdir. Bu nizamlanmış siyahı olacaq. </a:t>
            </a:r>
          </a:p>
        </p:txBody>
      </p:sp>
      <p:pic>
        <p:nvPicPr>
          <p:cNvPr id="2051" name="Picture 3">
            <a:extLst>
              <a:ext uri="{FF2B5EF4-FFF2-40B4-BE49-F238E27FC236}">
                <a16:creationId xmlns:a16="http://schemas.microsoft.com/office/drawing/2014/main" id="{F765A365-2C2E-46A6-A1E3-9D7405FC6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827" y="2249694"/>
            <a:ext cx="4875958" cy="271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5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B5422-D7E8-4F86-ACC9-F1CEA2C28F91}"/>
              </a:ext>
            </a:extLst>
          </p:cNvPr>
          <p:cNvSpPr txBox="1"/>
          <p:nvPr/>
        </p:nvSpPr>
        <p:spPr>
          <a:xfrm>
            <a:off x="421068" y="102086"/>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highlight>
                  <a:srgbClr val="000000"/>
                </a:highlight>
                <a:latin typeface="Linux Libertine"/>
              </a:rPr>
              <a:t>Sürətli</a:t>
            </a:r>
            <a:r>
              <a:rPr lang="en-US" sz="2400" dirty="0">
                <a:highlight>
                  <a:srgbClr val="000000"/>
                </a:highlight>
                <a:latin typeface="Linux Libertine"/>
              </a:rPr>
              <a:t> </a:t>
            </a:r>
            <a:r>
              <a:rPr lang="en-US" sz="2400" dirty="0" err="1">
                <a:highlight>
                  <a:srgbClr val="000000"/>
                </a:highlight>
                <a:latin typeface="Linux Libertine"/>
              </a:rPr>
              <a:t>nizamlama</a:t>
            </a:r>
            <a:r>
              <a:rPr lang="en-US" sz="2400" dirty="0">
                <a:highlight>
                  <a:srgbClr val="000000"/>
                </a:highlight>
                <a:latin typeface="Linux Libertine"/>
              </a:rPr>
              <a:t> (Quicksort)</a:t>
            </a:r>
          </a:p>
        </p:txBody>
      </p:sp>
      <p:sp>
        <p:nvSpPr>
          <p:cNvPr id="5" name="TextBox 4">
            <a:extLst>
              <a:ext uri="{FF2B5EF4-FFF2-40B4-BE49-F238E27FC236}">
                <a16:creationId xmlns:a16="http://schemas.microsoft.com/office/drawing/2014/main" id="{2B5ACE1D-A439-4AF8-8774-4057195B3248}"/>
              </a:ext>
            </a:extLst>
          </p:cNvPr>
          <p:cNvSpPr txBox="1"/>
          <p:nvPr/>
        </p:nvSpPr>
        <p:spPr>
          <a:xfrm>
            <a:off x="163185" y="1039796"/>
            <a:ext cx="1171076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Arial"/>
                <a:cs typeface="Arial"/>
              </a:rPr>
              <a:t> Sonra </a:t>
            </a:r>
            <a:r>
              <a:rPr lang="en-US" dirty="0" err="1">
                <a:solidFill>
                  <a:srgbClr val="FFFFFF"/>
                </a:solidFill>
                <a:latin typeface="Arial"/>
                <a:cs typeface="Arial"/>
              </a:rPr>
              <a:t>rekursiv</a:t>
            </a:r>
            <a:r>
              <a:rPr lang="en-US" dirty="0">
                <a:solidFill>
                  <a:srgbClr val="FFFFFF"/>
                </a:solidFill>
                <a:latin typeface="Arial"/>
                <a:cs typeface="Arial"/>
              </a:rPr>
              <a:t> </a:t>
            </a:r>
            <a:r>
              <a:rPr lang="en-US" dirty="0" err="1">
                <a:solidFill>
                  <a:srgbClr val="FFFFFF"/>
                </a:solidFill>
                <a:latin typeface="Arial"/>
                <a:cs typeface="Arial"/>
              </a:rPr>
              <a:t>olaraq</a:t>
            </a:r>
            <a:r>
              <a:rPr lang="en-US" dirty="0">
                <a:solidFill>
                  <a:srgbClr val="FFFFFF"/>
                </a:solidFill>
                <a:latin typeface="Arial"/>
                <a:cs typeface="Arial"/>
              </a:rPr>
              <a:t> </a:t>
            </a:r>
            <a:r>
              <a:rPr lang="en-US" dirty="0" err="1">
                <a:solidFill>
                  <a:srgbClr val="FFFFFF"/>
                </a:solidFill>
                <a:latin typeface="Arial"/>
                <a:cs typeface="Arial"/>
              </a:rPr>
              <a:t>bu</a:t>
            </a:r>
            <a:r>
              <a:rPr lang="en-US" dirty="0">
                <a:solidFill>
                  <a:srgbClr val="FFFFFF"/>
                </a:solidFill>
                <a:latin typeface="Arial"/>
                <a:cs typeface="Arial"/>
              </a:rPr>
              <a:t> </a:t>
            </a:r>
            <a:r>
              <a:rPr lang="en-US" dirty="0" err="1">
                <a:solidFill>
                  <a:srgbClr val="FFFFFF"/>
                </a:solidFill>
                <a:latin typeface="Arial"/>
                <a:cs typeface="Arial"/>
              </a:rPr>
              <a:t>massivləri</a:t>
            </a:r>
            <a:r>
              <a:rPr lang="en-US" dirty="0">
                <a:solidFill>
                  <a:srgbClr val="FFFFFF"/>
                </a:solidFill>
                <a:latin typeface="Arial"/>
                <a:cs typeface="Arial"/>
              </a:rPr>
              <a:t> </a:t>
            </a:r>
            <a:r>
              <a:rPr lang="en-US" dirty="0" err="1">
                <a:solidFill>
                  <a:srgbClr val="FFFFFF"/>
                </a:solidFill>
                <a:latin typeface="Arial"/>
                <a:cs typeface="Arial"/>
              </a:rPr>
              <a:t>sıralayır</a:t>
            </a:r>
            <a:r>
              <a:rPr lang="en-US" dirty="0">
                <a:solidFill>
                  <a:srgbClr val="FFFFFF"/>
                </a:solidFill>
                <a:latin typeface="Arial"/>
                <a:cs typeface="Arial"/>
              </a:rPr>
              <a:t>. </a:t>
            </a:r>
            <a:r>
              <a:rPr lang="en-US" dirty="0" err="1">
                <a:solidFill>
                  <a:srgbClr val="FFFFFF"/>
                </a:solidFill>
                <a:latin typeface="Arial"/>
                <a:cs typeface="Arial"/>
              </a:rPr>
              <a:t>Massiv</a:t>
            </a:r>
            <a:r>
              <a:rPr lang="en-US" dirty="0">
                <a:solidFill>
                  <a:srgbClr val="FFFFFF"/>
                </a:solidFill>
                <a:latin typeface="Arial"/>
                <a:cs typeface="Arial"/>
              </a:rPr>
              <a:t> </a:t>
            </a:r>
            <a:r>
              <a:rPr lang="en-US" dirty="0" err="1">
                <a:solidFill>
                  <a:srgbClr val="FFFFFF"/>
                </a:solidFill>
                <a:latin typeface="Arial"/>
                <a:cs typeface="Arial"/>
              </a:rPr>
              <a:t>boş</a:t>
            </a:r>
            <a:r>
              <a:rPr lang="en-US" dirty="0">
                <a:solidFill>
                  <a:srgbClr val="FFFFFF"/>
                </a:solidFill>
                <a:latin typeface="Arial"/>
                <a:cs typeface="Arial"/>
              </a:rPr>
              <a:t> </a:t>
            </a:r>
            <a:r>
              <a:rPr lang="en-US" dirty="0" err="1">
                <a:solidFill>
                  <a:srgbClr val="FFFFFF"/>
                </a:solidFill>
                <a:latin typeface="Arial"/>
                <a:cs typeface="Arial"/>
              </a:rPr>
              <a:t>olduqda</a:t>
            </a:r>
            <a:r>
              <a:rPr lang="en-US" dirty="0">
                <a:solidFill>
                  <a:srgbClr val="FFFFFF"/>
                </a:solidFill>
                <a:latin typeface="Arial"/>
                <a:cs typeface="Arial"/>
              </a:rPr>
              <a:t> </a:t>
            </a:r>
            <a:r>
              <a:rPr lang="en-US" dirty="0" err="1">
                <a:solidFill>
                  <a:srgbClr val="FFFFFF"/>
                </a:solidFill>
                <a:latin typeface="Arial"/>
                <a:cs typeface="Arial"/>
              </a:rPr>
              <a:t>və</a:t>
            </a:r>
            <a:r>
              <a:rPr lang="en-US" dirty="0">
                <a:solidFill>
                  <a:srgbClr val="FFFFFF"/>
                </a:solidFill>
                <a:latin typeface="Arial"/>
                <a:cs typeface="Arial"/>
              </a:rPr>
              <a:t> </a:t>
            </a:r>
            <a:r>
              <a:rPr lang="en-US" dirty="0" err="1">
                <a:solidFill>
                  <a:srgbClr val="FFFFFF"/>
                </a:solidFill>
                <a:latin typeface="Arial"/>
                <a:cs typeface="Arial"/>
              </a:rPr>
              <a:t>bir</a:t>
            </a:r>
            <a:r>
              <a:rPr lang="en-US" dirty="0">
                <a:solidFill>
                  <a:srgbClr val="FFFFFF"/>
                </a:solidFill>
                <a:latin typeface="Arial"/>
                <a:cs typeface="Arial"/>
              </a:rPr>
              <a:t> </a:t>
            </a:r>
            <a:r>
              <a:rPr lang="en-US" dirty="0" err="1">
                <a:solidFill>
                  <a:srgbClr val="FFFFFF"/>
                </a:solidFill>
                <a:latin typeface="Arial"/>
                <a:cs typeface="Arial"/>
              </a:rPr>
              <a:t>elementdən</a:t>
            </a:r>
            <a:r>
              <a:rPr lang="en-US" dirty="0">
                <a:solidFill>
                  <a:srgbClr val="FFFFFF"/>
                </a:solidFill>
                <a:latin typeface="Arial"/>
                <a:cs typeface="Arial"/>
              </a:rPr>
              <a:t> </a:t>
            </a:r>
            <a:r>
              <a:rPr lang="en-US" dirty="0" err="1">
                <a:solidFill>
                  <a:srgbClr val="FFFFFF"/>
                </a:solidFill>
                <a:latin typeface="Arial"/>
                <a:cs typeface="Arial"/>
              </a:rPr>
              <a:t>ibarət</a:t>
            </a:r>
            <a:r>
              <a:rPr lang="en-US" dirty="0">
                <a:solidFill>
                  <a:srgbClr val="FFFFFF"/>
                </a:solidFill>
                <a:latin typeface="Arial"/>
                <a:cs typeface="Arial"/>
              </a:rPr>
              <a:t> </a:t>
            </a:r>
            <a:r>
              <a:rPr lang="en-US" dirty="0" err="1">
                <a:solidFill>
                  <a:srgbClr val="FFFFFF"/>
                </a:solidFill>
                <a:latin typeface="Arial"/>
                <a:cs typeface="Arial"/>
              </a:rPr>
              <a:t>olduqda</a:t>
            </a:r>
            <a:r>
              <a:rPr lang="en-US" dirty="0">
                <a:solidFill>
                  <a:srgbClr val="FFFFFF"/>
                </a:solidFill>
                <a:latin typeface="Arial"/>
                <a:cs typeface="Arial"/>
              </a:rPr>
              <a:t> </a:t>
            </a:r>
            <a:r>
              <a:rPr lang="en-US" dirty="0" err="1">
                <a:solidFill>
                  <a:srgbClr val="FFFFFF"/>
                </a:solidFill>
                <a:latin typeface="Arial"/>
                <a:cs typeface="Arial"/>
              </a:rPr>
              <a:t>onu</a:t>
            </a:r>
            <a:r>
              <a:rPr lang="en-US" dirty="0">
                <a:solidFill>
                  <a:srgbClr val="FFFFFF"/>
                </a:solidFill>
                <a:latin typeface="Arial"/>
                <a:cs typeface="Arial"/>
              </a:rPr>
              <a:t> </a:t>
            </a:r>
            <a:r>
              <a:rPr lang="en-US" dirty="0" err="1">
                <a:solidFill>
                  <a:srgbClr val="FFFFFF"/>
                </a:solidFill>
                <a:latin typeface="Arial"/>
                <a:cs typeface="Arial"/>
              </a:rPr>
              <a:t>nizamlamağa</a:t>
            </a:r>
            <a:r>
              <a:rPr lang="en-US" dirty="0">
                <a:solidFill>
                  <a:srgbClr val="FFFFFF"/>
                </a:solidFill>
                <a:latin typeface="Arial"/>
                <a:cs typeface="Arial"/>
              </a:rPr>
              <a:t> </a:t>
            </a:r>
            <a:r>
              <a:rPr lang="en-US" dirty="0" err="1">
                <a:solidFill>
                  <a:srgbClr val="FFFFFF"/>
                </a:solidFill>
                <a:latin typeface="Arial"/>
                <a:cs typeface="Arial"/>
              </a:rPr>
              <a:t>ehtiyac</a:t>
            </a:r>
            <a:r>
              <a:rPr lang="en-US" dirty="0">
                <a:solidFill>
                  <a:srgbClr val="FFFFFF"/>
                </a:solidFill>
                <a:latin typeface="Arial"/>
                <a:cs typeface="Arial"/>
              </a:rPr>
              <a:t> </a:t>
            </a:r>
            <a:r>
              <a:rPr lang="en-US" dirty="0" err="1">
                <a:solidFill>
                  <a:srgbClr val="FFFFFF"/>
                </a:solidFill>
                <a:latin typeface="Arial"/>
                <a:cs typeface="Arial"/>
              </a:rPr>
              <a:t>olmur</a:t>
            </a:r>
            <a:r>
              <a:rPr lang="en-US" dirty="0">
                <a:solidFill>
                  <a:srgbClr val="FFFFFF"/>
                </a:solidFill>
                <a:latin typeface="Arial"/>
                <a:cs typeface="Arial"/>
              </a:rPr>
              <a:t>. Bu </a:t>
            </a:r>
            <a:r>
              <a:rPr lang="en-US" dirty="0" err="1">
                <a:solidFill>
                  <a:srgbClr val="FFFFFF"/>
                </a:solidFill>
                <a:latin typeface="Arial"/>
                <a:cs typeface="Arial"/>
              </a:rPr>
              <a:t>iki</a:t>
            </a:r>
            <a:r>
              <a:rPr lang="en-US" dirty="0">
                <a:solidFill>
                  <a:srgbClr val="FFFFFF"/>
                </a:solidFill>
                <a:latin typeface="Arial"/>
                <a:cs typeface="Arial"/>
              </a:rPr>
              <a:t> </a:t>
            </a:r>
            <a:r>
              <a:rPr lang="en-US" dirty="0" err="1">
                <a:solidFill>
                  <a:srgbClr val="FFFFFF"/>
                </a:solidFill>
                <a:latin typeface="Arial"/>
                <a:cs typeface="Arial"/>
              </a:rPr>
              <a:t>hal</a:t>
            </a:r>
            <a:r>
              <a:rPr lang="en-US" dirty="0">
                <a:solidFill>
                  <a:srgbClr val="FFFFFF"/>
                </a:solidFill>
                <a:latin typeface="Arial"/>
                <a:cs typeface="Arial"/>
              </a:rPr>
              <a:t> </a:t>
            </a:r>
            <a:r>
              <a:rPr lang="en-US" dirty="0" err="1">
                <a:solidFill>
                  <a:srgbClr val="FFFFFF"/>
                </a:solidFill>
                <a:latin typeface="Arial"/>
                <a:cs typeface="Arial"/>
              </a:rPr>
              <a:t>sürətli</a:t>
            </a:r>
            <a:r>
              <a:rPr lang="en-US" dirty="0">
                <a:solidFill>
                  <a:srgbClr val="FFFFFF"/>
                </a:solidFill>
                <a:latin typeface="Arial"/>
                <a:cs typeface="Arial"/>
              </a:rPr>
              <a:t> </a:t>
            </a:r>
            <a:r>
              <a:rPr lang="en-US" dirty="0" err="1">
                <a:solidFill>
                  <a:srgbClr val="FFFFFF"/>
                </a:solidFill>
                <a:latin typeface="Arial"/>
                <a:cs typeface="Arial"/>
              </a:rPr>
              <a:t>nizamlama</a:t>
            </a:r>
            <a:r>
              <a:rPr lang="en-US" dirty="0">
                <a:solidFill>
                  <a:srgbClr val="FFFFFF"/>
                </a:solidFill>
                <a:latin typeface="Arial"/>
                <a:cs typeface="Arial"/>
              </a:rPr>
              <a:t> </a:t>
            </a:r>
            <a:r>
              <a:rPr lang="en-US" dirty="0" err="1">
                <a:solidFill>
                  <a:srgbClr val="FFFFFF"/>
                </a:solidFill>
                <a:latin typeface="Arial"/>
                <a:cs typeface="Arial"/>
              </a:rPr>
              <a:t>alqoritmində</a:t>
            </a:r>
            <a:r>
              <a:rPr lang="en-US" dirty="0">
                <a:solidFill>
                  <a:srgbClr val="FFFFFF"/>
                </a:solidFill>
                <a:latin typeface="Arial"/>
                <a:cs typeface="Arial"/>
              </a:rPr>
              <a:t> </a:t>
            </a:r>
            <a:r>
              <a:rPr lang="en-US" i="1" dirty="0" err="1">
                <a:solidFill>
                  <a:srgbClr val="FFFFFF"/>
                </a:solidFill>
                <a:latin typeface="Arial"/>
                <a:cs typeface="Arial"/>
              </a:rPr>
              <a:t>əsas</a:t>
            </a:r>
            <a:r>
              <a:rPr lang="en-US" i="1" dirty="0">
                <a:solidFill>
                  <a:srgbClr val="FFFFFF"/>
                </a:solidFill>
                <a:latin typeface="Arial"/>
                <a:cs typeface="Arial"/>
              </a:rPr>
              <a:t> </a:t>
            </a:r>
            <a:r>
              <a:rPr lang="en-US" i="1" dirty="0" err="1">
                <a:solidFill>
                  <a:srgbClr val="FFFFFF"/>
                </a:solidFill>
                <a:latin typeface="Arial"/>
                <a:cs typeface="Arial"/>
              </a:rPr>
              <a:t>hal</a:t>
            </a:r>
            <a:r>
              <a:rPr lang="en-US" dirty="0">
                <a:solidFill>
                  <a:srgbClr val="FFFFFF"/>
                </a:solidFill>
                <a:latin typeface="Arial"/>
                <a:cs typeface="Arial"/>
              </a:rPr>
              <a:t> (base case) </a:t>
            </a:r>
            <a:r>
              <a:rPr lang="en-US" dirty="0" err="1">
                <a:solidFill>
                  <a:srgbClr val="FFFFFF"/>
                </a:solidFill>
                <a:latin typeface="Arial"/>
                <a:cs typeface="Arial"/>
              </a:rPr>
              <a:t>adlandırılır</a:t>
            </a:r>
            <a:r>
              <a:rPr lang="en-US" dirty="0">
                <a:solidFill>
                  <a:srgbClr val="FFFFFF"/>
                </a:solidFill>
                <a:latin typeface="Arial"/>
                <a:cs typeface="Arial"/>
              </a:rPr>
              <a:t>. </a:t>
            </a:r>
            <a:r>
              <a:rPr lang="en-US" dirty="0" err="1">
                <a:solidFill>
                  <a:srgbClr val="FFFF00"/>
                </a:solidFill>
                <a:latin typeface="Arial"/>
                <a:cs typeface="Arial"/>
              </a:rPr>
              <a:t>Əgər</a:t>
            </a:r>
            <a:r>
              <a:rPr lang="en-US" dirty="0">
                <a:solidFill>
                  <a:srgbClr val="FFFF00"/>
                </a:solidFill>
                <a:latin typeface="Arial"/>
                <a:cs typeface="Arial"/>
              </a:rPr>
              <a:t> </a:t>
            </a:r>
            <a:r>
              <a:rPr lang="en-US" dirty="0" err="1">
                <a:solidFill>
                  <a:srgbClr val="FFFF00"/>
                </a:solidFill>
                <a:latin typeface="Arial"/>
                <a:cs typeface="Arial"/>
              </a:rPr>
              <a:t>massivin</a:t>
            </a:r>
            <a:r>
              <a:rPr lang="en-US" dirty="0">
                <a:solidFill>
                  <a:srgbClr val="FFFF00"/>
                </a:solidFill>
                <a:latin typeface="Arial"/>
                <a:cs typeface="Arial"/>
              </a:rPr>
              <a:t> </a:t>
            </a:r>
            <a:r>
              <a:rPr lang="en-US" dirty="0" err="1">
                <a:solidFill>
                  <a:srgbClr val="FFFF00"/>
                </a:solidFill>
                <a:latin typeface="Arial"/>
                <a:cs typeface="Arial"/>
              </a:rPr>
              <a:t>elementlərinin</a:t>
            </a:r>
            <a:r>
              <a:rPr lang="en-US" dirty="0">
                <a:solidFill>
                  <a:srgbClr val="FFFF00"/>
                </a:solidFill>
                <a:latin typeface="Arial"/>
                <a:cs typeface="Arial"/>
              </a:rPr>
              <a:t> </a:t>
            </a:r>
            <a:r>
              <a:rPr lang="en-US" dirty="0" err="1">
                <a:solidFill>
                  <a:srgbClr val="FFFF00"/>
                </a:solidFill>
                <a:latin typeface="Arial"/>
                <a:cs typeface="Arial"/>
              </a:rPr>
              <a:t>sayı</a:t>
            </a:r>
            <a:r>
              <a:rPr lang="en-US" dirty="0">
                <a:solidFill>
                  <a:srgbClr val="FFFF00"/>
                </a:solidFill>
                <a:latin typeface="Arial"/>
                <a:cs typeface="Arial"/>
              </a:rPr>
              <a:t> </a:t>
            </a:r>
            <a:r>
              <a:rPr lang="en-US" dirty="0" err="1">
                <a:solidFill>
                  <a:srgbClr val="FFFF00"/>
                </a:solidFill>
                <a:latin typeface="Arial"/>
                <a:cs typeface="Arial"/>
              </a:rPr>
              <a:t>ikiyə</a:t>
            </a:r>
            <a:r>
              <a:rPr lang="en-US" dirty="0">
                <a:solidFill>
                  <a:srgbClr val="FFFF00"/>
                </a:solidFill>
                <a:latin typeface="Arial"/>
                <a:cs typeface="Arial"/>
              </a:rPr>
              <a:t> </a:t>
            </a:r>
            <a:r>
              <a:rPr lang="en-US" dirty="0" err="1">
                <a:solidFill>
                  <a:srgbClr val="FFFF00"/>
                </a:solidFill>
                <a:latin typeface="Arial"/>
                <a:cs typeface="Arial"/>
              </a:rPr>
              <a:t>bərabər</a:t>
            </a:r>
            <a:r>
              <a:rPr lang="en-US" dirty="0">
                <a:solidFill>
                  <a:srgbClr val="FFFF00"/>
                </a:solidFill>
                <a:latin typeface="Arial"/>
                <a:cs typeface="Arial"/>
              </a:rPr>
              <a:t> </a:t>
            </a:r>
            <a:r>
              <a:rPr lang="en-US" dirty="0" err="1">
                <a:solidFill>
                  <a:srgbClr val="FFFF00"/>
                </a:solidFill>
                <a:latin typeface="Arial"/>
                <a:cs typeface="Arial"/>
              </a:rPr>
              <a:t>və</a:t>
            </a:r>
            <a:r>
              <a:rPr lang="en-US" dirty="0">
                <a:solidFill>
                  <a:srgbClr val="FFFF00"/>
                </a:solidFill>
                <a:latin typeface="Arial"/>
                <a:cs typeface="Arial"/>
              </a:rPr>
              <a:t> </a:t>
            </a:r>
            <a:r>
              <a:rPr lang="en-US" dirty="0" err="1">
                <a:solidFill>
                  <a:srgbClr val="FFFF00"/>
                </a:solidFill>
                <a:latin typeface="Arial"/>
                <a:cs typeface="Arial"/>
              </a:rPr>
              <a:t>ya</a:t>
            </a:r>
            <a:r>
              <a:rPr lang="en-US" dirty="0">
                <a:solidFill>
                  <a:srgbClr val="FFFF00"/>
                </a:solidFill>
                <a:latin typeface="Arial"/>
                <a:cs typeface="Arial"/>
              </a:rPr>
              <a:t> </a:t>
            </a:r>
            <a:r>
              <a:rPr lang="en-US" dirty="0" err="1">
                <a:solidFill>
                  <a:srgbClr val="FFFF00"/>
                </a:solidFill>
                <a:latin typeface="Arial"/>
                <a:cs typeface="Arial"/>
              </a:rPr>
              <a:t>ikidən</a:t>
            </a:r>
            <a:r>
              <a:rPr lang="en-US" dirty="0">
                <a:solidFill>
                  <a:srgbClr val="FFFF00"/>
                </a:solidFill>
                <a:latin typeface="Arial"/>
                <a:cs typeface="Arial"/>
              </a:rPr>
              <a:t> </a:t>
            </a:r>
            <a:r>
              <a:rPr lang="en-US" dirty="0" err="1">
                <a:solidFill>
                  <a:srgbClr val="FFFF00"/>
                </a:solidFill>
                <a:latin typeface="Arial"/>
                <a:cs typeface="Arial"/>
              </a:rPr>
              <a:t>böyük</a:t>
            </a:r>
            <a:r>
              <a:rPr lang="en-US" dirty="0">
                <a:solidFill>
                  <a:srgbClr val="FFFF00"/>
                </a:solidFill>
                <a:latin typeface="Arial"/>
                <a:cs typeface="Arial"/>
              </a:rPr>
              <a:t> </a:t>
            </a:r>
            <a:r>
              <a:rPr lang="en-US" dirty="0" err="1">
                <a:solidFill>
                  <a:srgbClr val="FFFF00"/>
                </a:solidFill>
                <a:latin typeface="Arial"/>
                <a:cs typeface="Arial"/>
              </a:rPr>
              <a:t>olarsa</a:t>
            </a:r>
            <a:r>
              <a:rPr lang="en-US" dirty="0">
                <a:solidFill>
                  <a:srgbClr val="FFFF00"/>
                </a:solidFill>
                <a:latin typeface="Arial"/>
                <a:cs typeface="Arial"/>
              </a:rPr>
              <a:t> </a:t>
            </a:r>
            <a:r>
              <a:rPr lang="en-US" dirty="0" err="1">
                <a:solidFill>
                  <a:srgbClr val="FFFF00"/>
                </a:solidFill>
                <a:latin typeface="Arial"/>
                <a:cs typeface="Arial"/>
              </a:rPr>
              <a:t>onda</a:t>
            </a:r>
            <a:r>
              <a:rPr lang="en-US" dirty="0">
                <a:solidFill>
                  <a:srgbClr val="FFFF00"/>
                </a:solidFill>
                <a:latin typeface="Arial"/>
                <a:cs typeface="Arial"/>
              </a:rPr>
              <a:t> </a:t>
            </a:r>
            <a:r>
              <a:rPr lang="en-US" dirty="0" err="1">
                <a:solidFill>
                  <a:srgbClr val="FFFF00"/>
                </a:solidFill>
                <a:latin typeface="Arial"/>
                <a:cs typeface="Arial"/>
              </a:rPr>
              <a:t>sürətli</a:t>
            </a:r>
            <a:r>
              <a:rPr lang="en-US" dirty="0">
                <a:solidFill>
                  <a:srgbClr val="FFFF00"/>
                </a:solidFill>
                <a:latin typeface="Arial"/>
                <a:cs typeface="Arial"/>
              </a:rPr>
              <a:t> </a:t>
            </a:r>
            <a:r>
              <a:rPr lang="en-US" dirty="0" err="1">
                <a:solidFill>
                  <a:srgbClr val="FFFF00"/>
                </a:solidFill>
                <a:latin typeface="Arial"/>
                <a:cs typeface="Arial"/>
              </a:rPr>
              <a:t>nizamlama</a:t>
            </a:r>
            <a:r>
              <a:rPr lang="en-US" dirty="0">
                <a:solidFill>
                  <a:srgbClr val="FFFF00"/>
                </a:solidFill>
                <a:latin typeface="Arial"/>
                <a:cs typeface="Arial"/>
              </a:rPr>
              <a:t> </a:t>
            </a:r>
            <a:r>
              <a:rPr lang="en-US" dirty="0" err="1">
                <a:solidFill>
                  <a:srgbClr val="FFFF00"/>
                </a:solidFill>
                <a:latin typeface="Arial"/>
                <a:cs typeface="Arial"/>
              </a:rPr>
              <a:t>alqoritmi</a:t>
            </a:r>
            <a:r>
              <a:rPr lang="en-US" dirty="0">
                <a:solidFill>
                  <a:srgbClr val="FFFF00"/>
                </a:solidFill>
                <a:latin typeface="Arial"/>
                <a:cs typeface="Arial"/>
              </a:rPr>
              <a:t> ilk </a:t>
            </a:r>
            <a:r>
              <a:rPr lang="en-US" dirty="0" err="1">
                <a:solidFill>
                  <a:srgbClr val="FFFF00"/>
                </a:solidFill>
                <a:latin typeface="Arial"/>
                <a:cs typeface="Arial"/>
              </a:rPr>
              <a:t>olaraq</a:t>
            </a:r>
            <a:r>
              <a:rPr lang="en-US" dirty="0">
                <a:solidFill>
                  <a:srgbClr val="FFFF00"/>
                </a:solidFill>
                <a:latin typeface="Arial"/>
                <a:cs typeface="Arial"/>
              </a:rPr>
              <a:t> </a:t>
            </a:r>
            <a:r>
              <a:rPr lang="en-US" dirty="0" err="1">
                <a:solidFill>
                  <a:srgbClr val="FFFF00"/>
                </a:solidFill>
                <a:latin typeface="Arial"/>
                <a:cs typeface="Arial"/>
              </a:rPr>
              <a:t>massivdən</a:t>
            </a:r>
            <a:r>
              <a:rPr lang="en-US" dirty="0">
                <a:solidFill>
                  <a:srgbClr val="FFFF00"/>
                </a:solidFill>
                <a:latin typeface="Arial"/>
                <a:cs typeface="Arial"/>
              </a:rPr>
              <a:t> </a:t>
            </a:r>
            <a:r>
              <a:rPr lang="en-US" dirty="0" err="1">
                <a:solidFill>
                  <a:srgbClr val="FFFF00"/>
                </a:solidFill>
                <a:latin typeface="Arial"/>
                <a:cs typeface="Arial"/>
              </a:rPr>
              <a:t>təsadüfi</a:t>
            </a:r>
            <a:r>
              <a:rPr lang="en-US" dirty="0">
                <a:solidFill>
                  <a:srgbClr val="FFFF00"/>
                </a:solidFill>
                <a:latin typeface="Arial"/>
                <a:cs typeface="Arial"/>
              </a:rPr>
              <a:t> </a:t>
            </a:r>
            <a:r>
              <a:rPr lang="en-US" dirty="0" err="1">
                <a:solidFill>
                  <a:srgbClr val="FFFF00"/>
                </a:solidFill>
                <a:latin typeface="Arial"/>
                <a:cs typeface="Arial"/>
              </a:rPr>
              <a:t>bir</a:t>
            </a:r>
            <a:r>
              <a:rPr lang="en-US" dirty="0">
                <a:solidFill>
                  <a:srgbClr val="FFFF00"/>
                </a:solidFill>
                <a:latin typeface="Arial"/>
                <a:cs typeface="Arial"/>
              </a:rPr>
              <a:t> </a:t>
            </a:r>
            <a:r>
              <a:rPr lang="en-US" dirty="0" err="1">
                <a:solidFill>
                  <a:srgbClr val="FFFF00"/>
                </a:solidFill>
                <a:latin typeface="Arial"/>
                <a:cs typeface="Arial"/>
              </a:rPr>
              <a:t>elementi</a:t>
            </a:r>
            <a:r>
              <a:rPr lang="en-US" dirty="0">
                <a:solidFill>
                  <a:srgbClr val="FFFF00"/>
                </a:solidFill>
                <a:latin typeface="Arial"/>
                <a:cs typeface="Arial"/>
              </a:rPr>
              <a:t> </a:t>
            </a:r>
            <a:r>
              <a:rPr lang="en-US" dirty="0" err="1">
                <a:solidFill>
                  <a:srgbClr val="FFFF00"/>
                </a:solidFill>
                <a:latin typeface="Arial"/>
                <a:cs typeface="Arial"/>
              </a:rPr>
              <a:t>seçir</a:t>
            </a:r>
            <a:r>
              <a:rPr lang="en-US" dirty="0">
                <a:solidFill>
                  <a:srgbClr val="FFFF00"/>
                </a:solidFill>
                <a:latin typeface="Arial"/>
                <a:cs typeface="Arial"/>
              </a:rPr>
              <a:t>. Bu element pivot </a:t>
            </a:r>
            <a:r>
              <a:rPr lang="en-US" dirty="0" err="1">
                <a:solidFill>
                  <a:srgbClr val="FFFF00"/>
                </a:solidFill>
                <a:latin typeface="Arial"/>
                <a:cs typeface="Arial"/>
              </a:rPr>
              <a:t>adlandırılır</a:t>
            </a:r>
            <a:r>
              <a:rPr lang="en-US" dirty="0">
                <a:solidFill>
                  <a:srgbClr val="FFFF00"/>
                </a:solidFill>
                <a:latin typeface="Arial"/>
                <a:cs typeface="Arial"/>
              </a:rPr>
              <a:t>. </a:t>
            </a:r>
            <a:r>
              <a:rPr lang="en-US" dirty="0">
                <a:solidFill>
                  <a:srgbClr val="FFFFFF"/>
                </a:solidFill>
                <a:latin typeface="Arial"/>
                <a:cs typeface="Arial"/>
              </a:rPr>
              <a:t>Sonra </a:t>
            </a:r>
            <a:r>
              <a:rPr lang="en-US" dirty="0" err="1">
                <a:solidFill>
                  <a:srgbClr val="FFFFFF"/>
                </a:solidFill>
                <a:latin typeface="Arial"/>
                <a:cs typeface="Arial"/>
              </a:rPr>
              <a:t>seçilən</a:t>
            </a:r>
            <a:r>
              <a:rPr lang="en-US" dirty="0">
                <a:solidFill>
                  <a:srgbClr val="FFFFFF"/>
                </a:solidFill>
                <a:latin typeface="Arial"/>
                <a:cs typeface="Arial"/>
              </a:rPr>
              <a:t> </a:t>
            </a:r>
            <a:r>
              <a:rPr lang="en-US" dirty="0" err="1">
                <a:solidFill>
                  <a:srgbClr val="FFFFFF"/>
                </a:solidFill>
                <a:latin typeface="Arial"/>
                <a:cs typeface="Arial"/>
              </a:rPr>
              <a:t>pivotdan</a:t>
            </a:r>
            <a:r>
              <a:rPr lang="en-US" dirty="0">
                <a:solidFill>
                  <a:srgbClr val="FFFFFF"/>
                </a:solidFill>
                <a:latin typeface="Arial"/>
                <a:cs typeface="Arial"/>
              </a:rPr>
              <a:t> </a:t>
            </a:r>
            <a:r>
              <a:rPr lang="en-US" dirty="0" err="1">
                <a:solidFill>
                  <a:srgbClr val="FFFFFF"/>
                </a:solidFill>
                <a:latin typeface="Arial"/>
                <a:cs typeface="Arial"/>
              </a:rPr>
              <a:t>kiçik</a:t>
            </a:r>
            <a:r>
              <a:rPr lang="en-US" dirty="0">
                <a:solidFill>
                  <a:srgbClr val="FFFFFF"/>
                </a:solidFill>
                <a:latin typeface="Arial"/>
                <a:cs typeface="Arial"/>
              </a:rPr>
              <a:t> </a:t>
            </a:r>
            <a:r>
              <a:rPr lang="en-US" dirty="0" err="1">
                <a:solidFill>
                  <a:srgbClr val="FFFFFF"/>
                </a:solidFill>
                <a:latin typeface="Arial"/>
                <a:cs typeface="Arial"/>
              </a:rPr>
              <a:t>və</a:t>
            </a:r>
            <a:r>
              <a:rPr lang="en-US" dirty="0">
                <a:solidFill>
                  <a:srgbClr val="FFFFFF"/>
                </a:solidFill>
                <a:latin typeface="Arial"/>
                <a:cs typeface="Arial"/>
              </a:rPr>
              <a:t> </a:t>
            </a:r>
            <a:r>
              <a:rPr lang="en-US" dirty="0" err="1">
                <a:solidFill>
                  <a:srgbClr val="FFFFFF"/>
                </a:solidFill>
                <a:latin typeface="Arial"/>
                <a:cs typeface="Arial"/>
              </a:rPr>
              <a:t>böyük</a:t>
            </a:r>
            <a:r>
              <a:rPr lang="en-US" dirty="0">
                <a:solidFill>
                  <a:srgbClr val="FFFFFF"/>
                </a:solidFill>
                <a:latin typeface="Arial"/>
                <a:cs typeface="Arial"/>
              </a:rPr>
              <a:t> </a:t>
            </a:r>
            <a:r>
              <a:rPr lang="en-US" dirty="0" err="1">
                <a:solidFill>
                  <a:srgbClr val="FFFFFF"/>
                </a:solidFill>
                <a:latin typeface="Arial"/>
                <a:cs typeface="Arial"/>
              </a:rPr>
              <a:t>olan</a:t>
            </a:r>
            <a:r>
              <a:rPr lang="en-US" dirty="0">
                <a:solidFill>
                  <a:srgbClr val="FFFFFF"/>
                </a:solidFill>
                <a:latin typeface="Arial"/>
                <a:cs typeface="Arial"/>
              </a:rPr>
              <a:t> </a:t>
            </a:r>
            <a:r>
              <a:rPr lang="en-US" dirty="0" err="1">
                <a:solidFill>
                  <a:srgbClr val="FFFFFF"/>
                </a:solidFill>
                <a:latin typeface="Arial"/>
                <a:cs typeface="Arial"/>
              </a:rPr>
              <a:t>elementlər</a:t>
            </a:r>
            <a:r>
              <a:rPr lang="en-US" dirty="0">
                <a:solidFill>
                  <a:srgbClr val="FFFFFF"/>
                </a:solidFill>
                <a:latin typeface="Arial"/>
                <a:cs typeface="Arial"/>
              </a:rPr>
              <a:t> </a:t>
            </a:r>
            <a:r>
              <a:rPr lang="en-US" dirty="0" err="1">
                <a:solidFill>
                  <a:srgbClr val="FFFFFF"/>
                </a:solidFill>
                <a:latin typeface="Arial"/>
                <a:cs typeface="Arial"/>
              </a:rPr>
              <a:t>tapılır</a:t>
            </a:r>
            <a:r>
              <a:rPr lang="en-US" dirty="0">
                <a:solidFill>
                  <a:srgbClr val="FFFFFF"/>
                </a:solidFill>
                <a:latin typeface="Arial"/>
                <a:cs typeface="Arial"/>
              </a:rPr>
              <a:t>. Bu </a:t>
            </a:r>
            <a:r>
              <a:rPr lang="en-US" dirty="0" err="1">
                <a:solidFill>
                  <a:srgbClr val="FFFFFF"/>
                </a:solidFill>
                <a:latin typeface="Arial"/>
                <a:cs typeface="Arial"/>
              </a:rPr>
              <a:t>qayda</a:t>
            </a:r>
            <a:r>
              <a:rPr lang="en-US" dirty="0">
                <a:solidFill>
                  <a:srgbClr val="FFFFFF"/>
                </a:solidFill>
                <a:latin typeface="Arial"/>
                <a:cs typeface="Arial"/>
              </a:rPr>
              <a:t> </a:t>
            </a:r>
            <a:r>
              <a:rPr lang="en-US" dirty="0" err="1">
                <a:solidFill>
                  <a:srgbClr val="FFFFFF"/>
                </a:solidFill>
                <a:latin typeface="Arial"/>
                <a:cs typeface="Arial"/>
              </a:rPr>
              <a:t>bölmə</a:t>
            </a:r>
            <a:r>
              <a:rPr lang="en-US" dirty="0">
                <a:solidFill>
                  <a:srgbClr val="FFFFFF"/>
                </a:solidFill>
                <a:latin typeface="Arial"/>
                <a:cs typeface="Arial"/>
              </a:rPr>
              <a:t> (partitioning) </a:t>
            </a:r>
            <a:r>
              <a:rPr lang="en-US" dirty="0" err="1">
                <a:solidFill>
                  <a:srgbClr val="FFFFFF"/>
                </a:solidFill>
                <a:latin typeface="Arial"/>
                <a:cs typeface="Arial"/>
              </a:rPr>
              <a:t>adlandırılır</a:t>
            </a:r>
            <a:r>
              <a:rPr lang="en-US" dirty="0">
                <a:solidFill>
                  <a:srgbClr val="FFFFFF"/>
                </a:solidFill>
                <a:latin typeface="Arial"/>
                <a:cs typeface="Arial"/>
              </a:rPr>
              <a:t>. </a:t>
            </a:r>
            <a:r>
              <a:rPr lang="en-US" dirty="0" err="1">
                <a:solidFill>
                  <a:srgbClr val="FFFFFF"/>
                </a:solidFill>
                <a:latin typeface="Arial"/>
                <a:cs typeface="Arial"/>
              </a:rPr>
              <a:t>Nəticədə</a:t>
            </a:r>
            <a:r>
              <a:rPr lang="en-US" dirty="0">
                <a:solidFill>
                  <a:srgbClr val="FFFFFF"/>
                </a:solidFill>
                <a:latin typeface="Arial"/>
                <a:cs typeface="Arial"/>
              </a:rPr>
              <a:t>:</a:t>
            </a:r>
          </a:p>
          <a:p>
            <a:pPr>
              <a:buChar char="•"/>
            </a:pPr>
            <a:r>
              <a:rPr lang="en-US" dirty="0" err="1">
                <a:solidFill>
                  <a:srgbClr val="FFFFFF"/>
                </a:solidFill>
                <a:latin typeface="Arial"/>
                <a:cs typeface="Arial"/>
              </a:rPr>
              <a:t>Pivotdan</a:t>
            </a:r>
            <a:r>
              <a:rPr lang="en-US" dirty="0">
                <a:solidFill>
                  <a:srgbClr val="FFFFFF"/>
                </a:solidFill>
                <a:latin typeface="Arial"/>
                <a:cs typeface="Arial"/>
              </a:rPr>
              <a:t> </a:t>
            </a:r>
            <a:r>
              <a:rPr lang="en-US" dirty="0" err="1">
                <a:solidFill>
                  <a:srgbClr val="FFFFFF"/>
                </a:solidFill>
                <a:latin typeface="Arial"/>
                <a:cs typeface="Arial"/>
              </a:rPr>
              <a:t>kiçik</a:t>
            </a:r>
            <a:r>
              <a:rPr lang="en-US" dirty="0">
                <a:solidFill>
                  <a:srgbClr val="FFFFFF"/>
                </a:solidFill>
                <a:latin typeface="Arial"/>
                <a:cs typeface="Arial"/>
              </a:rPr>
              <a:t> </a:t>
            </a:r>
            <a:r>
              <a:rPr lang="en-US" dirty="0" err="1">
                <a:solidFill>
                  <a:srgbClr val="FFFFFF"/>
                </a:solidFill>
                <a:latin typeface="Arial"/>
                <a:cs typeface="Arial"/>
              </a:rPr>
              <a:t>olan</a:t>
            </a:r>
            <a:r>
              <a:rPr lang="en-US" dirty="0">
                <a:solidFill>
                  <a:srgbClr val="FFFFFF"/>
                </a:solidFill>
                <a:latin typeface="Arial"/>
                <a:cs typeface="Arial"/>
              </a:rPr>
              <a:t> </a:t>
            </a:r>
            <a:r>
              <a:rPr lang="en-US" dirty="0" err="1">
                <a:solidFill>
                  <a:srgbClr val="FFFFFF"/>
                </a:solidFill>
                <a:latin typeface="Arial"/>
                <a:cs typeface="Arial"/>
              </a:rPr>
              <a:t>elementlər</a:t>
            </a:r>
            <a:r>
              <a:rPr lang="en-US" dirty="0">
                <a:solidFill>
                  <a:srgbClr val="FFFFFF"/>
                </a:solidFill>
                <a:latin typeface="Arial"/>
                <a:cs typeface="Arial"/>
              </a:rPr>
              <a:t> </a:t>
            </a:r>
            <a:r>
              <a:rPr lang="en-US" dirty="0" err="1">
                <a:solidFill>
                  <a:srgbClr val="FFFFFF"/>
                </a:solidFill>
                <a:latin typeface="Arial"/>
                <a:cs typeface="Arial"/>
              </a:rPr>
              <a:t>massivi</a:t>
            </a:r>
            <a:r>
              <a:rPr lang="en-US" dirty="0">
                <a:solidFill>
                  <a:srgbClr val="FFFFFF"/>
                </a:solidFill>
                <a:latin typeface="Arial"/>
                <a:cs typeface="Arial"/>
              </a:rPr>
              <a:t> (sol </a:t>
            </a:r>
            <a:r>
              <a:rPr lang="en-US" dirty="0" err="1">
                <a:solidFill>
                  <a:srgbClr val="FFFFFF"/>
                </a:solidFill>
                <a:latin typeface="Arial"/>
                <a:cs typeface="Arial"/>
              </a:rPr>
              <a:t>massiv</a:t>
            </a:r>
            <a:r>
              <a:rPr lang="en-US" dirty="0">
                <a:solidFill>
                  <a:srgbClr val="FFFFFF"/>
                </a:solidFill>
                <a:latin typeface="Arial"/>
                <a:cs typeface="Arial"/>
              </a:rPr>
              <a:t>)</a:t>
            </a:r>
          </a:p>
          <a:p>
            <a:pPr>
              <a:buChar char="•"/>
            </a:pPr>
            <a:r>
              <a:rPr lang="en-US" dirty="0">
                <a:solidFill>
                  <a:srgbClr val="FFFFFF"/>
                </a:solidFill>
                <a:latin typeface="Arial"/>
                <a:cs typeface="Arial"/>
              </a:rPr>
              <a:t>Pivot </a:t>
            </a:r>
          </a:p>
          <a:p>
            <a:pPr>
              <a:buChar char="•"/>
            </a:pPr>
            <a:r>
              <a:rPr lang="en-US" dirty="0" err="1">
                <a:solidFill>
                  <a:srgbClr val="FFFFFF"/>
                </a:solidFill>
                <a:latin typeface="Arial"/>
                <a:cs typeface="Arial"/>
              </a:rPr>
              <a:t>Pivotdan</a:t>
            </a:r>
            <a:r>
              <a:rPr lang="en-US" dirty="0">
                <a:solidFill>
                  <a:srgbClr val="FFFFFF"/>
                </a:solidFill>
                <a:latin typeface="Arial"/>
                <a:cs typeface="Arial"/>
              </a:rPr>
              <a:t> </a:t>
            </a:r>
            <a:r>
              <a:rPr lang="en-US" dirty="0" err="1">
                <a:solidFill>
                  <a:srgbClr val="FFFFFF"/>
                </a:solidFill>
                <a:latin typeface="Arial"/>
                <a:cs typeface="Arial"/>
              </a:rPr>
              <a:t>böyük</a:t>
            </a:r>
            <a:r>
              <a:rPr lang="en-US" dirty="0">
                <a:solidFill>
                  <a:srgbClr val="FFFFFF"/>
                </a:solidFill>
                <a:latin typeface="Arial"/>
                <a:cs typeface="Arial"/>
              </a:rPr>
              <a:t> </a:t>
            </a:r>
            <a:r>
              <a:rPr lang="en-US" dirty="0" err="1">
                <a:solidFill>
                  <a:srgbClr val="FFFFFF"/>
                </a:solidFill>
                <a:latin typeface="Arial"/>
                <a:cs typeface="Arial"/>
              </a:rPr>
              <a:t>olan</a:t>
            </a:r>
            <a:r>
              <a:rPr lang="en-US" dirty="0">
                <a:solidFill>
                  <a:srgbClr val="FFFFFF"/>
                </a:solidFill>
                <a:latin typeface="Arial"/>
                <a:cs typeface="Arial"/>
              </a:rPr>
              <a:t> </a:t>
            </a:r>
            <a:r>
              <a:rPr lang="en-US" dirty="0" err="1">
                <a:solidFill>
                  <a:srgbClr val="FFFFFF"/>
                </a:solidFill>
                <a:latin typeface="Arial"/>
                <a:cs typeface="Arial"/>
              </a:rPr>
              <a:t>elementlər</a:t>
            </a:r>
            <a:r>
              <a:rPr lang="en-US" dirty="0">
                <a:solidFill>
                  <a:srgbClr val="FFFFFF"/>
                </a:solidFill>
                <a:latin typeface="Arial"/>
                <a:cs typeface="Arial"/>
              </a:rPr>
              <a:t> </a:t>
            </a:r>
            <a:r>
              <a:rPr lang="en-US" dirty="0" err="1">
                <a:solidFill>
                  <a:srgbClr val="FFFFFF"/>
                </a:solidFill>
                <a:latin typeface="Arial"/>
                <a:cs typeface="Arial"/>
              </a:rPr>
              <a:t>massivi</a:t>
            </a:r>
            <a:r>
              <a:rPr lang="en-US" dirty="0">
                <a:solidFill>
                  <a:srgbClr val="FFFFFF"/>
                </a:solidFill>
                <a:latin typeface="Arial"/>
                <a:cs typeface="Arial"/>
              </a:rPr>
              <a:t> (</a:t>
            </a:r>
            <a:r>
              <a:rPr lang="en-US" dirty="0" err="1">
                <a:solidFill>
                  <a:srgbClr val="FFFFFF"/>
                </a:solidFill>
                <a:latin typeface="Arial"/>
                <a:cs typeface="Arial"/>
              </a:rPr>
              <a:t>sağ</a:t>
            </a:r>
            <a:r>
              <a:rPr lang="en-US" dirty="0">
                <a:solidFill>
                  <a:srgbClr val="FFFFFF"/>
                </a:solidFill>
                <a:latin typeface="Arial"/>
                <a:cs typeface="Arial"/>
              </a:rPr>
              <a:t> </a:t>
            </a:r>
            <a:r>
              <a:rPr lang="en-US" dirty="0" err="1">
                <a:solidFill>
                  <a:srgbClr val="FFFFFF"/>
                </a:solidFill>
                <a:latin typeface="Arial"/>
                <a:cs typeface="Arial"/>
              </a:rPr>
              <a:t>massiv</a:t>
            </a:r>
            <a:r>
              <a:rPr lang="en-US" dirty="0">
                <a:solidFill>
                  <a:srgbClr val="FFFFFF"/>
                </a:solidFill>
                <a:latin typeface="Arial"/>
                <a:cs typeface="Arial"/>
              </a:rPr>
              <a:t>)</a:t>
            </a:r>
          </a:p>
          <a:p>
            <a:r>
              <a:rPr lang="en-US" dirty="0" err="1">
                <a:solidFill>
                  <a:srgbClr val="FFFFFF"/>
                </a:solidFill>
                <a:latin typeface="Arial"/>
                <a:cs typeface="Arial"/>
              </a:rPr>
              <a:t>alınır</a:t>
            </a:r>
            <a:r>
              <a:rPr lang="en-US" dirty="0">
                <a:solidFill>
                  <a:srgbClr val="FFFFFF"/>
                </a:solidFill>
                <a:latin typeface="Arial"/>
                <a:cs typeface="Arial"/>
              </a:rPr>
              <a:t>. </a:t>
            </a:r>
            <a:r>
              <a:rPr lang="en-US" dirty="0" err="1">
                <a:solidFill>
                  <a:srgbClr val="FFFFFF"/>
                </a:solidFill>
                <a:latin typeface="Arial"/>
                <a:cs typeface="Arial"/>
              </a:rPr>
              <a:t>Alınan</a:t>
            </a:r>
            <a:r>
              <a:rPr lang="en-US" dirty="0">
                <a:solidFill>
                  <a:srgbClr val="FFFFFF"/>
                </a:solidFill>
                <a:latin typeface="Arial"/>
                <a:cs typeface="Arial"/>
              </a:rPr>
              <a:t> </a:t>
            </a:r>
            <a:r>
              <a:rPr lang="en-US" dirty="0" err="1">
                <a:solidFill>
                  <a:srgbClr val="FFFFFF"/>
                </a:solidFill>
                <a:latin typeface="Arial"/>
                <a:cs typeface="Arial"/>
              </a:rPr>
              <a:t>hər</a:t>
            </a:r>
            <a:r>
              <a:rPr lang="en-US" dirty="0">
                <a:solidFill>
                  <a:srgbClr val="FFFFFF"/>
                </a:solidFill>
                <a:latin typeface="Arial"/>
                <a:cs typeface="Arial"/>
              </a:rPr>
              <a:t> </a:t>
            </a:r>
            <a:r>
              <a:rPr lang="en-US" dirty="0" err="1">
                <a:solidFill>
                  <a:srgbClr val="FFFFFF"/>
                </a:solidFill>
                <a:latin typeface="Arial"/>
                <a:cs typeface="Arial"/>
              </a:rPr>
              <a:t>iki</a:t>
            </a:r>
            <a:r>
              <a:rPr lang="en-US" dirty="0">
                <a:solidFill>
                  <a:srgbClr val="FFFFFF"/>
                </a:solidFill>
                <a:latin typeface="Arial"/>
                <a:cs typeface="Arial"/>
              </a:rPr>
              <a:t> </a:t>
            </a:r>
            <a:r>
              <a:rPr lang="en-US" dirty="0" err="1">
                <a:solidFill>
                  <a:srgbClr val="FFFFFF"/>
                </a:solidFill>
                <a:latin typeface="Arial"/>
                <a:cs typeface="Arial"/>
              </a:rPr>
              <a:t>massiv</a:t>
            </a:r>
            <a:r>
              <a:rPr lang="en-US" dirty="0">
                <a:solidFill>
                  <a:srgbClr val="FFFFFF"/>
                </a:solidFill>
                <a:latin typeface="Arial"/>
                <a:cs typeface="Arial"/>
              </a:rPr>
              <a:t> </a:t>
            </a:r>
            <a:r>
              <a:rPr lang="en-US" dirty="0" err="1">
                <a:solidFill>
                  <a:srgbClr val="FFFFFF"/>
                </a:solidFill>
                <a:latin typeface="Arial"/>
                <a:cs typeface="Arial"/>
              </a:rPr>
              <a:t>sıralanmamış</a:t>
            </a:r>
            <a:r>
              <a:rPr lang="en-US" dirty="0">
                <a:solidFill>
                  <a:srgbClr val="FFFFFF"/>
                </a:solidFill>
                <a:latin typeface="Arial"/>
                <a:cs typeface="Arial"/>
              </a:rPr>
              <a:t> </a:t>
            </a:r>
            <a:r>
              <a:rPr lang="en-US" dirty="0" err="1">
                <a:solidFill>
                  <a:srgbClr val="FFFFFF"/>
                </a:solidFill>
                <a:latin typeface="Arial"/>
                <a:cs typeface="Arial"/>
              </a:rPr>
              <a:t>olur</a:t>
            </a:r>
            <a:r>
              <a:rPr lang="en-US" dirty="0">
                <a:solidFill>
                  <a:srgbClr val="FFFFFF"/>
                </a:solidFill>
                <a:latin typeface="Arial"/>
                <a:cs typeface="Arial"/>
              </a:rPr>
              <a:t>. Bu </a:t>
            </a:r>
            <a:r>
              <a:rPr lang="en-US" dirty="0" err="1">
                <a:solidFill>
                  <a:srgbClr val="FFFFFF"/>
                </a:solidFill>
                <a:latin typeface="Arial"/>
                <a:cs typeface="Arial"/>
              </a:rPr>
              <a:t>massivlər</a:t>
            </a:r>
            <a:r>
              <a:rPr lang="en-US" dirty="0">
                <a:solidFill>
                  <a:srgbClr val="FFFFFF"/>
                </a:solidFill>
                <a:latin typeface="Arial"/>
                <a:cs typeface="Arial"/>
              </a:rPr>
              <a:t> </a:t>
            </a:r>
            <a:r>
              <a:rPr lang="en-US" dirty="0" err="1">
                <a:solidFill>
                  <a:srgbClr val="FFFFFF"/>
                </a:solidFill>
                <a:latin typeface="Arial"/>
                <a:cs typeface="Arial"/>
              </a:rPr>
              <a:t>üzərində</a:t>
            </a:r>
            <a:r>
              <a:rPr lang="en-US" dirty="0">
                <a:solidFill>
                  <a:srgbClr val="FFFFFF"/>
                </a:solidFill>
                <a:latin typeface="Arial"/>
                <a:cs typeface="Arial"/>
              </a:rPr>
              <a:t> </a:t>
            </a:r>
            <a:r>
              <a:rPr lang="en-US" dirty="0" err="1">
                <a:solidFill>
                  <a:srgbClr val="FFFFFF"/>
                </a:solidFill>
                <a:latin typeface="Arial"/>
                <a:cs typeface="Arial"/>
              </a:rPr>
              <a:t>alqoritm</a:t>
            </a:r>
            <a:r>
              <a:rPr lang="en-US" dirty="0">
                <a:solidFill>
                  <a:srgbClr val="FFFFFF"/>
                </a:solidFill>
                <a:latin typeface="Arial"/>
                <a:cs typeface="Arial"/>
              </a:rPr>
              <a:t> </a:t>
            </a:r>
            <a:r>
              <a:rPr lang="en-US" dirty="0" err="1">
                <a:solidFill>
                  <a:srgbClr val="FFFFFF"/>
                </a:solidFill>
                <a:latin typeface="Arial"/>
                <a:cs typeface="Arial"/>
              </a:rPr>
              <a:t>rekursiv</a:t>
            </a:r>
            <a:r>
              <a:rPr lang="en-US" dirty="0">
                <a:solidFill>
                  <a:srgbClr val="FFFFFF"/>
                </a:solidFill>
                <a:latin typeface="Arial"/>
                <a:cs typeface="Arial"/>
              </a:rPr>
              <a:t> </a:t>
            </a:r>
            <a:r>
              <a:rPr lang="en-US" dirty="0" err="1">
                <a:solidFill>
                  <a:srgbClr val="FFFFFF"/>
                </a:solidFill>
                <a:latin typeface="Arial"/>
                <a:cs typeface="Arial"/>
              </a:rPr>
              <a:t>olaraq</a:t>
            </a:r>
            <a:r>
              <a:rPr lang="en-US" dirty="0">
                <a:solidFill>
                  <a:srgbClr val="FFFFFF"/>
                </a:solidFill>
                <a:latin typeface="Arial"/>
                <a:cs typeface="Arial"/>
              </a:rPr>
              <a:t> </a:t>
            </a:r>
            <a:r>
              <a:rPr lang="en-US" dirty="0" err="1">
                <a:solidFill>
                  <a:srgbClr val="FFFFFF"/>
                </a:solidFill>
                <a:latin typeface="Arial"/>
                <a:cs typeface="Arial"/>
              </a:rPr>
              <a:t>əsas</a:t>
            </a:r>
            <a:r>
              <a:rPr lang="en-US" dirty="0">
                <a:solidFill>
                  <a:srgbClr val="FFFFFF"/>
                </a:solidFill>
                <a:latin typeface="Arial"/>
                <a:cs typeface="Arial"/>
              </a:rPr>
              <a:t> </a:t>
            </a:r>
            <a:r>
              <a:rPr lang="en-US" dirty="0" err="1">
                <a:solidFill>
                  <a:srgbClr val="FFFFFF"/>
                </a:solidFill>
                <a:latin typeface="Arial"/>
                <a:cs typeface="Arial"/>
              </a:rPr>
              <a:t>hal</a:t>
            </a:r>
            <a:r>
              <a:rPr lang="en-US" dirty="0">
                <a:solidFill>
                  <a:srgbClr val="FFFFFF"/>
                </a:solidFill>
                <a:latin typeface="Arial"/>
                <a:cs typeface="Arial"/>
              </a:rPr>
              <a:t> </a:t>
            </a:r>
            <a:r>
              <a:rPr lang="en-US" dirty="0" err="1">
                <a:solidFill>
                  <a:srgbClr val="FFFFFF"/>
                </a:solidFill>
                <a:latin typeface="Arial"/>
                <a:cs typeface="Arial"/>
              </a:rPr>
              <a:t>alınana</a:t>
            </a:r>
            <a:r>
              <a:rPr lang="en-US" dirty="0">
                <a:solidFill>
                  <a:srgbClr val="FFFFFF"/>
                </a:solidFill>
                <a:latin typeface="Arial"/>
                <a:cs typeface="Arial"/>
              </a:rPr>
              <a:t> </a:t>
            </a:r>
            <a:r>
              <a:rPr lang="en-US" dirty="0" err="1">
                <a:solidFill>
                  <a:srgbClr val="FFFFFF"/>
                </a:solidFill>
                <a:latin typeface="Arial"/>
                <a:cs typeface="Arial"/>
              </a:rPr>
              <a:t>qədər</a:t>
            </a:r>
            <a:r>
              <a:rPr lang="en-US" dirty="0">
                <a:solidFill>
                  <a:srgbClr val="FFFFFF"/>
                </a:solidFill>
                <a:latin typeface="Arial"/>
                <a:cs typeface="Arial"/>
              </a:rPr>
              <a:t> </a:t>
            </a:r>
            <a:r>
              <a:rPr lang="en-US" dirty="0" err="1">
                <a:solidFill>
                  <a:srgbClr val="FFFFFF"/>
                </a:solidFill>
                <a:latin typeface="Arial"/>
                <a:cs typeface="Arial"/>
              </a:rPr>
              <a:t>yenidən</a:t>
            </a:r>
            <a:r>
              <a:rPr lang="en-US" dirty="0">
                <a:solidFill>
                  <a:srgbClr val="FFFFFF"/>
                </a:solidFill>
                <a:latin typeface="Arial"/>
                <a:cs typeface="Arial"/>
              </a:rPr>
              <a:t> </a:t>
            </a:r>
            <a:r>
              <a:rPr lang="en-US" dirty="0" err="1">
                <a:solidFill>
                  <a:srgbClr val="FFFFFF"/>
                </a:solidFill>
                <a:latin typeface="Arial"/>
                <a:cs typeface="Arial"/>
              </a:rPr>
              <a:t>çağrılır</a:t>
            </a:r>
            <a:r>
              <a:rPr lang="en-US" dirty="0">
                <a:solidFill>
                  <a:srgbClr val="FFFFFF"/>
                </a:solidFill>
                <a:latin typeface="Arial"/>
                <a:cs typeface="Arial"/>
              </a:rPr>
              <a:t>.  </a:t>
            </a:r>
            <a:r>
              <a:rPr lang="en-US" dirty="0" err="1">
                <a:solidFill>
                  <a:srgbClr val="FFFFFF"/>
                </a:solidFill>
                <a:latin typeface="Arial"/>
                <a:cs typeface="Arial"/>
              </a:rPr>
              <a:t>Yekun</a:t>
            </a:r>
            <a:r>
              <a:rPr lang="en-US" dirty="0">
                <a:solidFill>
                  <a:srgbClr val="FFFFFF"/>
                </a:solidFill>
                <a:latin typeface="Arial"/>
                <a:cs typeface="Arial"/>
              </a:rPr>
              <a:t> </a:t>
            </a:r>
            <a:r>
              <a:rPr lang="en-US" dirty="0" err="1">
                <a:solidFill>
                  <a:srgbClr val="FFFFFF"/>
                </a:solidFill>
                <a:latin typeface="Arial"/>
                <a:cs typeface="Arial"/>
              </a:rPr>
              <a:t>nəticə</a:t>
            </a:r>
            <a:r>
              <a:rPr lang="en-US" dirty="0">
                <a:solidFill>
                  <a:srgbClr val="FFFFFF"/>
                </a:solidFill>
                <a:latin typeface="Arial"/>
                <a:cs typeface="Arial"/>
              </a:rPr>
              <a:t>:</a:t>
            </a:r>
          </a:p>
          <a:p>
            <a:r>
              <a:rPr lang="en-US" b="1" dirty="0">
                <a:solidFill>
                  <a:srgbClr val="FFFFFF"/>
                </a:solidFill>
              </a:rPr>
              <a:t>sol </a:t>
            </a:r>
            <a:r>
              <a:rPr lang="en-US" b="1" dirty="0" err="1">
                <a:solidFill>
                  <a:srgbClr val="FFFFFF"/>
                </a:solidFill>
              </a:rPr>
              <a:t>massiv</a:t>
            </a:r>
            <a:r>
              <a:rPr lang="en-US" b="1" dirty="0">
                <a:solidFill>
                  <a:srgbClr val="FFFFFF"/>
                </a:solidFill>
              </a:rPr>
              <a:t> + pivot + </a:t>
            </a:r>
            <a:r>
              <a:rPr lang="en-US" b="1" dirty="0" err="1">
                <a:solidFill>
                  <a:srgbClr val="FFFFFF"/>
                </a:solidFill>
              </a:rPr>
              <a:t>sağ</a:t>
            </a:r>
            <a:r>
              <a:rPr lang="en-US" b="1" dirty="0">
                <a:solidFill>
                  <a:srgbClr val="FFFFFF"/>
                </a:solidFill>
              </a:rPr>
              <a:t> </a:t>
            </a:r>
            <a:r>
              <a:rPr lang="en-US" b="1" dirty="0" err="1">
                <a:solidFill>
                  <a:srgbClr val="FFFFFF"/>
                </a:solidFill>
              </a:rPr>
              <a:t>massiv</a:t>
            </a:r>
            <a:endParaRPr lang="en-US" dirty="0">
              <a:solidFill>
                <a:srgbClr val="FFFFFF"/>
              </a:solidFill>
            </a:endParaRPr>
          </a:p>
        </p:txBody>
      </p:sp>
      <p:pic>
        <p:nvPicPr>
          <p:cNvPr id="5122" name="Picture 2" descr="Quick sort gif 13 » GIF Images Download">
            <a:extLst>
              <a:ext uri="{FF2B5EF4-FFF2-40B4-BE49-F238E27FC236}">
                <a16:creationId xmlns:a16="http://schemas.microsoft.com/office/drawing/2014/main" id="{07130346-8368-430A-BDCF-BE7BEE2B23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483"/>
          <a:stretch/>
        </p:blipFill>
        <p:spPr bwMode="auto">
          <a:xfrm>
            <a:off x="4463827" y="3846296"/>
            <a:ext cx="6858000" cy="263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68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a:extLst>
              <a:ext uri="{FF2B5EF4-FFF2-40B4-BE49-F238E27FC236}">
                <a16:creationId xmlns:a16="http://schemas.microsoft.com/office/drawing/2014/main" id="{AFDDF034-A6A1-45F6-BE54-D1B7974B9824}"/>
              </a:ext>
            </a:extLst>
          </p:cNvPr>
          <p:cNvSpPr txBox="1"/>
          <p:nvPr/>
        </p:nvSpPr>
        <p:spPr>
          <a:xfrm>
            <a:off x="437322" y="1474449"/>
            <a:ext cx="11317356" cy="923330"/>
          </a:xfrm>
          <a:prstGeom prst="rect">
            <a:avLst/>
          </a:prstGeom>
          <a:noFill/>
        </p:spPr>
        <p:txBody>
          <a:bodyPr wrap="square">
            <a:spAutoFit/>
          </a:bodyPr>
          <a:lstStyle/>
          <a:p>
            <a:r>
              <a:rPr lang="tr-TR" b="0" i="0" u="sng" dirty="0">
                <a:effectLst/>
                <a:latin typeface="urw-din"/>
                <a:hlinkClick r:id="rId2"/>
              </a:rPr>
              <a:t>Sayma</a:t>
            </a:r>
            <a:r>
              <a:rPr lang="tr-TR" b="0" i="0" dirty="0">
                <a:solidFill>
                  <a:srgbClr val="273239"/>
                </a:solidFill>
                <a:effectLst/>
                <a:latin typeface="urw-din"/>
              </a:rPr>
              <a:t> </a:t>
            </a:r>
            <a:r>
              <a:rPr lang="tr-TR" b="0" i="0" dirty="0">
                <a:effectLst/>
                <a:latin typeface="urw-din"/>
              </a:rPr>
              <a:t>çeşidi </a:t>
            </a:r>
            <a:r>
              <a:rPr lang="tr-TR" b="0" i="0" dirty="0" err="1">
                <a:effectLst/>
                <a:latin typeface="urw-din"/>
              </a:rPr>
              <a:t>müəyyən</a:t>
            </a:r>
            <a:r>
              <a:rPr lang="tr-TR" b="0" i="0" dirty="0">
                <a:effectLst/>
                <a:latin typeface="urw-din"/>
              </a:rPr>
              <a:t> </a:t>
            </a:r>
            <a:r>
              <a:rPr lang="tr-TR" b="0" i="0" dirty="0" err="1">
                <a:effectLst/>
                <a:latin typeface="urw-din"/>
              </a:rPr>
              <a:t>diapazon</a:t>
            </a:r>
            <a:r>
              <a:rPr lang="tr-TR" b="0" i="0" dirty="0">
                <a:effectLst/>
                <a:latin typeface="urw-din"/>
              </a:rPr>
              <a:t> arasında </a:t>
            </a:r>
            <a:r>
              <a:rPr lang="tr-TR" b="0" i="0" dirty="0" err="1">
                <a:effectLst/>
                <a:latin typeface="urw-din"/>
              </a:rPr>
              <a:t>düymələrə</a:t>
            </a:r>
            <a:r>
              <a:rPr lang="tr-TR" b="0" i="0" dirty="0">
                <a:effectLst/>
                <a:latin typeface="urw-din"/>
              </a:rPr>
              <a:t> </a:t>
            </a:r>
            <a:r>
              <a:rPr lang="tr-TR" b="0" i="0" dirty="0" err="1">
                <a:effectLst/>
                <a:latin typeface="urw-din"/>
              </a:rPr>
              <a:t>əsaslanan</a:t>
            </a:r>
            <a:r>
              <a:rPr lang="tr-TR" b="0" i="0" dirty="0">
                <a:effectLst/>
                <a:latin typeface="urw-din"/>
              </a:rPr>
              <a:t> </a:t>
            </a:r>
            <a:r>
              <a:rPr lang="tr-TR" b="0" i="0" dirty="0" err="1">
                <a:effectLst/>
                <a:latin typeface="urw-din"/>
              </a:rPr>
              <a:t>çeşidləmə</a:t>
            </a:r>
            <a:r>
              <a:rPr lang="tr-TR" b="0" i="0" dirty="0">
                <a:effectLst/>
                <a:latin typeface="urw-din"/>
              </a:rPr>
              <a:t> </a:t>
            </a:r>
            <a:r>
              <a:rPr lang="tr-TR" b="0" i="0" dirty="0" err="1">
                <a:effectLst/>
                <a:latin typeface="urw-din"/>
              </a:rPr>
              <a:t>texnikasıdır</a:t>
            </a:r>
            <a:r>
              <a:rPr lang="tr-TR" b="0" i="0" dirty="0">
                <a:effectLst/>
                <a:latin typeface="urw-din"/>
              </a:rPr>
              <a:t>. </a:t>
            </a:r>
            <a:r>
              <a:rPr lang="tr-TR" b="0" i="0" dirty="0" err="1">
                <a:effectLst/>
                <a:latin typeface="urw-din"/>
              </a:rPr>
              <a:t>Fərqli</a:t>
            </a:r>
            <a:r>
              <a:rPr lang="tr-TR" b="0" i="0" dirty="0">
                <a:effectLst/>
                <a:latin typeface="urw-din"/>
              </a:rPr>
              <a:t> </a:t>
            </a:r>
            <a:r>
              <a:rPr lang="tr-TR" b="0" i="0" dirty="0" err="1">
                <a:effectLst/>
                <a:latin typeface="urw-din"/>
              </a:rPr>
              <a:t>əsas</a:t>
            </a:r>
            <a:r>
              <a:rPr lang="tr-TR" b="0" i="0" dirty="0">
                <a:effectLst/>
                <a:latin typeface="urw-din"/>
              </a:rPr>
              <a:t> </a:t>
            </a:r>
            <a:r>
              <a:rPr lang="tr-TR" b="0" i="0" dirty="0" err="1">
                <a:effectLst/>
                <a:latin typeface="urw-din"/>
              </a:rPr>
              <a:t>dəyərlərə</a:t>
            </a:r>
            <a:r>
              <a:rPr lang="tr-TR" b="0" i="0" dirty="0">
                <a:effectLst/>
                <a:latin typeface="urw-din"/>
              </a:rPr>
              <a:t> malik olan </a:t>
            </a:r>
            <a:r>
              <a:rPr lang="tr-TR" b="0" i="0" dirty="0" err="1">
                <a:effectLst/>
                <a:latin typeface="urw-din"/>
              </a:rPr>
              <a:t>obyektlərin</a:t>
            </a:r>
            <a:r>
              <a:rPr lang="tr-TR" b="0" i="0" dirty="0">
                <a:effectLst/>
                <a:latin typeface="urw-din"/>
              </a:rPr>
              <a:t> sayını </a:t>
            </a:r>
            <a:r>
              <a:rPr lang="tr-TR" b="0" i="0" dirty="0" err="1">
                <a:effectLst/>
                <a:latin typeface="urw-din"/>
              </a:rPr>
              <a:t>hesablamaqla</a:t>
            </a:r>
            <a:r>
              <a:rPr lang="tr-TR" b="0" i="0" dirty="0">
                <a:effectLst/>
                <a:latin typeface="urw-din"/>
              </a:rPr>
              <a:t> </a:t>
            </a:r>
            <a:r>
              <a:rPr lang="tr-TR" b="0" i="0" dirty="0" err="1">
                <a:effectLst/>
                <a:latin typeface="urw-din"/>
              </a:rPr>
              <a:t>işləyir</a:t>
            </a:r>
            <a:r>
              <a:rPr lang="tr-TR" b="0" i="0" dirty="0">
                <a:effectLst/>
                <a:latin typeface="urw-din"/>
              </a:rPr>
              <a:t> (</a:t>
            </a:r>
            <a:r>
              <a:rPr lang="tr-TR" b="0" i="0" dirty="0" err="1">
                <a:effectLst/>
                <a:latin typeface="urw-din"/>
              </a:rPr>
              <a:t>hashing</a:t>
            </a:r>
            <a:r>
              <a:rPr lang="tr-TR" b="0" i="0" dirty="0">
                <a:effectLst/>
                <a:latin typeface="urw-din"/>
              </a:rPr>
              <a:t> </a:t>
            </a:r>
            <a:r>
              <a:rPr lang="tr-TR" b="0" i="0" dirty="0" err="1">
                <a:effectLst/>
                <a:latin typeface="urw-din"/>
              </a:rPr>
              <a:t>növü</a:t>
            </a:r>
            <a:r>
              <a:rPr lang="tr-TR" b="0" i="0" dirty="0">
                <a:effectLst/>
                <a:latin typeface="urw-din"/>
              </a:rPr>
              <a:t>). Sonra </a:t>
            </a:r>
            <a:r>
              <a:rPr lang="tr-TR" b="0" i="0" dirty="0" err="1">
                <a:effectLst/>
                <a:latin typeface="urw-din"/>
              </a:rPr>
              <a:t>çıxış</a:t>
            </a:r>
            <a:r>
              <a:rPr lang="tr-TR" b="0" i="0" dirty="0">
                <a:effectLst/>
                <a:latin typeface="urw-din"/>
              </a:rPr>
              <a:t> </a:t>
            </a:r>
            <a:r>
              <a:rPr lang="tr-TR" b="0" i="0" dirty="0" err="1">
                <a:effectLst/>
                <a:latin typeface="urw-din"/>
              </a:rPr>
              <a:t>ardıcıllığında</a:t>
            </a:r>
            <a:r>
              <a:rPr lang="tr-TR" b="0" i="0" dirty="0">
                <a:effectLst/>
                <a:latin typeface="urw-din"/>
              </a:rPr>
              <a:t> </a:t>
            </a:r>
            <a:r>
              <a:rPr lang="tr-TR" b="0" i="0" dirty="0" err="1">
                <a:effectLst/>
                <a:latin typeface="urw-din"/>
              </a:rPr>
              <a:t>hər</a:t>
            </a:r>
            <a:r>
              <a:rPr lang="tr-TR" b="0" i="0" dirty="0">
                <a:effectLst/>
                <a:latin typeface="urw-din"/>
              </a:rPr>
              <a:t> bir </a:t>
            </a:r>
            <a:r>
              <a:rPr lang="tr-TR" b="0" i="0" dirty="0" err="1">
                <a:effectLst/>
                <a:latin typeface="urw-din"/>
              </a:rPr>
              <a:t>obyektin</a:t>
            </a:r>
            <a:r>
              <a:rPr lang="tr-TR" b="0" i="0" dirty="0">
                <a:effectLst/>
                <a:latin typeface="urw-din"/>
              </a:rPr>
              <a:t> </a:t>
            </a:r>
            <a:r>
              <a:rPr lang="tr-TR" b="0" i="0" dirty="0" err="1">
                <a:effectLst/>
                <a:latin typeface="urw-din"/>
              </a:rPr>
              <a:t>mövqeyini</a:t>
            </a:r>
            <a:r>
              <a:rPr lang="tr-TR" b="0" i="0" dirty="0">
                <a:effectLst/>
                <a:latin typeface="urw-din"/>
              </a:rPr>
              <a:t> </a:t>
            </a:r>
            <a:r>
              <a:rPr lang="tr-TR" b="0" i="0" dirty="0" err="1">
                <a:effectLst/>
                <a:latin typeface="urw-din"/>
              </a:rPr>
              <a:t>hesablamaq</a:t>
            </a:r>
            <a:r>
              <a:rPr lang="tr-TR" b="0" i="0" dirty="0">
                <a:effectLst/>
                <a:latin typeface="urw-din"/>
              </a:rPr>
              <a:t> üçün </a:t>
            </a:r>
            <a:r>
              <a:rPr lang="tr-TR" b="0" i="0" dirty="0" err="1">
                <a:effectLst/>
                <a:latin typeface="urw-din"/>
              </a:rPr>
              <a:t>bəzi</a:t>
            </a:r>
            <a:r>
              <a:rPr lang="tr-TR" b="0" i="0" dirty="0">
                <a:effectLst/>
                <a:latin typeface="urw-din"/>
              </a:rPr>
              <a:t> </a:t>
            </a:r>
            <a:r>
              <a:rPr lang="tr-TR" b="0" i="0" dirty="0" err="1">
                <a:effectLst/>
                <a:latin typeface="urw-din"/>
              </a:rPr>
              <a:t>hesablamalar</a:t>
            </a:r>
            <a:r>
              <a:rPr lang="tr-TR" b="0" i="0" dirty="0">
                <a:effectLst/>
                <a:latin typeface="urw-din"/>
              </a:rPr>
              <a:t> aparın.</a:t>
            </a:r>
            <a:endParaRPr lang="tr-TR" dirty="0"/>
          </a:p>
        </p:txBody>
      </p:sp>
      <p:pic>
        <p:nvPicPr>
          <p:cNvPr id="1028" name="Picture 4" descr="Counting Sort Algorithm In Javascript - LearnersBucket">
            <a:extLst>
              <a:ext uri="{FF2B5EF4-FFF2-40B4-BE49-F238E27FC236}">
                <a16:creationId xmlns:a16="http://schemas.microsoft.com/office/drawing/2014/main" id="{F632421F-8EC4-48A1-A18C-A0811916C9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83"/>
          <a:stretch/>
        </p:blipFill>
        <p:spPr bwMode="auto">
          <a:xfrm>
            <a:off x="3313043" y="2648706"/>
            <a:ext cx="7315200" cy="3897868"/>
          </a:xfrm>
          <a:prstGeom prst="rect">
            <a:avLst/>
          </a:prstGeom>
          <a:noFill/>
          <a:extLst>
            <a:ext uri="{909E8E84-426E-40DD-AFC4-6F175D3DCCD1}">
              <a14:hiddenFill xmlns:a14="http://schemas.microsoft.com/office/drawing/2010/main">
                <a:solidFill>
                  <a:srgbClr val="FFFFFF"/>
                </a:solidFill>
              </a14:hiddenFill>
            </a:ext>
          </a:extLst>
        </p:spPr>
      </p:pic>
      <p:sp>
        <p:nvSpPr>
          <p:cNvPr id="12" name="Metin kutusu 11">
            <a:extLst>
              <a:ext uri="{FF2B5EF4-FFF2-40B4-BE49-F238E27FC236}">
                <a16:creationId xmlns:a16="http://schemas.microsoft.com/office/drawing/2014/main" id="{C992FDA2-3A5B-4E38-A2BB-E533C20693BB}"/>
              </a:ext>
            </a:extLst>
          </p:cNvPr>
          <p:cNvSpPr txBox="1"/>
          <p:nvPr/>
        </p:nvSpPr>
        <p:spPr>
          <a:xfrm>
            <a:off x="265043" y="663474"/>
            <a:ext cx="6096000" cy="369332"/>
          </a:xfrm>
          <a:prstGeom prst="rect">
            <a:avLst/>
          </a:prstGeom>
          <a:noFill/>
        </p:spPr>
        <p:txBody>
          <a:bodyPr wrap="square">
            <a:spAutoFit/>
          </a:bodyPr>
          <a:lstStyle/>
          <a:p>
            <a:r>
              <a:rPr lang="en-US" b="1" dirty="0" err="1">
                <a:highlight>
                  <a:srgbClr val="000000"/>
                </a:highlight>
                <a:latin typeface="Arial"/>
                <a:cs typeface="Arial"/>
              </a:rPr>
              <a:t>Saymaqla</a:t>
            </a:r>
            <a:r>
              <a:rPr lang="en-US" b="1" dirty="0">
                <a:highlight>
                  <a:srgbClr val="000000"/>
                </a:highlight>
                <a:latin typeface="Arial"/>
                <a:cs typeface="Arial"/>
              </a:rPr>
              <a:t> </a:t>
            </a:r>
            <a:r>
              <a:rPr lang="en-US" b="1" dirty="0" err="1">
                <a:highlight>
                  <a:srgbClr val="000000"/>
                </a:highlight>
                <a:latin typeface="Arial"/>
                <a:cs typeface="Arial"/>
              </a:rPr>
              <a:t>nizamlama</a:t>
            </a:r>
            <a:r>
              <a:rPr lang="az-Latn-AZ" b="1" dirty="0">
                <a:highlight>
                  <a:srgbClr val="000000"/>
                </a:highlight>
                <a:latin typeface="Arial"/>
                <a:cs typeface="Arial"/>
              </a:rPr>
              <a:t>(counting)</a:t>
            </a:r>
            <a:endParaRPr lang="en-US" b="1" dirty="0">
              <a:highlight>
                <a:srgbClr val="000000"/>
              </a:highlight>
              <a:latin typeface="Arial"/>
              <a:cs typeface="Arial"/>
            </a:endParaRPr>
          </a:p>
        </p:txBody>
      </p:sp>
    </p:spTree>
    <p:extLst>
      <p:ext uri="{BB962C8B-B14F-4D97-AF65-F5344CB8AC3E}">
        <p14:creationId xmlns:p14="http://schemas.microsoft.com/office/powerpoint/2010/main" val="2173645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TM03457452[[fn=Gökyüzü]]</Template>
  <TotalTime>117</TotalTime>
  <Words>627</Words>
  <Application>Microsoft Office PowerPoint</Application>
  <PresentationFormat>Geniş ekran</PresentationFormat>
  <Paragraphs>37</Paragraphs>
  <Slides>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9</vt:i4>
      </vt:variant>
    </vt:vector>
  </HeadingPairs>
  <TitlesOfParts>
    <vt:vector size="16" baseType="lpstr">
      <vt:lpstr>Arial</vt:lpstr>
      <vt:lpstr>Calibri</vt:lpstr>
      <vt:lpstr>Calibri Light</vt:lpstr>
      <vt:lpstr>Linux Libertine</vt:lpstr>
      <vt:lpstr>Roboto</vt:lpstr>
      <vt:lpstr>urw-din</vt:lpstr>
      <vt:lpstr>Gökyüzü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Quliyeva Jalə Vüqar</cp:lastModifiedBy>
  <cp:revision>249</cp:revision>
  <dcterms:created xsi:type="dcterms:W3CDTF">2022-02-24T22:26:21Z</dcterms:created>
  <dcterms:modified xsi:type="dcterms:W3CDTF">2022-02-28T15:45:56Z</dcterms:modified>
</cp:coreProperties>
</file>