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aşlık Slaydı"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39"/>
        <p:cNvGrpSpPr/>
        <p:nvPr/>
      </p:nvGrpSpPr>
      <p:grpSpPr>
        <a:xfrm>
          <a:off x="0" y="0"/>
          <a:ext cx="0" cy="0"/>
          <a:chOff x="0" y="0"/>
          <a:chExt cx="0" cy="0"/>
        </a:xfrm>
      </p:grpSpPr>
      <p:sp>
        <p:nvSpPr>
          <p:cNvPr id="40" name="Google Shape;40;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linear-searc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geeksforgeeks.org/binary-searc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p:nvPr/>
        </p:nvSpPr>
        <p:spPr>
          <a:xfrm>
            <a:off x="3534832" y="277143"/>
            <a:ext cx="2975494" cy="4924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600" b="0" i="0" u="none" strike="noStrike" cap="none">
                <a:solidFill>
                  <a:schemeClr val="accent1"/>
                </a:solidFill>
                <a:latin typeface="Trebuchet MS"/>
                <a:ea typeface="Trebuchet MS"/>
                <a:cs typeface="Trebuchet MS"/>
                <a:sym typeface="Trebuchet MS"/>
              </a:rPr>
              <a:t>Searching algoritm</a:t>
            </a:r>
            <a:endParaRPr sz="2600" b="0" i="0" u="none" strike="noStrike" cap="none">
              <a:solidFill>
                <a:schemeClr val="accent1"/>
              </a:solidFill>
              <a:latin typeface="Trebuchet MS"/>
              <a:ea typeface="Trebuchet MS"/>
              <a:cs typeface="Trebuchet MS"/>
              <a:sym typeface="Trebuchet MS"/>
            </a:endParaRPr>
          </a:p>
        </p:txBody>
      </p:sp>
      <p:sp>
        <p:nvSpPr>
          <p:cNvPr id="144" name="Google Shape;144;p18"/>
          <p:cNvSpPr txBox="1"/>
          <p:nvPr/>
        </p:nvSpPr>
        <p:spPr>
          <a:xfrm>
            <a:off x="771940" y="1807566"/>
            <a:ext cx="9114182"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i="0" u="none" strike="noStrike" cap="none">
                <a:solidFill>
                  <a:schemeClr val="dk1"/>
                </a:solidFill>
                <a:latin typeface="Arial"/>
                <a:ea typeface="Arial"/>
                <a:cs typeface="Arial"/>
                <a:sym typeface="Arial"/>
              </a:rPr>
              <a:t>Axtarış alqoritmləri elementi yoxlamaq və ya onun saxlandığı hər hansı bir məlumat strukturundan elementi əldə etmək üçün nəzərdə tutulmuşdur. Axtarış əməliyyatının növündən asılı olaraq bu alqoritmlər ümumiyyətlə iki kateqoriyaya bölünür:</a:t>
            </a:r>
            <a:endParaRPr sz="1800" b="1"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Trebuchet MS"/>
              <a:buAutoNum type="arabicPeriod"/>
            </a:pPr>
            <a:r>
              <a:rPr lang="tr-TR" sz="1800" b="1" i="0" u="none" strike="noStrike" cap="none">
                <a:solidFill>
                  <a:schemeClr val="dk1"/>
                </a:solidFill>
                <a:latin typeface="Arial"/>
                <a:ea typeface="Arial"/>
                <a:cs typeface="Arial"/>
                <a:sym typeface="Arial"/>
              </a:rPr>
              <a:t>Ardıcıl Axtarış</a:t>
            </a:r>
            <a:r>
              <a:rPr lang="tr-TR" sz="1800" b="0" i="0" u="none" strike="noStrike" cap="none">
                <a:solidFill>
                  <a:schemeClr val="dk1"/>
                </a:solidFill>
                <a:latin typeface="Arial"/>
                <a:ea typeface="Arial"/>
                <a:cs typeface="Arial"/>
                <a:sym typeface="Arial"/>
              </a:rPr>
              <a:t> (</a:t>
            </a:r>
            <a:r>
              <a:rPr lang="tr-TR" sz="1800" b="1" i="0" u="none" strike="noStrike" cap="none">
                <a:solidFill>
                  <a:srgbClr val="273239"/>
                </a:solidFill>
                <a:latin typeface="Arial"/>
                <a:ea typeface="Arial"/>
                <a:cs typeface="Arial"/>
                <a:sym typeface="Arial"/>
              </a:rPr>
              <a:t>Sequential Search</a:t>
            </a:r>
            <a:r>
              <a:rPr lang="tr-TR" sz="1800" b="0" i="0" u="none" strike="noStrike" cap="none">
                <a:solidFill>
                  <a:schemeClr val="dk1"/>
                </a:solidFill>
                <a:latin typeface="Arial"/>
                <a:ea typeface="Arial"/>
                <a:cs typeface="Arial"/>
                <a:sym typeface="Arial"/>
              </a:rPr>
              <a:t>): Burada siyahı və ya massiv ardıcıl olaraq keçilir və hər bir element</a:t>
            </a: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tr-TR" sz="1800" b="0" i="0" u="none" strike="noStrike" cap="none">
                <a:solidFill>
                  <a:schemeClr val="dk1"/>
                </a:solidFill>
                <a:latin typeface="Arial"/>
                <a:ea typeface="Arial"/>
                <a:cs typeface="Arial"/>
                <a:sym typeface="Arial"/>
              </a:rPr>
              <a:t> yoxlanılır. Məsələn: </a:t>
            </a:r>
            <a:r>
              <a:rPr lang="tr-TR" sz="1800" b="1" i="0" u="sng" strike="noStrike" cap="none">
                <a:solidFill>
                  <a:schemeClr val="hlink"/>
                </a:solidFill>
                <a:latin typeface="Arial"/>
                <a:ea typeface="Arial"/>
                <a:cs typeface="Arial"/>
                <a:sym typeface="Arial"/>
                <a:hlinkClick r:id="rId3"/>
              </a:rPr>
              <a:t>Xətti Axtarış</a:t>
            </a:r>
            <a:r>
              <a:rPr lang="tr-TR" sz="1800" b="1" i="0" u="none" strike="noStrike" cap="none">
                <a:solidFill>
                  <a:srgbClr val="2A5010"/>
                </a:solidFill>
                <a:latin typeface="Arial"/>
                <a:ea typeface="Arial"/>
                <a:cs typeface="Arial"/>
                <a:sym typeface="Arial"/>
              </a:rPr>
              <a:t> </a:t>
            </a:r>
            <a:r>
              <a:rPr lang="tr-TR" sz="1800" b="0" i="0" u="none" strike="noStrike" cap="none">
                <a:solidFill>
                  <a:schemeClr val="dk1"/>
                </a:solidFill>
                <a:latin typeface="Arial"/>
                <a:ea typeface="Arial"/>
                <a:cs typeface="Arial"/>
                <a:sym typeface="Arial"/>
              </a:rPr>
              <a:t>.</a:t>
            </a:r>
            <a:endParaRPr/>
          </a:p>
          <a:p>
            <a:pPr marL="0" marR="0" lvl="0" indent="-114300" algn="l" rtl="0">
              <a:spcBef>
                <a:spcPts val="0"/>
              </a:spcBef>
              <a:spcAft>
                <a:spcPts val="0"/>
              </a:spcAft>
              <a:buClr>
                <a:schemeClr val="dk1"/>
              </a:buClr>
              <a:buSzPts val="1800"/>
              <a:buFont typeface="Trebuchet MS"/>
              <a:buAutoNum type="arabicPeriod"/>
            </a:pPr>
            <a:r>
              <a:rPr lang="tr-TR" sz="1800" b="1" i="0" u="none" strike="noStrike" cap="none">
                <a:solidFill>
                  <a:schemeClr val="dk1"/>
                </a:solidFill>
                <a:latin typeface="Arial"/>
                <a:ea typeface="Arial"/>
                <a:cs typeface="Arial"/>
                <a:sym typeface="Arial"/>
              </a:rPr>
              <a:t>Interval Axtarış</a:t>
            </a:r>
            <a:r>
              <a:rPr lang="tr-TR" sz="1800" b="0" i="0" u="none" strike="noStrike" cap="none">
                <a:solidFill>
                  <a:schemeClr val="dk1"/>
                </a:solidFill>
                <a:latin typeface="Arial"/>
                <a:ea typeface="Arial"/>
                <a:cs typeface="Arial"/>
                <a:sym typeface="Arial"/>
              </a:rPr>
              <a:t> (</a:t>
            </a:r>
            <a:r>
              <a:rPr lang="tr-TR" sz="1800" b="1" i="0" u="none" strike="noStrike" cap="none">
                <a:solidFill>
                  <a:srgbClr val="273239"/>
                </a:solidFill>
                <a:latin typeface="Arial"/>
                <a:ea typeface="Arial"/>
                <a:cs typeface="Arial"/>
                <a:sym typeface="Arial"/>
              </a:rPr>
              <a:t>Interval Search</a:t>
            </a:r>
            <a:r>
              <a:rPr lang="tr-TR" sz="1800" b="0" i="0" u="none" strike="noStrike" cap="none">
                <a:solidFill>
                  <a:schemeClr val="dk1"/>
                </a:solidFill>
                <a:latin typeface="Arial"/>
                <a:ea typeface="Arial"/>
                <a:cs typeface="Arial"/>
                <a:sym typeface="Arial"/>
              </a:rPr>
              <a:t>): Bu alqoritmlər xüsusi olaraq çeşidlənmiş məlumat strukturlarında axtarış üçün nəzərdə tutulmuşdur. Bu tip axtarış alqoritmləri Xətti Axtarışdan qat-qat səmərəlidir, çünki onlar dəfələrlə axtarış strukturunun mərkəzini hədəf alır və axtarış sahəsini yarıya bölürlər. Məsələn: </a:t>
            </a:r>
            <a:r>
              <a:rPr lang="tr-TR" sz="1800" b="1" i="0" u="sng" strike="noStrike" cap="none">
                <a:solidFill>
                  <a:schemeClr val="hlink"/>
                </a:solidFill>
                <a:latin typeface="Arial"/>
                <a:ea typeface="Arial"/>
                <a:cs typeface="Arial"/>
                <a:sym typeface="Arial"/>
                <a:hlinkClick r:id="rId4"/>
              </a:rPr>
              <a:t>İkili Axtarış</a:t>
            </a:r>
            <a:r>
              <a:rPr lang="tr-TR" sz="1800" b="1" i="0" u="none" strike="noStrike" cap="none">
                <a:solidFill>
                  <a:srgbClr val="2A5010"/>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255104" y="1281645"/>
            <a:ext cx="86106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i="0">
                <a:solidFill>
                  <a:srgbClr val="202122"/>
                </a:solidFill>
                <a:latin typeface="Arial"/>
                <a:ea typeface="Arial"/>
                <a:cs typeface="Arial"/>
                <a:sym typeface="Arial"/>
              </a:rPr>
              <a:t>Kompüter elmlərində </a:t>
            </a:r>
            <a:r>
              <a:rPr lang="tr-TR" sz="1800" b="1" i="0">
                <a:solidFill>
                  <a:srgbClr val="202122"/>
                </a:solidFill>
                <a:latin typeface="Arial"/>
                <a:ea typeface="Arial"/>
                <a:cs typeface="Arial"/>
                <a:sym typeface="Arial"/>
              </a:rPr>
              <a:t>xətti axtarış</a:t>
            </a:r>
            <a:r>
              <a:rPr lang="tr-TR" sz="1800" b="0" i="0">
                <a:solidFill>
                  <a:srgbClr val="202122"/>
                </a:solidFill>
                <a:latin typeface="Arial"/>
                <a:ea typeface="Arial"/>
                <a:cs typeface="Arial"/>
                <a:sym typeface="Arial"/>
              </a:rPr>
              <a:t> (en:linear search) massivdəki məxsusi elementi tapmaq üçün massivdəki hər bir elementi ardıcıl şəkildə yoxlayır və bu elementi tapana qədər davam edir</a:t>
            </a:r>
            <a:r>
              <a:rPr lang="tr-TR" sz="1800">
                <a:solidFill>
                  <a:srgbClr val="202122"/>
                </a:solidFill>
                <a:latin typeface="Arial"/>
                <a:ea typeface="Arial"/>
                <a:cs typeface="Arial"/>
                <a:sym typeface="Arial"/>
              </a:rPr>
              <a:t>.(çünki verilənlər qarışıq şəkildədir ardıcıl deyil)</a:t>
            </a:r>
            <a:endParaRPr sz="1800">
              <a:solidFill>
                <a:schemeClr val="dk1"/>
              </a:solidFill>
              <a:latin typeface="Trebuchet MS"/>
              <a:ea typeface="Trebuchet MS"/>
              <a:cs typeface="Trebuchet MS"/>
              <a:sym typeface="Trebuchet MS"/>
            </a:endParaRPr>
          </a:p>
        </p:txBody>
      </p:sp>
      <p:sp>
        <p:nvSpPr>
          <p:cNvPr id="150" name="Google Shape;150;p19"/>
          <p:cNvSpPr txBox="1"/>
          <p:nvPr/>
        </p:nvSpPr>
        <p:spPr>
          <a:xfrm>
            <a:off x="1977887" y="323622"/>
            <a:ext cx="6102626" cy="49244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0C226"/>
              </a:buClr>
              <a:buSzPts val="2600"/>
              <a:buFont typeface="Trebuchet MS"/>
              <a:buNone/>
            </a:pPr>
            <a:r>
              <a:rPr lang="tr-TR" sz="2600" b="0" i="0" u="none" strike="noStrike" cap="none">
                <a:solidFill>
                  <a:srgbClr val="90C226"/>
                </a:solidFill>
                <a:latin typeface="Trebuchet MS"/>
                <a:ea typeface="Trebuchet MS"/>
                <a:cs typeface="Trebuchet MS"/>
                <a:sym typeface="Trebuchet MS"/>
              </a:rPr>
              <a:t>Linear search</a:t>
            </a:r>
            <a:endParaRPr sz="2600" b="0" i="0" u="none" strike="noStrike" cap="none">
              <a:solidFill>
                <a:srgbClr val="90C226"/>
              </a:solidFill>
              <a:latin typeface="Trebuchet MS"/>
              <a:ea typeface="Trebuchet MS"/>
              <a:cs typeface="Trebuchet MS"/>
              <a:sym typeface="Trebuchet MS"/>
            </a:endParaRPr>
          </a:p>
        </p:txBody>
      </p:sp>
      <p:sp>
        <p:nvSpPr>
          <p:cNvPr id="151" name="Google Shape;151;p19"/>
          <p:cNvSpPr txBox="1"/>
          <p:nvPr/>
        </p:nvSpPr>
        <p:spPr>
          <a:xfrm>
            <a:off x="347870" y="2564538"/>
            <a:ext cx="4263887"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i="0">
                <a:solidFill>
                  <a:srgbClr val="202122"/>
                </a:solidFill>
                <a:latin typeface="Arial"/>
                <a:ea typeface="Arial"/>
                <a:cs typeface="Arial"/>
                <a:sym typeface="Arial"/>
              </a:rPr>
              <a:t>n elementli massiv üçün alqoritmin ən yaxşı işləmə halı axtarılan elementin massivin birinci elementi olmasıdır. Bu halda yalnız bir müqayisə aparılır. Alqoritmin ən pis işləmə halı isə axtarılan elementin ən sonuncu olmasıdır. Bu halda n sayda müqayisə lazımdır.</a:t>
            </a:r>
            <a:endParaRPr sz="1800" b="0" i="0">
              <a:solidFill>
                <a:srgbClr val="202122"/>
              </a:solidFill>
              <a:latin typeface="Arial"/>
              <a:ea typeface="Arial"/>
              <a:cs typeface="Arial"/>
              <a:sym typeface="Arial"/>
            </a:endParaRPr>
          </a:p>
          <a:p>
            <a:pPr marL="0" marR="0" lvl="0" indent="0" algn="l" rtl="0">
              <a:spcBef>
                <a:spcPts val="0"/>
              </a:spcBef>
              <a:spcAft>
                <a:spcPts val="0"/>
              </a:spcAft>
              <a:buNone/>
            </a:pPr>
            <a:r>
              <a:rPr lang="tr-TR" sz="1800">
                <a:solidFill>
                  <a:schemeClr val="accent5"/>
                </a:solidFill>
                <a:latin typeface="Arial"/>
                <a:ea typeface="Arial"/>
                <a:cs typeface="Arial"/>
                <a:sym typeface="Arial"/>
              </a:rPr>
              <a:t>Bu alqoritmin vaxt mürəkkəbliyi O(n)-dir</a:t>
            </a:r>
            <a:endParaRPr sz="1800">
              <a:solidFill>
                <a:schemeClr val="accent5"/>
              </a:solidFill>
              <a:latin typeface="Trebuchet MS"/>
              <a:ea typeface="Trebuchet MS"/>
              <a:cs typeface="Trebuchet MS"/>
              <a:sym typeface="Trebuchet MS"/>
            </a:endParaRPr>
          </a:p>
        </p:txBody>
      </p:sp>
      <p:pic>
        <p:nvPicPr>
          <p:cNvPr id="152" name="Google Shape;152;p19"/>
          <p:cNvPicPr preferRelativeResize="0"/>
          <p:nvPr/>
        </p:nvPicPr>
        <p:blipFill rotWithShape="1">
          <a:blip r:embed="rId3">
            <a:alphaModFix/>
          </a:blip>
          <a:srcRect/>
          <a:stretch/>
        </p:blipFill>
        <p:spPr>
          <a:xfrm>
            <a:off x="5494270" y="2861450"/>
            <a:ext cx="4171950" cy="171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p:nvPr/>
        </p:nvSpPr>
        <p:spPr>
          <a:xfrm>
            <a:off x="1977887" y="323622"/>
            <a:ext cx="6102626" cy="49244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0C226"/>
              </a:buClr>
              <a:buSzPts val="2600"/>
              <a:buFont typeface="Trebuchet MS"/>
              <a:buNone/>
            </a:pPr>
            <a:r>
              <a:rPr lang="tr-TR" sz="2600" b="0" i="0" u="none" strike="noStrike" cap="none">
                <a:solidFill>
                  <a:srgbClr val="90C226"/>
                </a:solidFill>
                <a:latin typeface="Trebuchet MS"/>
                <a:ea typeface="Trebuchet MS"/>
                <a:cs typeface="Trebuchet MS"/>
                <a:sym typeface="Trebuchet MS"/>
              </a:rPr>
              <a:t>Binary search</a:t>
            </a:r>
            <a:endParaRPr sz="2600" b="0" i="0" u="none" strike="noStrike" cap="none">
              <a:solidFill>
                <a:srgbClr val="90C226"/>
              </a:solidFill>
              <a:latin typeface="Trebuchet MS"/>
              <a:ea typeface="Trebuchet MS"/>
              <a:cs typeface="Trebuchet MS"/>
              <a:sym typeface="Trebuchet MS"/>
            </a:endParaRPr>
          </a:p>
        </p:txBody>
      </p:sp>
      <p:sp>
        <p:nvSpPr>
          <p:cNvPr id="158" name="Google Shape;158;p20"/>
          <p:cNvSpPr txBox="1"/>
          <p:nvPr/>
        </p:nvSpPr>
        <p:spPr>
          <a:xfrm>
            <a:off x="427380" y="816065"/>
            <a:ext cx="8941905"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İkili Axtarış :axtarış intervalını dəfələrlə yarıya bölməklə çeşidlənmiş massivdə istifadə edilən axtarış alqoritmidir. Binar axtarışın ideyası massivin çeşidlənməsi haqqında məlumatdan istifadə etmək və vaxt mürəkkəbliyini O(Log n)-ə endirməkdir.</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Bir müqayisədən sonra biz elementlərin yarısını nəzərə almırıq.</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X-i orta elementlə müqayisə edin.</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Əgər x orta elementlə uyğun gəlirsə, orta indeksi qaytarırıq.</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Əks təqdirdə, x orta elementdən böyükdürsə, x yalnız orta elementdən sonra sağ yarım massivdə yerləşə bilər.</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 Beləliklə, sağ yarım üçün təkrar edirik.Əks halda (x kiçikdir) sol yarım üçün təkrarlanır.</a:t>
            </a:r>
            <a:endParaRPr/>
          </a:p>
        </p:txBody>
      </p:sp>
      <p:pic>
        <p:nvPicPr>
          <p:cNvPr id="159" name="Google Shape;159;p20"/>
          <p:cNvPicPr preferRelativeResize="0"/>
          <p:nvPr/>
        </p:nvPicPr>
        <p:blipFill rotWithShape="1">
          <a:blip r:embed="rId3">
            <a:alphaModFix/>
          </a:blip>
          <a:srcRect/>
          <a:stretch/>
        </p:blipFill>
        <p:spPr>
          <a:xfrm>
            <a:off x="2483126" y="4126368"/>
            <a:ext cx="5715000" cy="24080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p:nvPr/>
        </p:nvSpPr>
        <p:spPr>
          <a:xfrm>
            <a:off x="188844" y="1197451"/>
            <a:ext cx="9246704" cy="50782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smtClean="0">
                <a:solidFill>
                  <a:srgbClr val="FF0000"/>
                </a:solidFill>
                <a:latin typeface="Arial"/>
                <a:ea typeface="Arial"/>
                <a:cs typeface="Arial"/>
                <a:sym typeface="Arial"/>
              </a:rPr>
              <a:t>Ilk once </a:t>
            </a:r>
            <a:r>
              <a:rPr lang="en-US" sz="1800" b="0" i="0" dirty="0" err="1" smtClean="0">
                <a:solidFill>
                  <a:srgbClr val="FF0000"/>
                </a:solidFill>
                <a:latin typeface="Arial"/>
                <a:ea typeface="Arial"/>
                <a:cs typeface="Arial"/>
                <a:sym typeface="Arial"/>
              </a:rPr>
              <a:t>uzunlugu</a:t>
            </a:r>
            <a:r>
              <a:rPr lang="en-US" sz="1800" b="0" i="0" dirty="0" smtClean="0">
                <a:solidFill>
                  <a:srgbClr val="FF0000"/>
                </a:solidFill>
                <a:latin typeface="Arial"/>
                <a:ea typeface="Arial"/>
                <a:cs typeface="Arial"/>
                <a:sym typeface="Arial"/>
              </a:rPr>
              <a:t> </a:t>
            </a:r>
            <a:r>
              <a:rPr lang="en-US" sz="1800" b="0" i="0" dirty="0" err="1" smtClean="0">
                <a:solidFill>
                  <a:srgbClr val="FF0000"/>
                </a:solidFill>
                <a:latin typeface="Arial"/>
                <a:ea typeface="Arial"/>
                <a:cs typeface="Arial"/>
                <a:sym typeface="Arial"/>
              </a:rPr>
              <a:t>kok</a:t>
            </a:r>
            <a:r>
              <a:rPr lang="en-US" sz="1800" b="0" i="0" dirty="0" smtClean="0">
                <a:solidFill>
                  <a:srgbClr val="FF0000"/>
                </a:solidFill>
                <a:latin typeface="Arial"/>
                <a:ea typeface="Arial"/>
                <a:cs typeface="Arial"/>
                <a:sym typeface="Arial"/>
              </a:rPr>
              <a:t> </a:t>
            </a:r>
            <a:r>
              <a:rPr lang="en-US" sz="1800" b="0" i="0" dirty="0" err="1" smtClean="0">
                <a:solidFill>
                  <a:srgbClr val="FF0000"/>
                </a:solidFill>
                <a:latin typeface="Arial"/>
                <a:ea typeface="Arial"/>
                <a:cs typeface="Arial"/>
                <a:sym typeface="Arial"/>
              </a:rPr>
              <a:t>altina</a:t>
            </a:r>
            <a:r>
              <a:rPr lang="en-US" sz="1800" b="0" i="0" dirty="0" smtClean="0">
                <a:solidFill>
                  <a:srgbClr val="FF0000"/>
                </a:solidFill>
                <a:latin typeface="Arial"/>
                <a:ea typeface="Arial"/>
                <a:cs typeface="Arial"/>
                <a:sym typeface="Arial"/>
              </a:rPr>
              <a:t> </a:t>
            </a:r>
            <a:r>
              <a:rPr lang="en-US" sz="1800" b="0" i="0" dirty="0" err="1" smtClean="0">
                <a:solidFill>
                  <a:srgbClr val="FF0000"/>
                </a:solidFill>
                <a:latin typeface="Arial"/>
                <a:ea typeface="Arial"/>
                <a:cs typeface="Arial"/>
                <a:sym typeface="Arial"/>
              </a:rPr>
              <a:t>saliriq</a:t>
            </a:r>
            <a:r>
              <a:rPr lang="en-US" sz="1800" b="0" i="0" dirty="0" smtClean="0">
                <a:solidFill>
                  <a:srgbClr val="FF0000"/>
                </a:solidFill>
                <a:latin typeface="Arial"/>
                <a:ea typeface="Arial"/>
                <a:cs typeface="Arial"/>
                <a:sym typeface="Arial"/>
              </a:rPr>
              <a:t> ne </a:t>
            </a:r>
            <a:r>
              <a:rPr lang="en-US" sz="1800" b="0" i="0" dirty="0" err="1" smtClean="0">
                <a:solidFill>
                  <a:srgbClr val="FF0000"/>
                </a:solidFill>
                <a:latin typeface="Arial"/>
                <a:ea typeface="Arial"/>
                <a:cs typeface="Arial"/>
                <a:sym typeface="Arial"/>
              </a:rPr>
              <a:t>cixsa</a:t>
            </a:r>
            <a:r>
              <a:rPr lang="en-US" sz="1800" b="0" i="0" dirty="0" smtClean="0">
                <a:solidFill>
                  <a:srgbClr val="FF0000"/>
                </a:solidFill>
                <a:latin typeface="Arial"/>
                <a:ea typeface="Arial"/>
                <a:cs typeface="Arial"/>
                <a:sym typeface="Arial"/>
              </a:rPr>
              <a:t> </a:t>
            </a:r>
            <a:r>
              <a:rPr lang="en-US" sz="1800" b="0" i="0" dirty="0" err="1" smtClean="0">
                <a:solidFill>
                  <a:srgbClr val="FF0000"/>
                </a:solidFill>
                <a:latin typeface="Arial"/>
                <a:ea typeface="Arial"/>
                <a:cs typeface="Arial"/>
                <a:sym typeface="Arial"/>
              </a:rPr>
              <a:t>ona</a:t>
            </a:r>
            <a:r>
              <a:rPr lang="en-US" sz="1800" b="0" i="0" dirty="0" smtClean="0">
                <a:solidFill>
                  <a:srgbClr val="FF0000"/>
                </a:solidFill>
                <a:latin typeface="Arial"/>
                <a:ea typeface="Arial"/>
                <a:cs typeface="Arial"/>
                <a:sym typeface="Arial"/>
              </a:rPr>
              <a:t> </a:t>
            </a:r>
            <a:r>
              <a:rPr lang="en-US" sz="1800" b="0" i="0" dirty="0" err="1" smtClean="0">
                <a:solidFill>
                  <a:srgbClr val="FF0000"/>
                </a:solidFill>
                <a:latin typeface="Arial"/>
                <a:ea typeface="Arial"/>
                <a:cs typeface="Arial"/>
                <a:sym typeface="Arial"/>
              </a:rPr>
              <a:t>uygun</a:t>
            </a:r>
            <a:r>
              <a:rPr lang="en-US" sz="1800" b="0" i="0" dirty="0" smtClean="0">
                <a:solidFill>
                  <a:srgbClr val="FF0000"/>
                </a:solidFill>
                <a:latin typeface="Arial"/>
                <a:ea typeface="Arial"/>
                <a:cs typeface="Arial"/>
                <a:sym typeface="Arial"/>
              </a:rPr>
              <a:t> </a:t>
            </a:r>
            <a:r>
              <a:rPr lang="en-US" sz="1800" b="0" i="0" dirty="0" err="1" smtClean="0">
                <a:solidFill>
                  <a:srgbClr val="FF0000"/>
                </a:solidFill>
                <a:latin typeface="Arial"/>
                <a:ea typeface="Arial"/>
                <a:cs typeface="Arial"/>
                <a:sym typeface="Arial"/>
              </a:rPr>
              <a:t>addim</a:t>
            </a:r>
            <a:r>
              <a:rPr lang="en-US" sz="1800" b="0" i="0" dirty="0" smtClean="0">
                <a:solidFill>
                  <a:srgbClr val="FF0000"/>
                </a:solidFill>
                <a:latin typeface="Arial"/>
                <a:ea typeface="Arial"/>
                <a:cs typeface="Arial"/>
                <a:sym typeface="Arial"/>
              </a:rPr>
              <a:t> atiriq.ve </a:t>
            </a:r>
            <a:r>
              <a:rPr lang="en-US" sz="1800" b="0" i="0" dirty="0" err="1" smtClean="0">
                <a:solidFill>
                  <a:srgbClr val="FF0000"/>
                </a:solidFill>
                <a:latin typeface="Arial"/>
                <a:ea typeface="Arial"/>
                <a:cs typeface="Arial"/>
                <a:sym typeface="Arial"/>
              </a:rPr>
              <a:t>xetti</a:t>
            </a:r>
            <a:r>
              <a:rPr lang="en-US" sz="1800" b="0" i="0" dirty="0" smtClean="0">
                <a:solidFill>
                  <a:srgbClr val="FF0000"/>
                </a:solidFill>
                <a:latin typeface="Arial"/>
                <a:ea typeface="Arial"/>
                <a:cs typeface="Arial"/>
                <a:sym typeface="Arial"/>
              </a:rPr>
              <a:t> </a:t>
            </a:r>
            <a:r>
              <a:rPr lang="en-US" sz="1800" b="0" i="0" dirty="0" err="1" smtClean="0">
                <a:solidFill>
                  <a:srgbClr val="FF0000"/>
                </a:solidFill>
                <a:latin typeface="Arial"/>
                <a:ea typeface="Arial"/>
                <a:cs typeface="Arial"/>
                <a:sym typeface="Arial"/>
              </a:rPr>
              <a:t>axtaris</a:t>
            </a:r>
            <a:r>
              <a:rPr lang="en-US" sz="1800" b="0" i="0" dirty="0" smtClean="0">
                <a:solidFill>
                  <a:srgbClr val="FF0000"/>
                </a:solidFill>
                <a:latin typeface="Arial"/>
                <a:ea typeface="Arial"/>
                <a:cs typeface="Arial"/>
                <a:sym typeface="Arial"/>
              </a:rPr>
              <a:t> </a:t>
            </a:r>
            <a:r>
              <a:rPr lang="en-US" sz="1800" b="0" i="0" dirty="0" err="1" smtClean="0">
                <a:solidFill>
                  <a:srgbClr val="FF0000"/>
                </a:solidFill>
                <a:latin typeface="Arial"/>
                <a:ea typeface="Arial"/>
                <a:cs typeface="Arial"/>
                <a:sym typeface="Arial"/>
              </a:rPr>
              <a:t>edirik</a:t>
            </a:r>
            <a:endParaRPr lang="en-US" sz="1800" b="0" i="0" dirty="0" smtClean="0">
              <a:solidFill>
                <a:srgbClr val="FF0000"/>
              </a:solidFill>
              <a:latin typeface="Arial"/>
              <a:ea typeface="Arial"/>
              <a:cs typeface="Arial"/>
              <a:sym typeface="Arial"/>
            </a:endParaRPr>
          </a:p>
          <a:p>
            <a:pPr marL="0" marR="0" lvl="0" indent="0" algn="l" rtl="0">
              <a:spcBef>
                <a:spcPts val="0"/>
              </a:spcBef>
              <a:spcAft>
                <a:spcPts val="0"/>
              </a:spcAft>
              <a:buNone/>
            </a:pPr>
            <a:r>
              <a:rPr lang="tr-TR" sz="1800" b="0" i="0" dirty="0" smtClean="0">
                <a:solidFill>
                  <a:srgbClr val="292929"/>
                </a:solidFill>
                <a:latin typeface="Arial"/>
                <a:ea typeface="Arial"/>
                <a:cs typeface="Arial"/>
                <a:sym typeface="Arial"/>
              </a:rPr>
              <a:t>Jump </a:t>
            </a:r>
            <a:r>
              <a:rPr lang="tr-TR" sz="1800" b="0" i="0" dirty="0">
                <a:solidFill>
                  <a:srgbClr val="292929"/>
                </a:solidFill>
                <a:latin typeface="Arial"/>
                <a:ea typeface="Arial"/>
                <a:cs typeface="Arial"/>
                <a:sym typeface="Arial"/>
              </a:rPr>
              <a:t>axtarış çeşidlənmiş massivlər üçün axtarış alqoritmidir. Konsepsiya, </a:t>
            </a:r>
            <a:r>
              <a:rPr lang="tr-TR" sz="1800" b="0" i="0" dirty="0">
                <a:solidFill>
                  <a:srgbClr val="FF0000"/>
                </a:solidFill>
                <a:latin typeface="Arial"/>
                <a:ea typeface="Arial"/>
                <a:cs typeface="Arial"/>
                <a:sym typeface="Arial"/>
              </a:rPr>
              <a:t>hədəfin daxilində ola biləcəyi elementlər blokunu tapmaq üçün əvvəlcədən müəyyən edilmiş məbləğlə irəli atılmaqla xətti axtarışdan daha az element axtarmaqdır. Hədəfin olduğu bloku tapdıqdan sonra hədəfi axtarmaq üçün xətti axtarış aparacaq.</a:t>
            </a:r>
            <a:endParaRPr sz="1800" dirty="0">
              <a:solidFill>
                <a:srgbClr val="FF0000"/>
              </a:solidFill>
              <a:latin typeface="Trebuchet MS"/>
              <a:ea typeface="Trebuchet MS"/>
              <a:cs typeface="Trebuchet MS"/>
              <a:sym typeface="Trebuchet MS"/>
            </a:endParaRPr>
          </a:p>
          <a:p>
            <a:pPr marL="0" marR="0" lvl="0" indent="0" algn="l" rtl="0">
              <a:spcBef>
                <a:spcPts val="0"/>
              </a:spcBef>
              <a:spcAft>
                <a:spcPts val="0"/>
              </a:spcAft>
              <a:buNone/>
            </a:pPr>
            <a:r>
              <a:rPr lang="tr-TR" sz="1800" dirty="0">
                <a:solidFill>
                  <a:srgbClr val="000000"/>
                </a:solidFill>
                <a:latin typeface="Trebuchet MS"/>
                <a:ea typeface="Trebuchet MS"/>
                <a:cs typeface="Trebuchet MS"/>
                <a:sym typeface="Trebuchet MS"/>
              </a:rPr>
              <a:t>İkili Axtarış kimi, Jump Search çeşidlənmiş massivlər üçün axtarış alqoritmidir. Əsas ideya, sabit addımlarla irəli tullanaraq və ya bütün elementləri axtarmaq əvəzinə bəzi elementləri atlayaraq daha az elementi yoxlamaqdır.</a:t>
            </a:r>
            <a:endParaRPr sz="1800" dirty="0">
              <a:solidFill>
                <a:srgbClr val="000000"/>
              </a:solidFill>
              <a:latin typeface="Trebuchet MS"/>
              <a:ea typeface="Trebuchet MS"/>
              <a:cs typeface="Trebuchet MS"/>
              <a:sym typeface="Trebuchet MS"/>
            </a:endParaRPr>
          </a:p>
          <a:p>
            <a:pPr marL="0" marR="0" lvl="0" indent="0" algn="l" rtl="0">
              <a:spcBef>
                <a:spcPts val="0"/>
              </a:spcBef>
              <a:spcAft>
                <a:spcPts val="0"/>
              </a:spcAft>
              <a:buNone/>
            </a:pPr>
            <a:endParaRPr sz="1800" dirty="0">
              <a:solidFill>
                <a:srgbClr val="000000"/>
              </a:solidFill>
              <a:latin typeface="Trebuchet MS"/>
              <a:ea typeface="Trebuchet MS"/>
              <a:cs typeface="Trebuchet MS"/>
              <a:sym typeface="Trebuchet MS"/>
            </a:endParaRPr>
          </a:p>
          <a:p>
            <a:pPr marL="0" marR="0" lvl="0" indent="0" algn="l" rtl="0">
              <a:spcBef>
                <a:spcPts val="0"/>
              </a:spcBef>
              <a:spcAft>
                <a:spcPts val="0"/>
              </a:spcAft>
              <a:buNone/>
            </a:pPr>
            <a:r>
              <a:rPr lang="tr-TR" sz="1800" dirty="0">
                <a:solidFill>
                  <a:srgbClr val="000000"/>
                </a:solidFill>
                <a:latin typeface="Trebuchet MS"/>
                <a:ea typeface="Trebuchet MS"/>
                <a:cs typeface="Trebuchet MS"/>
                <a:sym typeface="Trebuchet MS"/>
              </a:rPr>
              <a:t>Atılacaq blokun optimal ölçüsü (√ n)-dir. Bu, Jump Search O(√ n) zaman mürəkkəbliyini yaradır.Jump Search-in vaxt mürəkkəbliyi Xətti Axtarış  O(n) və İkili Axtarış  O (Log n)  arasındadır.</a:t>
            </a:r>
            <a:r>
              <a:rPr lang="tr-TR" sz="1800" dirty="0">
                <a:solidFill>
                  <a:schemeClr val="accent5"/>
                </a:solidFill>
                <a:latin typeface="Trebuchet MS"/>
                <a:ea typeface="Trebuchet MS"/>
                <a:cs typeface="Trebuchet MS"/>
                <a:sym typeface="Trebuchet MS"/>
              </a:rPr>
              <a:t>İkili Axtarış Jump Axtarışdan daha yaxşıdır, lakin Jump axtarışının bir üstünlüyü var ki, biz geriyə yalnız bir dəfə gedirik</a:t>
            </a:r>
            <a:endParaRPr sz="1800" dirty="0">
              <a:solidFill>
                <a:schemeClr val="accent5"/>
              </a:solidFill>
              <a:latin typeface="Trebuchet MS"/>
              <a:ea typeface="Trebuchet MS"/>
              <a:cs typeface="Trebuchet MS"/>
              <a:sym typeface="Trebuchet MS"/>
            </a:endParaRPr>
          </a:p>
          <a:p>
            <a:pPr marL="0" marR="0" lvl="0" indent="0" algn="l" rtl="0">
              <a:spcBef>
                <a:spcPts val="0"/>
              </a:spcBef>
              <a:spcAft>
                <a:spcPts val="0"/>
              </a:spcAft>
              <a:buNone/>
            </a:pPr>
            <a:endParaRPr sz="1800" dirty="0">
              <a:solidFill>
                <a:srgbClr val="000000"/>
              </a:solidFill>
              <a:latin typeface="Trebuchet MS"/>
              <a:ea typeface="Trebuchet MS"/>
              <a:cs typeface="Trebuchet MS"/>
              <a:sym typeface="Trebuchet MS"/>
            </a:endParaRPr>
          </a:p>
          <a:p>
            <a:pPr marL="0" marR="0" lvl="0" indent="0" algn="l" rtl="0">
              <a:spcBef>
                <a:spcPts val="0"/>
              </a:spcBef>
              <a:spcAft>
                <a:spcPts val="0"/>
              </a:spcAft>
              <a:buNone/>
            </a:pPr>
            <a:r>
              <a:rPr lang="tr-TR" sz="1800" dirty="0">
                <a:solidFill>
                  <a:srgbClr val="000000"/>
                </a:solidFill>
                <a:latin typeface="Trebuchet MS"/>
                <a:ea typeface="Trebuchet MS"/>
                <a:cs typeface="Trebuchet MS"/>
                <a:sym typeface="Trebuchet MS"/>
              </a:rPr>
              <a:t>Məsələn, tutaq ki, bizdə n ölçülü massiv [] və blok (atılacaq) ölçüsü m var.</a:t>
            </a:r>
            <a:endParaRPr sz="1800" dirty="0">
              <a:solidFill>
                <a:srgbClr val="000000"/>
              </a:solidFill>
              <a:latin typeface="Trebuchet MS"/>
              <a:ea typeface="Trebuchet MS"/>
              <a:cs typeface="Trebuchet MS"/>
              <a:sym typeface="Trebuchet MS"/>
            </a:endParaRPr>
          </a:p>
          <a:p>
            <a:pPr marL="0" marR="0" lvl="0" indent="0" algn="l" rtl="0">
              <a:spcBef>
                <a:spcPts val="0"/>
              </a:spcBef>
              <a:spcAft>
                <a:spcPts val="0"/>
              </a:spcAft>
              <a:buNone/>
            </a:pPr>
            <a:r>
              <a:rPr lang="tr-TR" sz="1800" dirty="0">
                <a:solidFill>
                  <a:srgbClr val="000000"/>
                </a:solidFill>
                <a:latin typeface="Trebuchet MS"/>
                <a:ea typeface="Trebuchet MS"/>
                <a:cs typeface="Trebuchet MS"/>
                <a:sym typeface="Trebuchet MS"/>
              </a:rPr>
              <a:t> Sonra arr[0], arr[m], arr[2m]…..arr[km] və s. indekslərdə axtarış edirik. </a:t>
            </a:r>
            <a:endParaRPr sz="1800" dirty="0">
              <a:solidFill>
                <a:srgbClr val="000000"/>
              </a:solidFill>
              <a:latin typeface="Trebuchet MS"/>
              <a:ea typeface="Trebuchet MS"/>
              <a:cs typeface="Trebuchet MS"/>
              <a:sym typeface="Trebuchet MS"/>
            </a:endParaRPr>
          </a:p>
          <a:p>
            <a:pPr marL="0" marR="0" lvl="0" indent="0" algn="l" rtl="0">
              <a:spcBef>
                <a:spcPts val="0"/>
              </a:spcBef>
              <a:spcAft>
                <a:spcPts val="0"/>
              </a:spcAft>
              <a:buNone/>
            </a:pPr>
            <a:r>
              <a:rPr lang="tr-TR" sz="1800" dirty="0">
                <a:solidFill>
                  <a:srgbClr val="000000"/>
                </a:solidFill>
                <a:latin typeface="Trebuchet MS"/>
                <a:ea typeface="Trebuchet MS"/>
                <a:cs typeface="Trebuchet MS"/>
                <a:sym typeface="Trebuchet MS"/>
              </a:rPr>
              <a:t>(arr[km] &lt; x &lt; arr[(k+1)m]) intervalını tapdıqdan sonra x elementini tapmaq üçün km indeksindən xətti axtarış əməliyyatı aparırıq.</a:t>
            </a:r>
            <a:endParaRPr dirty="0"/>
          </a:p>
        </p:txBody>
      </p:sp>
      <p:sp>
        <p:nvSpPr>
          <p:cNvPr id="165" name="Google Shape;165;p21"/>
          <p:cNvSpPr txBox="1"/>
          <p:nvPr/>
        </p:nvSpPr>
        <p:spPr>
          <a:xfrm>
            <a:off x="1977887" y="323622"/>
            <a:ext cx="6102626" cy="49244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0C226"/>
              </a:buClr>
              <a:buSzPts val="2600"/>
              <a:buFont typeface="Trebuchet MS"/>
              <a:buNone/>
            </a:pPr>
            <a:r>
              <a:rPr lang="tr-TR" sz="2600">
                <a:solidFill>
                  <a:srgbClr val="90C226"/>
                </a:solidFill>
                <a:latin typeface="Trebuchet MS"/>
                <a:ea typeface="Trebuchet MS"/>
                <a:cs typeface="Trebuchet MS"/>
                <a:sym typeface="Trebuchet MS"/>
              </a:rPr>
              <a:t>Jump</a:t>
            </a:r>
            <a:r>
              <a:rPr lang="tr-TR" sz="2600" b="0" i="0" u="none" strike="noStrike" cap="none">
                <a:solidFill>
                  <a:srgbClr val="90C226"/>
                </a:solidFill>
                <a:latin typeface="Trebuchet MS"/>
                <a:ea typeface="Trebuchet MS"/>
                <a:cs typeface="Trebuchet MS"/>
                <a:sym typeface="Trebuchet MS"/>
              </a:rPr>
              <a:t> search</a:t>
            </a:r>
            <a:endParaRPr sz="2600" b="0" i="0" u="none" strike="noStrike" cap="none">
              <a:solidFill>
                <a:srgbClr val="90C226"/>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p:nvPr/>
        </p:nvSpPr>
        <p:spPr>
          <a:xfrm>
            <a:off x="3783496" y="332168"/>
            <a:ext cx="610262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cap="none">
                <a:solidFill>
                  <a:schemeClr val="accent1"/>
                </a:solidFill>
                <a:latin typeface="Trebuchet MS"/>
                <a:ea typeface="Trebuchet MS"/>
                <a:cs typeface="Trebuchet MS"/>
                <a:sym typeface="Trebuchet MS"/>
              </a:rPr>
              <a:t>İnterpolation Search</a:t>
            </a:r>
            <a:endParaRPr sz="1800" b="0" cap="none">
              <a:solidFill>
                <a:schemeClr val="accent1"/>
              </a:solidFill>
              <a:latin typeface="Trebuchet MS"/>
              <a:ea typeface="Trebuchet MS"/>
              <a:cs typeface="Trebuchet MS"/>
              <a:sym typeface="Trebuchet MS"/>
            </a:endParaRPr>
          </a:p>
          <a:p>
            <a:pPr marL="0" marR="0" lvl="0" indent="0" algn="l" rtl="0">
              <a:spcBef>
                <a:spcPts val="0"/>
              </a:spcBef>
              <a:spcAft>
                <a:spcPts val="0"/>
              </a:spcAft>
              <a:buNone/>
            </a:pPr>
            <a:endParaRPr sz="1800" b="0" i="0">
              <a:solidFill>
                <a:schemeClr val="dk1"/>
              </a:solidFill>
              <a:latin typeface="Arial"/>
              <a:ea typeface="Arial"/>
              <a:cs typeface="Arial"/>
              <a:sym typeface="Arial"/>
            </a:endParaRPr>
          </a:p>
        </p:txBody>
      </p:sp>
      <p:sp>
        <p:nvSpPr>
          <p:cNvPr id="171" name="Google Shape;171;p22"/>
          <p:cNvSpPr txBox="1"/>
          <p:nvPr/>
        </p:nvSpPr>
        <p:spPr>
          <a:xfrm>
            <a:off x="381001" y="832725"/>
            <a:ext cx="8888895"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dirty="0">
                <a:solidFill>
                  <a:schemeClr val="dk1"/>
                </a:solidFill>
                <a:latin typeface="Trebuchet MS"/>
                <a:ea typeface="Trebuchet MS"/>
                <a:cs typeface="Trebuchet MS"/>
                <a:sym typeface="Trebuchet MS"/>
              </a:rPr>
              <a:t>İnterpolyasiya axtarışı, açarlara təyin edilmiş ədədi dəyərlərə görə sıralanmış massivdə açarın axtarışı üçün alqoritmdi.</a:t>
            </a:r>
            <a:r>
              <a:rPr lang="tr-TR" sz="1800" dirty="0">
                <a:solidFill>
                  <a:srgbClr val="FF0000"/>
                </a:solidFill>
                <a:latin typeface="Trebuchet MS"/>
                <a:ea typeface="Trebuchet MS"/>
                <a:cs typeface="Trebuchet MS"/>
                <a:sym typeface="Trebuchet MS"/>
              </a:rPr>
              <a:t>Interpolyasiya axtarışı axtarılan açarın dəyərinə görə müxtəlif yerlərə gedə bilər</a:t>
            </a:r>
            <a:r>
              <a:rPr lang="tr-TR" sz="1800" dirty="0">
                <a:solidFill>
                  <a:schemeClr val="dk1"/>
                </a:solidFill>
                <a:latin typeface="Trebuchet MS"/>
                <a:ea typeface="Trebuchet MS"/>
                <a:cs typeface="Trebuchet MS"/>
                <a:sym typeface="Trebuchet MS"/>
              </a:rPr>
              <a:t>.Məsələn, açarın dəyəri sonuncu elementə yaxındırsa, interpolyasiya axtarışı çox güman ki, axtarışa son tərəfə doğru başlayacaq.</a:t>
            </a:r>
            <a:endParaRPr dirty="0"/>
          </a:p>
          <a:p>
            <a:pPr marL="0" marR="0" lvl="0" indent="0" algn="l" rtl="0">
              <a:spcBef>
                <a:spcPts val="0"/>
              </a:spcBef>
              <a:spcAft>
                <a:spcPts val="0"/>
              </a:spcAft>
              <a:buNone/>
            </a:pPr>
            <a:r>
              <a:rPr lang="tr-TR" sz="1800" dirty="0">
                <a:solidFill>
                  <a:schemeClr val="dk1"/>
                </a:solidFill>
                <a:latin typeface="Trebuchet MS"/>
                <a:ea typeface="Trebuchet MS"/>
                <a:cs typeface="Trebuchet MS"/>
                <a:sym typeface="Trebuchet MS"/>
              </a:rPr>
              <a:t>İnterpolyasiya Axtarışı sıralanmış massivdəki dəyərlərin bərabər paylandığı nümunələr üçün Binar Axtarış üzərində təkmilləşdirmədir. İkili Axtarış həmişə yoxlamaq üçün orta elementə keçir. İnterpolyasiya Axtarış vaxtının mürəkkəbliyinin artım tempi Binary Search ilə müqayisədə daha kiçikdir. İnterpolyasiya Axtarışı üçün ən yaxşı hal orta (bizim yaxınlaşma) istədiyiniz açar olduqda baş verir. Bu, ən yaxşı zaman mürəkkəbliyini </a:t>
            </a:r>
            <a:r>
              <a:rPr lang="tr-TR" sz="1800" dirty="0" smtClean="0">
                <a:solidFill>
                  <a:srgbClr val="FF0000"/>
                </a:solidFill>
                <a:latin typeface="Trebuchet MS"/>
                <a:ea typeface="Trebuchet MS"/>
                <a:cs typeface="Trebuchet MS"/>
                <a:sym typeface="Trebuchet MS"/>
              </a:rPr>
              <a:t>O(</a:t>
            </a:r>
            <a:r>
              <a:rPr lang="en-US" sz="1800" dirty="0" smtClean="0">
                <a:solidFill>
                  <a:srgbClr val="FF0000"/>
                </a:solidFill>
                <a:latin typeface="Trebuchet MS"/>
                <a:ea typeface="Trebuchet MS"/>
                <a:cs typeface="Trebuchet MS"/>
                <a:sym typeface="Trebuchet MS"/>
              </a:rPr>
              <a:t>log(log n)</a:t>
            </a:r>
            <a:r>
              <a:rPr lang="tr-TR" sz="1800" dirty="0" smtClean="0">
                <a:solidFill>
                  <a:srgbClr val="FF0000"/>
                </a:solidFill>
                <a:latin typeface="Trebuchet MS"/>
                <a:ea typeface="Trebuchet MS"/>
                <a:cs typeface="Trebuchet MS"/>
                <a:sym typeface="Trebuchet MS"/>
              </a:rPr>
              <a:t>) </a:t>
            </a:r>
            <a:r>
              <a:rPr lang="tr-TR" sz="1800" dirty="0">
                <a:solidFill>
                  <a:schemeClr val="dk1"/>
                </a:solidFill>
                <a:latin typeface="Trebuchet MS"/>
                <a:ea typeface="Trebuchet MS"/>
                <a:cs typeface="Trebuchet MS"/>
                <a:sym typeface="Trebuchet MS"/>
              </a:rPr>
              <a:t>edir.</a:t>
            </a:r>
            <a:endParaRPr dirty="0"/>
          </a:p>
        </p:txBody>
      </p:sp>
      <p:sp>
        <p:nvSpPr>
          <p:cNvPr id="172" name="Google Shape;172;p22"/>
          <p:cNvSpPr txBox="1"/>
          <p:nvPr/>
        </p:nvSpPr>
        <p:spPr>
          <a:xfrm>
            <a:off x="381001" y="3972046"/>
            <a:ext cx="932621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dirty="0">
                <a:solidFill>
                  <a:schemeClr val="dk1"/>
                </a:solidFill>
                <a:latin typeface="Trebuchet MS"/>
                <a:ea typeface="Trebuchet MS"/>
                <a:cs typeface="Trebuchet MS"/>
                <a:sym typeface="Trebuchet MS"/>
              </a:rPr>
              <a:t>Düsturun ideyası pos-un daha yüksək dəyərini qaytarmaqdır</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dirty="0">
                <a:solidFill>
                  <a:schemeClr val="dk1"/>
                </a:solidFill>
                <a:latin typeface="Trebuchet MS"/>
                <a:ea typeface="Trebuchet MS"/>
                <a:cs typeface="Trebuchet MS"/>
                <a:sym typeface="Trebuchet MS"/>
              </a:rPr>
              <a:t> axtarılacaq element arr[hi]-yə daha yaxın olduqda.</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dirty="0">
                <a:solidFill>
                  <a:schemeClr val="dk1"/>
                </a:solidFill>
                <a:latin typeface="Trebuchet MS"/>
                <a:ea typeface="Trebuchet MS"/>
                <a:cs typeface="Trebuchet MS"/>
                <a:sym typeface="Trebuchet MS"/>
              </a:rPr>
              <a:t> Və arr[lo] yaxınlaşdıqda daha kiçik dəyər</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dirty="0">
              <a:solidFill>
                <a:srgbClr val="00B0F0"/>
              </a:solidFill>
              <a:latin typeface="Trebuchet MS"/>
              <a:ea typeface="Trebuchet MS"/>
              <a:cs typeface="Trebuchet MS"/>
              <a:sym typeface="Trebuchet MS"/>
            </a:endParaRPr>
          </a:p>
          <a:p>
            <a:pPr marL="0" marR="0" lvl="0" indent="0" algn="l" rtl="0">
              <a:spcBef>
                <a:spcPts val="0"/>
              </a:spcBef>
              <a:spcAft>
                <a:spcPts val="0"/>
              </a:spcAft>
              <a:buNone/>
            </a:pPr>
            <a:r>
              <a:rPr lang="tr-TR" sz="1800" dirty="0">
                <a:solidFill>
                  <a:srgbClr val="00B0F0"/>
                </a:solidFill>
                <a:latin typeface="Trebuchet MS"/>
                <a:ea typeface="Trebuchet MS"/>
                <a:cs typeface="Trebuchet MS"/>
                <a:sym typeface="Trebuchet MS"/>
              </a:rPr>
              <a:t>pos = lo + [ (x-arr[lo])*(hi-lo) / (arr[hi]-arr[Lo]) ]</a:t>
            </a:r>
            <a:endParaRPr dirty="0"/>
          </a:p>
          <a:p>
            <a:pPr marL="0" marR="0" lvl="0" indent="0" algn="l" rtl="0">
              <a:spcBef>
                <a:spcPts val="0"/>
              </a:spcBef>
              <a:spcAft>
                <a:spcPts val="0"/>
              </a:spcAft>
              <a:buNone/>
            </a:pPr>
            <a:r>
              <a:rPr lang="tr-TR" sz="1800" dirty="0">
                <a:solidFill>
                  <a:schemeClr val="dk1"/>
                </a:solidFill>
                <a:latin typeface="Trebuchet MS"/>
                <a:ea typeface="Trebuchet MS"/>
                <a:cs typeface="Trebuchet MS"/>
                <a:sym typeface="Trebuchet MS"/>
              </a:rPr>
              <a:t>arr[] ==&gt; Elementlərin axtarılması lazım olan massiv</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dirty="0">
                <a:solidFill>
                  <a:schemeClr val="dk1"/>
                </a:solidFill>
                <a:latin typeface="Trebuchet MS"/>
                <a:ea typeface="Trebuchet MS"/>
                <a:cs typeface="Trebuchet MS"/>
                <a:sym typeface="Trebuchet MS"/>
              </a:rPr>
              <a:t>x ==&gt; Axtarılacaq element</a:t>
            </a:r>
            <a:endParaRPr dirty="0"/>
          </a:p>
          <a:p>
            <a:pPr marL="0" marR="0" lvl="0" indent="0" algn="l" rtl="0">
              <a:spcBef>
                <a:spcPts val="0"/>
              </a:spcBef>
              <a:spcAft>
                <a:spcPts val="0"/>
              </a:spcAft>
              <a:buNone/>
            </a:pPr>
            <a:r>
              <a:rPr lang="tr-TR" sz="1800" dirty="0">
                <a:solidFill>
                  <a:schemeClr val="dk1"/>
                </a:solidFill>
                <a:latin typeface="Trebuchet MS"/>
                <a:ea typeface="Trebuchet MS"/>
                <a:cs typeface="Trebuchet MS"/>
                <a:sym typeface="Trebuchet MS"/>
              </a:rPr>
              <a:t>lo </a:t>
            </a:r>
            <a:r>
              <a:rPr lang="en-US" sz="1800" dirty="0" smtClean="0">
                <a:solidFill>
                  <a:schemeClr val="dk1"/>
                </a:solidFill>
                <a:latin typeface="Trebuchet MS"/>
                <a:ea typeface="Trebuchet MS"/>
                <a:cs typeface="Trebuchet MS"/>
                <a:sym typeface="Trebuchet MS"/>
              </a:rPr>
              <a:t>(index)</a:t>
            </a:r>
            <a:r>
              <a:rPr lang="tr-TR" sz="1800" dirty="0" smtClean="0">
                <a:solidFill>
                  <a:schemeClr val="dk1"/>
                </a:solidFill>
                <a:latin typeface="Trebuchet MS"/>
                <a:ea typeface="Trebuchet MS"/>
                <a:cs typeface="Trebuchet MS"/>
                <a:sym typeface="Trebuchet MS"/>
              </a:rPr>
              <a:t>==&gt; </a:t>
            </a:r>
            <a:r>
              <a:rPr lang="tr-TR" sz="1800" dirty="0">
                <a:solidFill>
                  <a:schemeClr val="dk1"/>
                </a:solidFill>
                <a:latin typeface="Trebuchet MS"/>
                <a:ea typeface="Trebuchet MS"/>
                <a:cs typeface="Trebuchet MS"/>
                <a:sym typeface="Trebuchet MS"/>
              </a:rPr>
              <a:t>Arr[]-da başlanğıc indeksi</a:t>
            </a:r>
            <a:endParaRPr dirty="0"/>
          </a:p>
          <a:p>
            <a:pPr marL="0" marR="0" lvl="0" indent="0" algn="l" rtl="0">
              <a:spcBef>
                <a:spcPts val="0"/>
              </a:spcBef>
              <a:spcAft>
                <a:spcPts val="0"/>
              </a:spcAft>
              <a:buNone/>
            </a:pPr>
            <a:r>
              <a:rPr lang="en-US" sz="1800" dirty="0" smtClean="0">
                <a:solidFill>
                  <a:schemeClr val="dk1"/>
                </a:solidFill>
                <a:latin typeface="Trebuchet MS"/>
                <a:ea typeface="Trebuchet MS"/>
                <a:cs typeface="Trebuchet MS"/>
                <a:sym typeface="Trebuchet MS"/>
              </a:rPr>
              <a:t>hi</a:t>
            </a:r>
            <a:r>
              <a:rPr lang="tr-TR" sz="1800" dirty="0" smtClean="0">
                <a:solidFill>
                  <a:schemeClr val="dk1"/>
                </a:solidFill>
                <a:latin typeface="Trebuchet MS"/>
                <a:ea typeface="Trebuchet MS"/>
                <a:cs typeface="Trebuchet MS"/>
                <a:sym typeface="Trebuchet MS"/>
              </a:rPr>
              <a:t> </a:t>
            </a:r>
            <a:r>
              <a:rPr lang="tr-TR" sz="1800" dirty="0">
                <a:solidFill>
                  <a:schemeClr val="dk1"/>
                </a:solidFill>
                <a:latin typeface="Trebuchet MS"/>
                <a:ea typeface="Trebuchet MS"/>
                <a:cs typeface="Trebuchet MS"/>
                <a:sym typeface="Trebuchet MS"/>
              </a:rPr>
              <a:t>==&gt; Arr[]da son indeks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p:nvPr/>
        </p:nvSpPr>
        <p:spPr>
          <a:xfrm>
            <a:off x="3597936" y="198782"/>
            <a:ext cx="3034805" cy="4924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600" b="0" cap="none">
                <a:solidFill>
                  <a:schemeClr val="accent1"/>
                </a:solidFill>
                <a:latin typeface="Trebuchet MS"/>
                <a:ea typeface="Trebuchet MS"/>
                <a:cs typeface="Trebuchet MS"/>
                <a:sym typeface="Trebuchet MS"/>
              </a:rPr>
              <a:t>Exponential Search</a:t>
            </a:r>
            <a:endParaRPr sz="2600" b="0" cap="none">
              <a:solidFill>
                <a:schemeClr val="accent1"/>
              </a:solidFill>
              <a:latin typeface="Trebuchet MS"/>
              <a:ea typeface="Trebuchet MS"/>
              <a:cs typeface="Trebuchet MS"/>
              <a:sym typeface="Trebuchet MS"/>
            </a:endParaRPr>
          </a:p>
        </p:txBody>
      </p:sp>
      <p:sp>
        <p:nvSpPr>
          <p:cNvPr id="178" name="Google Shape;178;p23"/>
          <p:cNvSpPr txBox="1"/>
          <p:nvPr/>
        </p:nvSpPr>
        <p:spPr>
          <a:xfrm>
            <a:off x="374374" y="691225"/>
            <a:ext cx="6102626"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Eksponensial axtarış iki addımı əhatə edir:</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1.Elementin mövcud olduğu aralığı tapın</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2.Yuxarıda tapılmış diapazonda Binar Axtarış edin.</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Sıralanmış massiv və x elementi verilmişdir axtarın, massivdə x-in yerini tapın.</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Input:  arr[] = {10, 20, 40, 45, 55}</a:t>
            </a:r>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        x = 45</a:t>
            </a:r>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Output: Element found at index 3</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tr-TR" sz="1800">
                <a:solidFill>
                  <a:schemeClr val="dk1"/>
                </a:solidFill>
                <a:latin typeface="Trebuchet MS"/>
                <a:ea typeface="Trebuchet MS"/>
                <a:cs typeface="Trebuchet MS"/>
                <a:sym typeface="Trebuchet MS"/>
              </a:rPr>
              <a:t>Zaman mürəkkəbliyi  O(Log n) </a:t>
            </a:r>
            <a:endParaRPr sz="1800">
              <a:solidFill>
                <a:schemeClr val="dk1"/>
              </a:solidFill>
              <a:latin typeface="Trebuchet MS"/>
              <a:ea typeface="Trebuchet MS"/>
              <a:cs typeface="Trebuchet MS"/>
              <a:sym typeface="Trebuchet MS"/>
            </a:endParaRPr>
          </a:p>
        </p:txBody>
      </p:sp>
      <p:pic>
        <p:nvPicPr>
          <p:cNvPr id="179" name="Google Shape;179;p23" descr="Exponential Search in C++"/>
          <p:cNvPicPr preferRelativeResize="0"/>
          <p:nvPr/>
        </p:nvPicPr>
        <p:blipFill rotWithShape="1">
          <a:blip r:embed="rId3">
            <a:alphaModFix/>
          </a:blip>
          <a:srcRect b="56135"/>
          <a:stretch/>
        </p:blipFill>
        <p:spPr>
          <a:xfrm>
            <a:off x="3697384" y="3572944"/>
            <a:ext cx="5870713" cy="27218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p:nvPr/>
        </p:nvSpPr>
        <p:spPr>
          <a:xfrm>
            <a:off x="2187463" y="4166008"/>
            <a:ext cx="6102626"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i="0">
                <a:solidFill>
                  <a:srgbClr val="FF0000"/>
                </a:solidFill>
                <a:latin typeface="Arial"/>
                <a:ea typeface="Arial"/>
                <a:cs typeface="Arial"/>
                <a:sym typeface="Arial"/>
              </a:rPr>
              <a:t>Alt siyahı axtarışı birinci siyahının 2-ci siyahıda olub-olmadığını yoxlamaqdır.</a:t>
            </a:r>
            <a:r>
              <a:rPr lang="tr-TR" sz="1800" b="0" i="0">
                <a:solidFill>
                  <a:srgbClr val="273239"/>
                </a:solidFill>
                <a:latin typeface="Arial"/>
                <a:ea typeface="Arial"/>
                <a:cs typeface="Arial"/>
                <a:sym typeface="Arial"/>
              </a:rPr>
              <a:t>Alt siyahı axtarış alqoritmi birinci siyahının birinci elementini ikinci siyahının birinci elementi ilə müqayisə etməklə işləyir. İki dəyər uyğun gəlmirsə, o, ikinci siyahının növbəti elementinə keçir.</a:t>
            </a:r>
            <a:endParaRPr/>
          </a:p>
          <a:p>
            <a:pPr marL="0" marR="0" lvl="0" indent="0" algn="l" rtl="0">
              <a:spcBef>
                <a:spcPts val="0"/>
              </a:spcBef>
              <a:spcAft>
                <a:spcPts val="0"/>
              </a:spcAft>
              <a:buNone/>
            </a:pPr>
            <a:r>
              <a:rPr lang="tr-TR" sz="1800" b="0" i="0">
                <a:solidFill>
                  <a:srgbClr val="273239"/>
                </a:solidFill>
                <a:latin typeface="Arial"/>
                <a:ea typeface="Arial"/>
                <a:cs typeface="Arial"/>
                <a:sym typeface="Arial"/>
              </a:rPr>
              <a:t>Zamanın mürəkkəbliyi: O(m*n) burada m ikinci siyahıdakı qovşaqların sayıdır və n-də  birinci siyahıda</a:t>
            </a:r>
            <a:endParaRPr sz="1800">
              <a:solidFill>
                <a:schemeClr val="dk1"/>
              </a:solidFill>
              <a:latin typeface="Trebuchet MS"/>
              <a:ea typeface="Trebuchet MS"/>
              <a:cs typeface="Trebuchet MS"/>
              <a:sym typeface="Trebuchet MS"/>
            </a:endParaRPr>
          </a:p>
        </p:txBody>
      </p:sp>
      <p:sp>
        <p:nvSpPr>
          <p:cNvPr id="185" name="Google Shape;185;p24"/>
          <p:cNvSpPr/>
          <p:nvPr/>
        </p:nvSpPr>
        <p:spPr>
          <a:xfrm>
            <a:off x="3236466" y="198782"/>
            <a:ext cx="3757760" cy="4924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600" b="0" cap="none">
                <a:solidFill>
                  <a:schemeClr val="accent1"/>
                </a:solidFill>
                <a:latin typeface="Trebuchet MS"/>
                <a:ea typeface="Trebuchet MS"/>
                <a:cs typeface="Trebuchet MS"/>
                <a:sym typeface="Trebuchet MS"/>
              </a:rPr>
              <a:t>Sublist search(Altsiyahi)</a:t>
            </a:r>
            <a:endParaRPr sz="2600" b="0" cap="none">
              <a:solidFill>
                <a:schemeClr val="accent1"/>
              </a:solidFill>
              <a:latin typeface="Trebuchet MS"/>
              <a:ea typeface="Trebuchet MS"/>
              <a:cs typeface="Trebuchet MS"/>
              <a:sym typeface="Trebuchet MS"/>
            </a:endParaRPr>
          </a:p>
        </p:txBody>
      </p:sp>
      <p:pic>
        <p:nvPicPr>
          <p:cNvPr id="186" name="Google Shape;186;p24"/>
          <p:cNvPicPr preferRelativeResize="0"/>
          <p:nvPr/>
        </p:nvPicPr>
        <p:blipFill rotWithShape="1">
          <a:blip r:embed="rId3">
            <a:alphaModFix/>
          </a:blip>
          <a:srcRect/>
          <a:stretch/>
        </p:blipFill>
        <p:spPr>
          <a:xfrm>
            <a:off x="2187463" y="1315553"/>
            <a:ext cx="5923721" cy="2487821"/>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p:nvPr/>
        </p:nvSpPr>
        <p:spPr>
          <a:xfrm>
            <a:off x="453887" y="1194857"/>
            <a:ext cx="8968409"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i="0" dirty="0">
                <a:solidFill>
                  <a:srgbClr val="273239"/>
                </a:solidFill>
                <a:latin typeface="Arial"/>
                <a:ea typeface="Arial"/>
                <a:cs typeface="Arial"/>
                <a:sym typeface="Arial"/>
              </a:rPr>
              <a:t>n ölçüsündə çeşidlənmiş massiv arr[] və orada axtarılacaq x elementi verilmişdir. </a:t>
            </a:r>
            <a:endParaRPr sz="1800" b="0" i="0" dirty="0">
              <a:solidFill>
                <a:srgbClr val="273239"/>
              </a:solidFill>
              <a:latin typeface="Arial"/>
              <a:ea typeface="Arial"/>
              <a:cs typeface="Arial"/>
              <a:sym typeface="Arial"/>
            </a:endParaRPr>
          </a:p>
          <a:p>
            <a:pPr marL="0" marR="0" lvl="0" indent="0" algn="l" rtl="0">
              <a:spcBef>
                <a:spcPts val="0"/>
              </a:spcBef>
              <a:spcAft>
                <a:spcPts val="0"/>
              </a:spcAft>
              <a:buNone/>
            </a:pPr>
            <a:r>
              <a:rPr lang="tr-TR" sz="1800" b="0" i="0" dirty="0">
                <a:solidFill>
                  <a:srgbClr val="273239"/>
                </a:solidFill>
                <a:latin typeface="Arial"/>
                <a:ea typeface="Arial"/>
                <a:cs typeface="Arial"/>
                <a:sym typeface="Arial"/>
              </a:rPr>
              <a:t>X-in indeksini qaytarın, əgər o massivdə varsa, əks halda -1 qaytarın.</a:t>
            </a:r>
            <a:endParaRPr sz="1800" b="0" i="0" dirty="0">
              <a:solidFill>
                <a:srgbClr val="273239"/>
              </a:solidFill>
              <a:latin typeface="Arial"/>
              <a:ea typeface="Arial"/>
              <a:cs typeface="Arial"/>
              <a:sym typeface="Arial"/>
            </a:endParaRPr>
          </a:p>
          <a:p>
            <a:pPr marL="0" marR="0" lvl="0" indent="0" algn="l" rtl="0">
              <a:spcBef>
                <a:spcPts val="0"/>
              </a:spcBef>
              <a:spcAft>
                <a:spcPts val="0"/>
              </a:spcAft>
              <a:buNone/>
            </a:pPr>
            <a:r>
              <a:rPr lang="tr-TR" sz="1800" b="0" i="0" dirty="0">
                <a:solidFill>
                  <a:srgbClr val="FF0000"/>
                </a:solidFill>
                <a:latin typeface="Arial"/>
                <a:ea typeface="Arial"/>
                <a:cs typeface="Arial"/>
                <a:sym typeface="Arial"/>
              </a:rPr>
              <a:t>O(Log </a:t>
            </a:r>
            <a:r>
              <a:rPr lang="tr-TR" sz="1800" dirty="0">
                <a:solidFill>
                  <a:srgbClr val="FF0000"/>
                </a:solidFill>
                <a:latin typeface="Arial"/>
                <a:ea typeface="Arial"/>
                <a:cs typeface="Arial"/>
                <a:sym typeface="Arial"/>
              </a:rPr>
              <a:t>n)</a:t>
            </a:r>
            <a:r>
              <a:rPr lang="tr-TR" sz="1800" b="0" i="0" dirty="0">
                <a:solidFill>
                  <a:srgbClr val="FF0000"/>
                </a:solidFill>
                <a:latin typeface="Arial"/>
                <a:ea typeface="Arial"/>
                <a:cs typeface="Arial"/>
                <a:sym typeface="Arial"/>
              </a:rPr>
              <a:t> zaman mürəkkəbliyinə malikdir </a:t>
            </a:r>
            <a:endParaRPr sz="1800" b="0" i="0" dirty="0">
              <a:solidFill>
                <a:srgbClr val="FF0000"/>
              </a:solidFill>
              <a:latin typeface="Arial"/>
              <a:ea typeface="Arial"/>
              <a:cs typeface="Arial"/>
              <a:sym typeface="Arial"/>
            </a:endParaRPr>
          </a:p>
          <a:p>
            <a:pPr marL="0" marR="0" lvl="0" indent="0" algn="l" rtl="0">
              <a:spcBef>
                <a:spcPts val="0"/>
              </a:spcBef>
              <a:spcAft>
                <a:spcPts val="0"/>
              </a:spcAft>
              <a:buNone/>
            </a:pPr>
            <a:r>
              <a:rPr lang="tr-TR" sz="1800" dirty="0">
                <a:solidFill>
                  <a:srgbClr val="273239"/>
                </a:solidFill>
                <a:latin typeface="Arial"/>
                <a:ea typeface="Arial"/>
                <a:cs typeface="Arial"/>
                <a:sym typeface="Arial"/>
              </a:rPr>
              <a:t>G</a:t>
            </a:r>
            <a:r>
              <a:rPr lang="tr-TR" sz="1800" b="0" i="0" dirty="0">
                <a:solidFill>
                  <a:srgbClr val="273239"/>
                </a:solidFill>
                <a:latin typeface="Arial"/>
                <a:ea typeface="Arial"/>
                <a:cs typeface="Arial"/>
                <a:sym typeface="Arial"/>
              </a:rPr>
              <a:t>iriş massivi böyük olduqda, Fibonacci Axtarış faydalı ola bilər</a:t>
            </a:r>
            <a:r>
              <a:rPr lang="tr-TR" sz="1800" b="0" i="0" dirty="0" smtClean="0">
                <a:solidFill>
                  <a:srgbClr val="273239"/>
                </a:solidFill>
                <a:latin typeface="Arial"/>
                <a:ea typeface="Arial"/>
                <a:cs typeface="Arial"/>
                <a:sym typeface="Arial"/>
              </a:rPr>
              <a:t>.</a:t>
            </a:r>
            <a:endParaRPr lang="en-US" sz="1800" b="0" i="0" dirty="0" smtClean="0">
              <a:solidFill>
                <a:srgbClr val="273239"/>
              </a:solidFill>
              <a:latin typeface="Arial"/>
              <a:ea typeface="Arial"/>
              <a:cs typeface="Arial"/>
              <a:sym typeface="Arial"/>
            </a:endParaRPr>
          </a:p>
          <a:p>
            <a:pPr marL="0" marR="0" lvl="0" indent="0" algn="l" rtl="0">
              <a:spcBef>
                <a:spcPts val="0"/>
              </a:spcBef>
              <a:spcAft>
                <a:spcPts val="0"/>
              </a:spcAft>
              <a:buNone/>
            </a:pPr>
            <a:r>
              <a:rPr lang="en-US" sz="1800" smtClean="0">
                <a:solidFill>
                  <a:srgbClr val="273239"/>
                </a:solidFill>
              </a:rPr>
              <a:t>0 1 1 2 3 5 8 13</a:t>
            </a:r>
            <a:endParaRPr sz="1800" b="0" i="0">
              <a:solidFill>
                <a:srgbClr val="273239"/>
              </a:solidFill>
              <a:latin typeface="Arial"/>
              <a:ea typeface="Arial"/>
              <a:cs typeface="Arial"/>
              <a:sym typeface="Arial"/>
            </a:endParaRPr>
          </a:p>
          <a:p>
            <a:pPr marL="0" marR="0" lvl="0" indent="0" algn="l" rtl="0">
              <a:spcBef>
                <a:spcPts val="0"/>
              </a:spcBef>
              <a:spcAft>
                <a:spcPts val="0"/>
              </a:spcAft>
              <a:buNone/>
            </a:pPr>
            <a:endParaRPr sz="1800" dirty="0">
              <a:solidFill>
                <a:srgbClr val="273239"/>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p:txBody>
      </p:sp>
      <p:sp>
        <p:nvSpPr>
          <p:cNvPr id="192" name="Google Shape;192;p25"/>
          <p:cNvSpPr/>
          <p:nvPr/>
        </p:nvSpPr>
        <p:spPr>
          <a:xfrm>
            <a:off x="3719764" y="198782"/>
            <a:ext cx="2791150" cy="4924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600" b="0" cap="none" dirty="0">
                <a:solidFill>
                  <a:schemeClr val="accent1"/>
                </a:solidFill>
                <a:latin typeface="Trebuchet MS"/>
                <a:ea typeface="Trebuchet MS"/>
                <a:cs typeface="Trebuchet MS"/>
                <a:sym typeface="Trebuchet MS"/>
              </a:rPr>
              <a:t>Fibonacci Search</a:t>
            </a:r>
            <a:endParaRPr sz="2600" b="0" cap="none" dirty="0">
              <a:solidFill>
                <a:schemeClr val="accent1"/>
              </a:solidFill>
              <a:latin typeface="Trebuchet MS"/>
              <a:ea typeface="Trebuchet MS"/>
              <a:cs typeface="Trebuchet MS"/>
              <a:sym typeface="Trebuchet MS"/>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9396"/>
            <a:ext cx="4725059" cy="3362794"/>
          </a:xfrm>
          <a:prstGeom prst="rect">
            <a:avLst/>
          </a:prstGeom>
        </p:spPr>
      </p:pic>
      <p:pic>
        <p:nvPicPr>
          <p:cNvPr id="5" name="Picture 4" descr="Fibonacci Series in Python using recursive function and loop Fibonacci  Series GIF | Fibonacci, Fibonacci number, Python">
            <a:extLst>
              <a:ext uri="{FF2B5EF4-FFF2-40B4-BE49-F238E27FC236}">
                <a16:creationId xmlns:a16="http://schemas.microsoft.com/office/drawing/2014/main" id="{B7CFE435-C661-4AC7-80DA-E926B61144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904"/>
          <a:stretch/>
        </p:blipFill>
        <p:spPr bwMode="auto">
          <a:xfrm>
            <a:off x="4252812" y="2601889"/>
            <a:ext cx="5641731" cy="1890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Yüzeyler">
  <a:themeElements>
    <a:clrScheme name="Yüzeyler">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517</Words>
  <Application>Microsoft Office PowerPoint</Application>
  <PresentationFormat>Widescreen</PresentationFormat>
  <Paragraphs>60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Noto Sans Symbols</vt:lpstr>
      <vt:lpstr>Trebuchet MS</vt:lpstr>
      <vt:lpstr>Yüzeyler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Jala Guliyeva</cp:lastModifiedBy>
  <cp:revision>6</cp:revision>
  <dcterms:modified xsi:type="dcterms:W3CDTF">2022-02-28T08:55:24Z</dcterms:modified>
</cp:coreProperties>
</file>