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121331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Optimization Models Project Presentation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312098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3726299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Team Alpha 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🏴‍☠️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: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319599" y="433161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Jaladhi Joshi 22B0994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319599" y="493692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Mrinal Garg 22B0930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319599" y="554224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Nihar Hingrajia 22B1044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6319599" y="6147554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Anirudh Garg 22B1005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319599" y="6752868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9252" y="609838"/>
            <a:ext cx="5356860" cy="693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57"/>
              </a:lnSpc>
              <a:buNone/>
            </a:pPr>
            <a:r>
              <a:rPr lang="en-US" sz="4366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Problem Statement</a:t>
            </a:r>
            <a:endParaRPr lang="en-US" sz="4366" dirty="0"/>
          </a:p>
        </p:txBody>
      </p:sp>
      <p:sp>
        <p:nvSpPr>
          <p:cNvPr id="6" name="Text 3"/>
          <p:cNvSpPr/>
          <p:nvPr/>
        </p:nvSpPr>
        <p:spPr>
          <a:xfrm>
            <a:off x="4489252" y="1635562"/>
            <a:ext cx="9309497" cy="7096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4"/>
              </a:lnSpc>
              <a:buNone/>
            </a:pPr>
            <a:r>
              <a:rPr lang="en-US" sz="174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problem we are addressing is the optimal placement of Instamart in a map for profit maximization subject to budget, installation costs, demand and other constraints. </a:t>
            </a:r>
            <a:endParaRPr lang="en-US" sz="1746" dirty="0"/>
          </a:p>
        </p:txBody>
      </p:sp>
      <p:sp>
        <p:nvSpPr>
          <p:cNvPr id="7" name="Shape 4"/>
          <p:cNvSpPr/>
          <p:nvPr/>
        </p:nvSpPr>
        <p:spPr>
          <a:xfrm>
            <a:off x="4489252" y="2767846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689158" y="2809399"/>
            <a:ext cx="99060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74"/>
              </a:lnSpc>
              <a:buNone/>
            </a:pPr>
            <a:r>
              <a:rPr lang="en-US" sz="2620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0" dirty="0"/>
          </a:p>
        </p:txBody>
      </p:sp>
      <p:sp>
        <p:nvSpPr>
          <p:cNvPr id="9" name="Text 6"/>
          <p:cNvSpPr/>
          <p:nvPr/>
        </p:nvSpPr>
        <p:spPr>
          <a:xfrm>
            <a:off x="5209937" y="2844046"/>
            <a:ext cx="3665220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29"/>
              </a:lnSpc>
              <a:buNone/>
            </a:pPr>
            <a:r>
              <a:rPr lang="en-US" sz="2183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Installation size constraints</a:t>
            </a:r>
            <a:endParaRPr lang="en-US" sz="2183" dirty="0"/>
          </a:p>
        </p:txBody>
      </p:sp>
      <p:sp>
        <p:nvSpPr>
          <p:cNvPr id="10" name="Text 7"/>
          <p:cNvSpPr/>
          <p:nvPr/>
        </p:nvSpPr>
        <p:spPr>
          <a:xfrm>
            <a:off x="5209937" y="3412212"/>
            <a:ext cx="8588812" cy="7096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4"/>
              </a:lnSpc>
              <a:buNone/>
            </a:pPr>
            <a:r>
              <a:rPr lang="en-US" sz="174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availability of land and its corresponding constraints in each area of the map makes it challenging to optimize. </a:t>
            </a:r>
            <a:endParaRPr lang="en-US" sz="1746" dirty="0"/>
          </a:p>
        </p:txBody>
      </p:sp>
      <p:sp>
        <p:nvSpPr>
          <p:cNvPr id="11" name="Shape 8"/>
          <p:cNvSpPr/>
          <p:nvPr/>
        </p:nvSpPr>
        <p:spPr>
          <a:xfrm>
            <a:off x="4489252" y="4516755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4643438" y="4558308"/>
            <a:ext cx="190500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74"/>
              </a:lnSpc>
              <a:buNone/>
            </a:pPr>
            <a:r>
              <a:rPr lang="en-US" sz="2620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0" dirty="0"/>
          </a:p>
        </p:txBody>
      </p:sp>
      <p:sp>
        <p:nvSpPr>
          <p:cNvPr id="13" name="Text 10"/>
          <p:cNvSpPr/>
          <p:nvPr/>
        </p:nvSpPr>
        <p:spPr>
          <a:xfrm>
            <a:off x="5209937" y="4592955"/>
            <a:ext cx="3543300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29"/>
              </a:lnSpc>
              <a:buNone/>
            </a:pPr>
            <a:r>
              <a:rPr lang="en-US" sz="2183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Varying Demand Patterns</a:t>
            </a:r>
            <a:endParaRPr lang="en-US" sz="2183" dirty="0"/>
          </a:p>
        </p:txBody>
      </p:sp>
      <p:sp>
        <p:nvSpPr>
          <p:cNvPr id="14" name="Text 11"/>
          <p:cNvSpPr/>
          <p:nvPr/>
        </p:nvSpPr>
        <p:spPr>
          <a:xfrm>
            <a:off x="5209937" y="5161121"/>
            <a:ext cx="8588812" cy="7096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4"/>
              </a:lnSpc>
              <a:buNone/>
            </a:pPr>
            <a:r>
              <a:rPr lang="en-US" sz="174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Customer demand varies across regions, and product categories, along with efficient inventory management which adds to the complexity of the problem.</a:t>
            </a:r>
            <a:endParaRPr lang="en-US" sz="1746" dirty="0"/>
          </a:p>
        </p:txBody>
      </p:sp>
      <p:sp>
        <p:nvSpPr>
          <p:cNvPr id="15" name="Shape 12"/>
          <p:cNvSpPr/>
          <p:nvPr/>
        </p:nvSpPr>
        <p:spPr>
          <a:xfrm>
            <a:off x="4489252" y="6265664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4639628" y="6307217"/>
            <a:ext cx="198120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74"/>
              </a:lnSpc>
              <a:buNone/>
            </a:pPr>
            <a:r>
              <a:rPr lang="en-US" sz="2620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0" dirty="0"/>
          </a:p>
        </p:txBody>
      </p:sp>
      <p:sp>
        <p:nvSpPr>
          <p:cNvPr id="17" name="Text 14"/>
          <p:cNvSpPr/>
          <p:nvPr/>
        </p:nvSpPr>
        <p:spPr>
          <a:xfrm>
            <a:off x="5209937" y="6341864"/>
            <a:ext cx="2217777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29"/>
              </a:lnSpc>
              <a:buNone/>
            </a:pPr>
            <a:r>
              <a:rPr lang="en-US" sz="2183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Cost</a:t>
            </a:r>
            <a:endParaRPr lang="en-US" sz="2183" dirty="0"/>
          </a:p>
        </p:txBody>
      </p:sp>
      <p:sp>
        <p:nvSpPr>
          <p:cNvPr id="18" name="Text 15"/>
          <p:cNvSpPr/>
          <p:nvPr/>
        </p:nvSpPr>
        <p:spPr>
          <a:xfrm>
            <a:off x="5209937" y="6910030"/>
            <a:ext cx="8588812" cy="7096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4"/>
              </a:lnSpc>
              <a:buNone/>
            </a:pPr>
            <a:r>
              <a:rPr lang="en-US" sz="174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Variation in installation and expansion costs while ensuring maximum customer acquisition is crucial for overall profitability.</a:t>
            </a:r>
            <a:endParaRPr lang="en-US" sz="1746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9644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621167" y="543639"/>
            <a:ext cx="3110746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Methodology</a:t>
            </a:r>
            <a:endParaRPr lang="en-US" sz="3062" dirty="0"/>
          </a:p>
        </p:txBody>
      </p:sp>
      <p:sp>
        <p:nvSpPr>
          <p:cNvPr id="5" name="Text 3"/>
          <p:cNvSpPr/>
          <p:nvPr/>
        </p:nvSpPr>
        <p:spPr>
          <a:xfrm>
            <a:off x="3621167" y="1340644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built our project in the following steps:</a:t>
            </a:r>
            <a:endParaRPr lang="en-US" sz="1225" dirty="0"/>
          </a:p>
        </p:txBody>
      </p:sp>
      <p:sp>
        <p:nvSpPr>
          <p:cNvPr id="6" name="Shape 4"/>
          <p:cNvSpPr/>
          <p:nvPr/>
        </p:nvSpPr>
        <p:spPr>
          <a:xfrm>
            <a:off x="3838932" y="1764268"/>
            <a:ext cx="31075" cy="5921573"/>
          </a:xfrm>
          <a:prstGeom prst="rect">
            <a:avLst/>
          </a:prstGeom>
          <a:solidFill>
            <a:srgbClr val="494950"/>
          </a:solidFill>
          <a:ln/>
        </p:spPr>
      </p:sp>
      <p:sp>
        <p:nvSpPr>
          <p:cNvPr id="7" name="Shape 5"/>
          <p:cNvSpPr/>
          <p:nvPr/>
        </p:nvSpPr>
        <p:spPr>
          <a:xfrm>
            <a:off x="4029373" y="2045077"/>
            <a:ext cx="544354" cy="31075"/>
          </a:xfrm>
          <a:prstGeom prst="rect">
            <a:avLst/>
          </a:prstGeom>
          <a:solidFill>
            <a:srgbClr val="494950"/>
          </a:solidFill>
          <a:ln/>
        </p:spPr>
      </p:sp>
      <p:sp>
        <p:nvSpPr>
          <p:cNvPr id="8" name="Shape 6"/>
          <p:cNvSpPr/>
          <p:nvPr/>
        </p:nvSpPr>
        <p:spPr>
          <a:xfrm>
            <a:off x="3679448" y="1885712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3D3D42"/>
          </a:solidFill>
          <a:ln w="9644">
            <a:solidFill>
              <a:srgbClr val="49495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3820061" y="1914763"/>
            <a:ext cx="6858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96"/>
              </a:lnSpc>
              <a:buNone/>
            </a:pPr>
            <a:r>
              <a:rPr lang="en-US" sz="183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1837" dirty="0"/>
          </a:p>
        </p:txBody>
      </p:sp>
      <p:sp>
        <p:nvSpPr>
          <p:cNvPr id="10" name="Text 8"/>
          <p:cNvSpPr/>
          <p:nvPr/>
        </p:nvSpPr>
        <p:spPr>
          <a:xfrm>
            <a:off x="4709874" y="1919764"/>
            <a:ext cx="170688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Covering Problem</a:t>
            </a:r>
            <a:endParaRPr lang="en-US" sz="1531" dirty="0"/>
          </a:p>
        </p:txBody>
      </p:sp>
      <p:sp>
        <p:nvSpPr>
          <p:cNvPr id="11" name="Text 9"/>
          <p:cNvSpPr/>
          <p:nvPr/>
        </p:nvSpPr>
        <p:spPr>
          <a:xfrm>
            <a:off x="4709874" y="2318266"/>
            <a:ext cx="6299359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Initially we modelled our problem as simply a vertex covering problem with "adjacent" vertex were labelled using a max k-distance rule.The set was generated using an auxiliary code. This was done to observe the number of instamarts installed on complex maps for future models.</a:t>
            </a:r>
            <a:endParaRPr lang="en-US" sz="1225" dirty="0"/>
          </a:p>
        </p:txBody>
      </p:sp>
      <p:sp>
        <p:nvSpPr>
          <p:cNvPr id="12" name="Shape 10"/>
          <p:cNvSpPr/>
          <p:nvPr/>
        </p:nvSpPr>
        <p:spPr>
          <a:xfrm>
            <a:off x="4029373" y="3656231"/>
            <a:ext cx="544354" cy="31075"/>
          </a:xfrm>
          <a:prstGeom prst="rect">
            <a:avLst/>
          </a:prstGeom>
          <a:solidFill>
            <a:srgbClr val="494950"/>
          </a:solidFill>
          <a:ln/>
        </p:spPr>
      </p:sp>
      <p:sp>
        <p:nvSpPr>
          <p:cNvPr id="13" name="Shape 11"/>
          <p:cNvSpPr/>
          <p:nvPr/>
        </p:nvSpPr>
        <p:spPr>
          <a:xfrm>
            <a:off x="3679448" y="3496866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3D3D42"/>
          </a:solidFill>
          <a:ln w="9644">
            <a:solidFill>
              <a:srgbClr val="49495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3785771" y="3525917"/>
            <a:ext cx="13716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96"/>
              </a:lnSpc>
              <a:buNone/>
            </a:pPr>
            <a:r>
              <a:rPr lang="en-US" sz="183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1837" dirty="0"/>
          </a:p>
        </p:txBody>
      </p:sp>
      <p:sp>
        <p:nvSpPr>
          <p:cNvPr id="15" name="Text 13"/>
          <p:cNvSpPr/>
          <p:nvPr/>
        </p:nvSpPr>
        <p:spPr>
          <a:xfrm>
            <a:off x="4709874" y="3530918"/>
            <a:ext cx="236220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Profit Maximization</a:t>
            </a:r>
            <a:endParaRPr lang="en-US" sz="1531" dirty="0"/>
          </a:p>
        </p:txBody>
      </p:sp>
      <p:sp>
        <p:nvSpPr>
          <p:cNvPr id="16" name="Text 14"/>
          <p:cNvSpPr/>
          <p:nvPr/>
        </p:nvSpPr>
        <p:spPr>
          <a:xfrm>
            <a:off x="4709874" y="3929420"/>
            <a:ext cx="6299359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Next we modelled our problem as every node having a cost of installation and demand. We installed instamarts under the constraint of a total budget. We also added the constraint that one node can have at max one instamart "adjacent" to it.</a:t>
            </a:r>
            <a:endParaRPr lang="en-US" sz="1225" dirty="0"/>
          </a:p>
        </p:txBody>
      </p:sp>
      <p:sp>
        <p:nvSpPr>
          <p:cNvPr id="17" name="Shape 15"/>
          <p:cNvSpPr/>
          <p:nvPr/>
        </p:nvSpPr>
        <p:spPr>
          <a:xfrm>
            <a:off x="4029373" y="5267385"/>
            <a:ext cx="544354" cy="31075"/>
          </a:xfrm>
          <a:prstGeom prst="rect">
            <a:avLst/>
          </a:prstGeom>
          <a:solidFill>
            <a:srgbClr val="494950"/>
          </a:solidFill>
          <a:ln/>
        </p:spPr>
      </p:sp>
      <p:sp>
        <p:nvSpPr>
          <p:cNvPr id="18" name="Shape 16"/>
          <p:cNvSpPr/>
          <p:nvPr/>
        </p:nvSpPr>
        <p:spPr>
          <a:xfrm>
            <a:off x="3679448" y="5108019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3D3D42"/>
          </a:solidFill>
          <a:ln w="9644">
            <a:solidFill>
              <a:srgbClr val="494950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3785771" y="5137071"/>
            <a:ext cx="13716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96"/>
              </a:lnSpc>
              <a:buNone/>
            </a:pPr>
            <a:r>
              <a:rPr lang="en-US" sz="183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1837" dirty="0"/>
          </a:p>
        </p:txBody>
      </p:sp>
      <p:sp>
        <p:nvSpPr>
          <p:cNvPr id="20" name="Text 18"/>
          <p:cNvSpPr/>
          <p:nvPr/>
        </p:nvSpPr>
        <p:spPr>
          <a:xfrm>
            <a:off x="4709874" y="5142071"/>
            <a:ext cx="160020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Final Destination</a:t>
            </a:r>
            <a:endParaRPr lang="en-US" sz="1531" dirty="0"/>
          </a:p>
        </p:txBody>
      </p:sp>
      <p:sp>
        <p:nvSpPr>
          <p:cNvPr id="21" name="Text 19"/>
          <p:cNvSpPr/>
          <p:nvPr/>
        </p:nvSpPr>
        <p:spPr>
          <a:xfrm>
            <a:off x="4709874" y="5540573"/>
            <a:ext cx="6299359" cy="19897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finally added all the demographic factors we could account for. On each node a parameter was set that gave the maximum "size" of instamart that could be installed in that locality. For every node we assigned k variables(belonging to the interval [0,1]), where k represents the inventory size. The variables represent the holding of the particular item with respect to a full-fledged instamart.We added a constraint that the total holding size should not exceed the maximum holding that can be installed in that locality. The cost was split into two factors , one basic and other expansion.  We also accounted for the fact that an instamart will supply the minimum of its maximum supply and demand. Lastly, we again removed intersections.</a:t>
            </a:r>
            <a:endParaRPr lang="en-US" sz="1225" dirty="0"/>
          </a:p>
        </p:txBody>
      </p:sp>
      <p:pic>
        <p:nvPicPr>
          <p:cNvPr id="2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148"/>
          </a:xfrm>
          <a:prstGeom prst="rect">
            <a:avLst/>
          </a:prstGeom>
          <a:solidFill>
            <a:srgbClr val="050505"/>
          </a:solidFill>
          <a:ln w="13692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105501" y="603171"/>
            <a:ext cx="4387096" cy="685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398"/>
              </a:lnSpc>
              <a:buNone/>
            </a:pPr>
            <a:r>
              <a:rPr lang="en-US" sz="4318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Problems Faced</a:t>
            </a:r>
            <a:endParaRPr lang="en-US" sz="4318" dirty="0"/>
          </a:p>
        </p:txBody>
      </p:sp>
      <p:sp>
        <p:nvSpPr>
          <p:cNvPr id="5" name="Text 3"/>
          <p:cNvSpPr/>
          <p:nvPr/>
        </p:nvSpPr>
        <p:spPr>
          <a:xfrm>
            <a:off x="2105501" y="1727240"/>
            <a:ext cx="10419278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64"/>
              </a:lnSpc>
              <a:buNone/>
            </a:pPr>
            <a:r>
              <a:rPr lang="en-US" sz="172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During the project, we encountered various challenges that required innovative solutions to overcome.</a:t>
            </a:r>
            <a:endParaRPr lang="en-US" sz="1727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501" y="2324814"/>
            <a:ext cx="3253740" cy="201084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105501" y="4609743"/>
            <a:ext cx="2293620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99"/>
              </a:lnSpc>
              <a:buNone/>
            </a:pPr>
            <a:r>
              <a:rPr lang="en-US" sz="2159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Double Counting</a:t>
            </a:r>
            <a:endParaRPr lang="en-US" sz="2159" dirty="0"/>
          </a:p>
        </p:txBody>
      </p:sp>
      <p:sp>
        <p:nvSpPr>
          <p:cNvPr id="8" name="Text 5"/>
          <p:cNvSpPr/>
          <p:nvPr/>
        </p:nvSpPr>
        <p:spPr>
          <a:xfrm>
            <a:off x="2105501" y="5171718"/>
            <a:ext cx="3253740" cy="17543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64"/>
              </a:lnSpc>
              <a:buNone/>
            </a:pPr>
            <a:r>
              <a:rPr lang="en-US" sz="172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were not able to effectively allow the possibility of multiple instamarts being adjacent to a node and still not count the demand multiple times.</a:t>
            </a:r>
            <a:endParaRPr lang="en-US" sz="172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211" y="2324814"/>
            <a:ext cx="3253740" cy="201084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688211" y="4609743"/>
            <a:ext cx="2674620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99"/>
              </a:lnSpc>
              <a:buNone/>
            </a:pPr>
            <a:r>
              <a:rPr lang="en-US" sz="2159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Dataset Generation</a:t>
            </a:r>
            <a:endParaRPr lang="en-US" sz="2159" dirty="0"/>
          </a:p>
        </p:txBody>
      </p:sp>
      <p:sp>
        <p:nvSpPr>
          <p:cNvPr id="11" name="Text 7"/>
          <p:cNvSpPr/>
          <p:nvPr/>
        </p:nvSpPr>
        <p:spPr>
          <a:xfrm>
            <a:off x="5688211" y="5171718"/>
            <a:ext cx="3253740" cy="14035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64"/>
              </a:lnSpc>
              <a:buNone/>
            </a:pPr>
            <a:r>
              <a:rPr lang="en-US" sz="172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Datasets for checking our code were not available online and random datasets were not suitable for our model.</a:t>
            </a:r>
            <a:endParaRPr lang="en-US" sz="1727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921" y="2324814"/>
            <a:ext cx="3253859" cy="2010966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270921" y="4609862"/>
            <a:ext cx="2193488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99"/>
              </a:lnSpc>
              <a:buNone/>
            </a:pPr>
            <a:r>
              <a:rPr lang="en-US" sz="2159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Overlap</a:t>
            </a:r>
            <a:endParaRPr lang="en-US" sz="2159" dirty="0"/>
          </a:p>
        </p:txBody>
      </p:sp>
      <p:sp>
        <p:nvSpPr>
          <p:cNvPr id="14" name="Text 9"/>
          <p:cNvSpPr/>
          <p:nvPr/>
        </p:nvSpPr>
        <p:spPr>
          <a:xfrm>
            <a:off x="9270921" y="5171837"/>
            <a:ext cx="3253859" cy="2456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64"/>
              </a:lnSpc>
              <a:buNone/>
            </a:pPr>
            <a:r>
              <a:rPr lang="en-US" sz="172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basic modelling problem was that a household can have some items delivered from one instamart and other from other ones but our model made a node completely dependent on at most one instamart.</a:t>
            </a:r>
            <a:endParaRPr lang="en-US" sz="1727" dirty="0"/>
          </a:p>
        </p:txBody>
      </p:sp>
      <p:pic>
        <p:nvPicPr>
          <p:cNvPr id="15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68467"/>
            <a:ext cx="5387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Learning Outcomes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20718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Engaging in the Optimization Models Project provided valuable insights and learning experiences.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298608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238375" y="3027759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2760107" y="3062407"/>
            <a:ext cx="2918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Iterative Formulation 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2760107" y="363176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Iteratively increasing the complexity of our formulation was much better than going head-on.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426285" y="298608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580948" y="3027759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8148399" y="3062407"/>
            <a:ext cx="4038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Collaboration and Teamwork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8148399" y="363176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Enhanced teamwork skills by working closely with experts from different domains and effectively communicating complex ideas.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2037993" y="50937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2188845" y="5135404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2760107" y="5170051"/>
            <a:ext cx="2560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Familiarity with MIP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2760107" y="5739408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Since the problem was of great complexity we really enjoyed brainstorming the formulation and became familiar with mixed integer programming.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426285" y="50937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577138" y="5135404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4</a:t>
            </a:r>
            <a:endParaRPr lang="en-US" sz="2624" dirty="0"/>
          </a:p>
        </p:txBody>
      </p:sp>
      <p:sp>
        <p:nvSpPr>
          <p:cNvPr id="20" name="Text 18"/>
          <p:cNvSpPr/>
          <p:nvPr/>
        </p:nvSpPr>
        <p:spPr>
          <a:xfrm>
            <a:off x="8148399" y="5170051"/>
            <a:ext cx="3177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Real-World Application</a:t>
            </a:r>
            <a:endParaRPr lang="en-US" sz="2187" dirty="0"/>
          </a:p>
        </p:txBody>
      </p:sp>
      <p:sp>
        <p:nvSpPr>
          <p:cNvPr id="21" name="Text 19"/>
          <p:cNvSpPr/>
          <p:nvPr/>
        </p:nvSpPr>
        <p:spPr>
          <a:xfrm>
            <a:off x="8148399" y="5739408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Explored the applicability of optimization models in addressing real-world problems, paving the way for future advancements in supply chain logistics.</a:t>
            </a:r>
            <a:endParaRPr lang="en-US" sz="1750" dirty="0"/>
          </a:p>
        </p:txBody>
      </p:sp>
      <p:pic>
        <p:nvPicPr>
          <p:cNvPr id="2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367683"/>
            <a:ext cx="59055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Avinash Sir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50639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appreciate your time and support!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2023-11-23T14:54:14Z</dcterms:created>
  <dcterms:modified xsi:type="dcterms:W3CDTF">2023-11-23T14:54:14Z</dcterms:modified>
</cp:coreProperties>
</file>