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63" r:id="rId5"/>
    <p:sldId id="261" r:id="rId6"/>
    <p:sldId id="269" r:id="rId7"/>
    <p:sldId id="265" r:id="rId8"/>
    <p:sldId id="285" r:id="rId9"/>
    <p:sldId id="289" r:id="rId10"/>
    <p:sldId id="296" r:id="rId11"/>
    <p:sldId id="294" r:id="rId12"/>
    <p:sldId id="313" r:id="rId13"/>
    <p:sldId id="366" r:id="rId14"/>
    <p:sldId id="316" r:id="rId15"/>
    <p:sldId id="317" r:id="rId16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E2"/>
    <a:srgbClr val="E27100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1993" autoAdjust="0"/>
  </p:normalViewPr>
  <p:slideViewPr>
    <p:cSldViewPr>
      <p:cViewPr>
        <p:scale>
          <a:sx n="112" d="100"/>
          <a:sy n="112" d="100"/>
        </p:scale>
        <p:origin x="-378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06" y="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28B68012-8E42-4A1D-B48A-D791EB074016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90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06" y="9721900"/>
            <a:ext cx="3078095" cy="511075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A6E8BBBC-F5D4-429D-B08B-DB6985A50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69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C9D77161-5417-4A31-87B2-69C7C906B48B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3" tIns="47467" rIns="94933" bIns="474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933" tIns="47467" rIns="94933" bIns="4746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81849C51-5750-491D-A344-32D278AEF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103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9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0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0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1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9CDBB-9E7C-43B1-AF1A-B741A12694CE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4E2C-A488-4C12-96E3-656D15D47093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BD1C6-E55A-4163-8539-40BEBF42340A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5A73-0F42-47CE-BC0B-C442DEB0E37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F8EB0-2B7B-4E52-A249-D56163E39736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B03A7-85AB-4A73-AB4A-AB1304BEAE4B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9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083541D-C522-47B7-8138-56B6E302F0F8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BC62BF-FC40-46F4-B9A5-8AD2AAABB27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4F9AB-B117-4DFA-BB89-3C4AC1977BB5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B3421-00EB-413B-995F-1D5AC55BA425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86D22-4210-44E7-AFE7-D0E87EE5B18F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C0AF-FA9A-4E7A-9CCE-BFBFCB757C5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9298F-64C5-4137-B87A-07B005A2413C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5B10-7931-478B-9599-83AFE1A9F660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47B87-F1CB-43B9-9309-B69AE941F5CB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6A702-A36C-447F-8650-85224CCB391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E4D13-4EA5-423F-8344-114853539E8A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A9414-AF85-45F4-BAEF-12287F2F9A2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CD053-2D62-4035-A72B-A5DC0CEC37DF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2939D-24C1-41A7-9474-216D098D39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B947A-E158-4DD5-8D11-B62C199ACE10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8D44-711E-436E-9430-486F9A4220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09D523-FD5E-422A-B169-E5534CFB87E5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BE63-5309-4AC5-8B54-84160BA6465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CC09BA-DD9E-46BF-93B3-79EEA0849637}" type="datetime1">
              <a:rPr lang="en-US" altLang="en-US" smtClean="0"/>
              <a:pPr/>
              <a:t>10/29/2022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78F20F-B7C5-48B8-ADDE-F572E6E5778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rocesses/blob/main/Support/Measurement%20and%20Analysis/PRCD_MEASUR.docx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github.com/JalajMathur/PEG_2022/tree/main/MBR/MBR102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s://github.com/JalajMathur/PEG_2022/blob/main/BOTOPO/Approval/18-04-22/Signed%20Approval%20copy%20of%20Genus%20BOTOPO.pdf" TargetMode="External"/><Relationship Id="rId11" Type="http://schemas.openxmlformats.org/officeDocument/2006/relationships/hyperlink" Target="https://github.com/JalajMathur/PEG_2022/blob/main/MBR/MBR1022/Metrics%20Baseline%20Report%201022.docx" TargetMode="External"/><Relationship Id="rId5" Type="http://schemas.openxmlformats.org/officeDocument/2006/relationships/hyperlink" Target="https://gil.einframe.com/rptprojectoverview.aspx" TargetMode="External"/><Relationship Id="rId10" Type="http://schemas.openxmlformats.org/officeDocument/2006/relationships/hyperlink" Target="https://docs.google.com/spreadsheets/d/1hZkQ-jFMYuwxKOEk1bhY1y_m4h4pu6LMp2X3Ta1-XYo/edit?usp=sharing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s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github.com/JalajMathur/Processes/blob/main/Project%20Management/GDLN_TAILOR.docx" TargetMode="External"/><Relationship Id="rId5" Type="http://schemas.openxmlformats.org/officeDocument/2006/relationships/hyperlink" Target="https://drive.google.com/file/d/1D0_NZ5z6Plwtm99hW7a5fC0Sohi6Lr1R/view?usp=sharing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hyperlink" Target="https://github.com/JalajMathur/Processes/blob/main/Process%20Management/PRCD_ORGFCS.docx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github.com/JalajMathur/PEG_2022/blob/main/BOTOPO/Approval/18-04-22/Signed%20Approval%20copy%20of%20Genus%20BOTOPO.pdf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JalajMathur/Processes/blob/main/Support/Configuration%20Management/PRCD_CONFIG.docx" TargetMode="Externa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192.168.100.9\ProcessDoc\ReleasedQMS\QMS1_0\Project%20Management\GDLN_ESTMAT.doc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JalajMathur/Processes/blob/main/Project%20Management/CHKL_PLNREV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github.com/JalajMathur/Processes/blob/main/Engineering/Design/TMPL_HDWDSN.docx" TargetMode="External"/><Relationship Id="rId5" Type="http://schemas.openxmlformats.org/officeDocument/2006/relationships/hyperlink" Target="https://github.com/JalajMathur/Processes/blob/main/Project%20Management/PRCD_PRJPLN.docx" TargetMode="External"/><Relationship Id="rId10" Type="http://schemas.openxmlformats.org/officeDocument/2006/relationships/hyperlink" Target="https://gil.einframe.com/reports/rptincidents.aspx" TargetMode="External"/><Relationship Id="rId4" Type="http://schemas.openxmlformats.org/officeDocument/2006/relationships/hyperlink" Target="https://github.com/JalajMathur/Processes/blob/main/POLC_DEVPOL.docx" TargetMode="External"/><Relationship Id="rId9" Type="http://schemas.openxmlformats.org/officeDocument/2006/relationships/hyperlink" Target="https://github.com/JalajMathur/Processes/blob/main/Engineering/Design/GDLN_FRWSTD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EG_2022/tree/main/QMS%204.0%20Training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github.com/JalajMathur/PEG_2022/tree/main/QMS%20released%20mail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JalajMathur/Processes/blob/main/QMS4.1_QMSREL.docx" TargetMode="External"/><Relationship Id="rId5" Type="http://schemas.openxmlformats.org/officeDocument/2006/relationships/hyperlink" Target="https://gil.einframe.com/reports/rptincidents.aspx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l.einframe.com/reports/rptincidentlearnings.aspx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github.com/JalajMathur/PEG_2022/tree/main/OT%20Reports%20&amp;%20Feedbacks" TargetMode="External"/><Relationship Id="rId12" Type="http://schemas.openxmlformats.org/officeDocument/2006/relationships/hyperlink" Target="https://docs.google.com/spreadsheets/d/1i8dV2kroga_e149bryTI1ua5xnfNxLnzTmoGQwAmyRw/edit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JalajMathur/PEG_2022/tree/main/PQA%20Reports" TargetMode="External"/><Relationship Id="rId11" Type="http://schemas.openxmlformats.org/officeDocument/2006/relationships/hyperlink" Target="https://github.com/JalajMathur/PEG_2022/tree/main/KPMG/IR-1/Findings" TargetMode="External"/><Relationship Id="rId5" Type="http://schemas.openxmlformats.org/officeDocument/2006/relationships/hyperlink" Target="https://gil.einframe.com/reports/rptincidents.aspx" TargetMode="External"/><Relationship Id="rId10" Type="http://schemas.openxmlformats.org/officeDocument/2006/relationships/hyperlink" Target="https://github.com/JalajMathur/PEG_2022/tree/main/Projects%20Metrics%20Reports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overview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lajMathur/PEG_2022/blob/main/PEG_QMSREQ.xlsx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hyperlink" Target="https://gil.einframe.com/rptprojectoverview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JalajMathur/PEG_2022/tree/main/SM%20Review%20Agenda%20List" TargetMode="External"/><Relationship Id="rId5" Type="http://schemas.openxmlformats.org/officeDocument/2006/relationships/hyperlink" Target="https://github.com/JalajMathur/PEG_2022/blob/main/PEG-22-23_MINMET.xlsx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981238"/>
            <a:ext cx="3962296" cy="1828762"/>
          </a:xfrm>
        </p:spPr>
        <p:txBody>
          <a:bodyPr/>
          <a:lstStyle/>
          <a:p>
            <a:r>
              <a:rPr lang="en-US" sz="3600" b="1" dirty="0" smtClean="0">
                <a:latin typeface="Bookman Old Style" pitchFamily="18" charset="0"/>
              </a:rPr>
              <a:t>     Process Engineering Group</a:t>
            </a:r>
            <a:endParaRPr lang="en-US" sz="3600" b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2BF-FC40-46F4-B9A5-8AD2AAABB274}" type="slidenum">
              <a:rPr lang="en-US" altLang="en-US" smtClean="0"/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902" y="5257722"/>
            <a:ext cx="8381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9pPr>
          </a:lstStyle>
          <a:p>
            <a:r>
              <a:rPr lang="en-US" sz="1600" dirty="0" smtClean="0">
                <a:latin typeface="Arial Rounded MT Bold" pitchFamily="34" charset="0"/>
              </a:rPr>
              <a:t>	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                       </a:t>
            </a:r>
            <a:r>
              <a:rPr lang="en-US" sz="2000" dirty="0" smtClean="0">
                <a:latin typeface="Arial Rounded MT Bold" pitchFamily="34" charset="0"/>
              </a:rPr>
              <a:t>Process Engineering Group (R&amp;D - GIL)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7" y="1371600"/>
            <a:ext cx="487693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4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92" y="76288"/>
            <a:ext cx="7315008" cy="990574"/>
          </a:xfrm>
        </p:spPr>
        <p:txBody>
          <a:bodyPr/>
          <a:lstStyle/>
          <a:p>
            <a:pPr algn="l"/>
            <a:r>
              <a:rPr lang="en-US" sz="3000" dirty="0" smtClean="0">
                <a:latin typeface="Calibri (Body)"/>
              </a:rPr>
              <a:t>Managing Performance &amp; Measurement</a:t>
            </a:r>
            <a:endParaRPr lang="en-US" sz="30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10</a:t>
            </a:fld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932" y="838200"/>
            <a:ext cx="8048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To </a:t>
            </a:r>
            <a:r>
              <a:rPr lang="en-US" sz="1400" b="1" dirty="0"/>
              <a:t>measure, identify and address performance issue: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In </a:t>
            </a:r>
            <a:r>
              <a:rPr lang="en-US" sz="1400" dirty="0">
                <a:solidFill>
                  <a:srgbClr val="000000"/>
                </a:solidFill>
              </a:rPr>
              <a:t>project plan ensure measurement and </a:t>
            </a:r>
            <a:r>
              <a:rPr lang="en-US" sz="1400" dirty="0" smtClean="0">
                <a:solidFill>
                  <a:srgbClr val="000000"/>
                </a:solidFill>
              </a:rPr>
              <a:t>goals, </a:t>
            </a:r>
            <a:r>
              <a:rPr lang="en-US" sz="1400" dirty="0">
                <a:solidFill>
                  <a:srgbClr val="000000"/>
                </a:solidFill>
              </a:rPr>
              <a:t>tracked in project </a:t>
            </a:r>
            <a:r>
              <a:rPr lang="en-US" sz="1400" dirty="0" smtClean="0">
                <a:solidFill>
                  <a:srgbClr val="000000"/>
                </a:solidFill>
              </a:rPr>
              <a:t>metric report</a:t>
            </a:r>
            <a:r>
              <a:rPr lang="en-US" sz="1400" dirty="0">
                <a:solidFill>
                  <a:srgbClr val="000000"/>
                </a:solidFill>
              </a:rPr>
              <a:t>. O</a:t>
            </a:r>
            <a:r>
              <a:rPr lang="en-US" sz="1400" dirty="0" smtClean="0">
                <a:solidFill>
                  <a:srgbClr val="000000"/>
                </a:solidFill>
              </a:rPr>
              <a:t>rganization </a:t>
            </a:r>
            <a:r>
              <a:rPr lang="en-US" sz="1400" dirty="0">
                <a:solidFill>
                  <a:srgbClr val="000000"/>
                </a:solidFill>
              </a:rPr>
              <a:t>metric monitored for all projects</a:t>
            </a:r>
            <a:r>
              <a:rPr lang="en-US" sz="1400" b="1" dirty="0" smtClean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PEG Annual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5"/>
              </a:rPr>
              <a:t>Project GGE302 Plan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Map org business objective to process objectives. 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</a:rPr>
              <a:t>Keep </a:t>
            </a:r>
            <a:r>
              <a:rPr lang="en-US" sz="1400" dirty="0">
                <a:solidFill>
                  <a:srgbClr val="000000"/>
                </a:solidFill>
              </a:rPr>
              <a:t>updated, define ,measure, analyze </a:t>
            </a:r>
            <a:r>
              <a:rPr lang="en-US" sz="1400" dirty="0" smtClean="0">
                <a:solidFill>
                  <a:srgbClr val="000000"/>
                </a:solidFill>
              </a:rPr>
              <a:t>performance. </a:t>
            </a:r>
            <a:r>
              <a:rPr lang="en-US" sz="1400" dirty="0" smtClean="0">
                <a:solidFill>
                  <a:srgbClr val="000000"/>
                </a:solidFill>
                <a:hlinkClick r:id="rId6"/>
              </a:rPr>
              <a:t>BOTOPO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Store measured data and analyze in project level and org level both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7"/>
              </a:rPr>
              <a:t>MBR &amp; Data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Follow set processes and keep updated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Project GGE302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8"/>
              </a:rPr>
              <a:t>PRCD_MEASUR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Ensure data quality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	For Example </a:t>
            </a:r>
            <a:r>
              <a:rPr lang="en-US" sz="1400" b="1" dirty="0" smtClean="0">
                <a:solidFill>
                  <a:srgbClr val="000000"/>
                </a:solidFill>
              </a:rPr>
              <a:t>: 1. </a:t>
            </a:r>
            <a:r>
              <a:rPr lang="en-US" sz="1400" b="1" dirty="0" smtClean="0">
                <a:solidFill>
                  <a:srgbClr val="000000"/>
                </a:solidFill>
              </a:rPr>
              <a:t>Einframe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Project report used as source to collect and verify the schedule </a:t>
            </a:r>
            <a:r>
              <a:rPr lang="en-US" sz="1400" b="1" dirty="0" smtClean="0">
                <a:solidFill>
                  <a:srgbClr val="000000"/>
                </a:solidFill>
              </a:rPr>
              <a:t>variance </a:t>
            </a:r>
            <a:r>
              <a:rPr lang="en-US" sz="1400" b="1" dirty="0">
                <a:solidFill>
                  <a:srgbClr val="000000"/>
                </a:solidFill>
              </a:rPr>
              <a:t>data. These data verified during each milestone audits by PQA.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2. Google sheet maintained by production &amp; quality for production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 </a:t>
            </a:r>
            <a:r>
              <a:rPr lang="en-US" sz="1400" b="1" dirty="0">
                <a:solidFill>
                  <a:srgbClr val="000000"/>
                </a:solidFill>
              </a:rPr>
              <a:t>and line rejection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quantities, </a:t>
            </a:r>
            <a:r>
              <a:rPr lang="en-US" sz="1400" b="1" dirty="0">
                <a:solidFill>
                  <a:srgbClr val="000000"/>
                </a:solidFill>
              </a:rPr>
              <a:t>used as tool to collect the data and the QA head verify the data.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Production quantity can also be verified by SAP "MB51" </a:t>
            </a:r>
            <a:r>
              <a:rPr lang="en-US" sz="1400" b="1" dirty="0" smtClean="0">
                <a:solidFill>
                  <a:srgbClr val="000000"/>
                </a:solidFill>
              </a:rPr>
              <a:t>transaction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 smtClean="0">
                <a:solidFill>
                  <a:srgbClr val="000000"/>
                </a:solidFill>
                <a:hlinkClick r:id="rId10"/>
              </a:rPr>
              <a:t>Production_Rejection_Google_sheet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Use org measurement repository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Project actual efforts used during next similar project’s efforts estimation activity.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Analyze org performance and identify improvement needs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Periodic sharing of performance measurement data to organization. </a:t>
            </a:r>
            <a:r>
              <a:rPr lang="en-US" sz="1400" dirty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"/>
            <a:ext cx="6705408" cy="1066774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Tailoring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14400"/>
            <a:ext cx="785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ne </a:t>
            </a:r>
            <a:r>
              <a:rPr lang="en-US" dirty="0">
                <a:latin typeface="+mn-lt"/>
              </a:rPr>
              <a:t>standard process often cannot </a:t>
            </a:r>
            <a:r>
              <a:rPr lang="en-US" dirty="0" smtClean="0">
                <a:latin typeface="+mn-lt"/>
              </a:rPr>
              <a:t>be fit </a:t>
            </a:r>
            <a:r>
              <a:rPr lang="en-US" dirty="0">
                <a:latin typeface="+mn-lt"/>
              </a:rPr>
              <a:t>all of an </a:t>
            </a:r>
            <a:r>
              <a:rPr lang="en-US" dirty="0" smtClean="0">
                <a:latin typeface="+mn-lt"/>
              </a:rPr>
              <a:t>organization’s projects</a:t>
            </a:r>
            <a:r>
              <a:rPr lang="en-US" dirty="0">
                <a:latin typeface="+mn-lt"/>
              </a:rPr>
              <a:t>, t</a:t>
            </a:r>
            <a:r>
              <a:rPr lang="en-US" dirty="0" smtClean="0">
                <a:latin typeface="+mn-lt"/>
              </a:rPr>
              <a:t>he </a:t>
            </a:r>
            <a:r>
              <a:rPr lang="en-US" dirty="0">
                <a:latin typeface="+mn-lt"/>
              </a:rPr>
              <a:t>solution to this problem is </a:t>
            </a:r>
            <a:r>
              <a:rPr lang="en-US" dirty="0" smtClean="0">
                <a:latin typeface="+mn-lt"/>
              </a:rPr>
              <a:t>usually to </a:t>
            </a:r>
            <a:r>
              <a:rPr lang="en-US" dirty="0">
                <a:latin typeface="+mn-lt"/>
              </a:rPr>
              <a:t>allow for tailoring of the standard process to accommodate the attributes and characteristics </a:t>
            </a:r>
            <a:r>
              <a:rPr lang="en-US" dirty="0" smtClean="0">
                <a:latin typeface="+mn-lt"/>
              </a:rPr>
              <a:t>of individual </a:t>
            </a:r>
            <a:r>
              <a:rPr lang="en-US" dirty="0">
                <a:latin typeface="+mn-lt"/>
              </a:rPr>
              <a:t>projects</a:t>
            </a:r>
            <a:r>
              <a:rPr lang="en-US" dirty="0" smtClean="0">
                <a:latin typeface="+mn-lt"/>
              </a:rPr>
              <a:t>.</a:t>
            </a: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Example: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received from GGE295 DC-DC Converter Project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Matrix Report combined for RD &amp; Planning Phase due to project </a:t>
            </a:r>
            <a:r>
              <a:rPr lang="en-US" dirty="0"/>
              <a:t>time </a:t>
            </a:r>
            <a:r>
              <a:rPr lang="en-US" dirty="0" smtClean="0"/>
              <a:t>is </a:t>
            </a:r>
            <a:r>
              <a:rPr lang="en-US" dirty="0"/>
              <a:t>one month and matrix report making in first phase is not possible due to unavailability of EVMS data in 3-4 day in </a:t>
            </a:r>
            <a:r>
              <a:rPr lang="en-US" dirty="0" smtClean="0"/>
              <a:t>EinFrame</a:t>
            </a:r>
            <a:r>
              <a:rPr lang="en-US" dirty="0" smtClean="0"/>
              <a:t>.</a:t>
            </a:r>
            <a:endParaRPr lang="en-US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received from </a:t>
            </a:r>
            <a:r>
              <a:rPr lang="en-US" dirty="0" smtClean="0">
                <a:latin typeface="+mn-lt"/>
              </a:rPr>
              <a:t>GGS151 3KVA MPPT PCU Project</a:t>
            </a:r>
            <a:endParaRPr lang="en-US" dirty="0">
              <a:latin typeface="+mn-lt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Audit merge of RD phase and Planning Phase</a:t>
            </a:r>
            <a:r>
              <a:rPr lang="en-US" dirty="0" smtClean="0">
                <a:latin typeface="+mn-lt"/>
              </a:rPr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Implementation part of (Design and implementation phase) </a:t>
            </a:r>
            <a:r>
              <a:rPr lang="en-US" dirty="0" smtClean="0"/>
              <a:t>need </a:t>
            </a:r>
            <a:r>
              <a:rPr lang="en-US" dirty="0"/>
              <a:t>to merge with Integration Phase</a:t>
            </a:r>
            <a:endParaRPr lang="en-US" dirty="0">
              <a:latin typeface="+mn-lt"/>
            </a:endParaRP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Tailoring requests approved keeping in mind of Project workflow and duration (size) of project.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3407" y="6001771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6"/>
              </a:rPr>
              <a:t>Tailoring guideline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6705408" cy="990574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33" y="5544234"/>
            <a:ext cx="827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Generic work environment includes basic requirements for Projects’ execution at Organization level. 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80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5"/>
              </a:rPr>
              <a:t>Generic Work Environment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23089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81" y="76258"/>
            <a:ext cx="7801319" cy="129534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Organizational Processes’ Needs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66" y="6093023"/>
            <a:ext cx="82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81" y="1069538"/>
            <a:ext cx="83584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Objective </a:t>
            </a:r>
            <a:r>
              <a:rPr lang="en-US" sz="1400" b="1" dirty="0"/>
              <a:t>:</a:t>
            </a:r>
          </a:p>
          <a:p>
            <a:endParaRPr lang="en-US" sz="1400" b="1" dirty="0" smtClean="0"/>
          </a:p>
          <a:p>
            <a:r>
              <a:rPr lang="en-US" sz="1400" dirty="0" smtClean="0"/>
              <a:t>PEG develop, maintain </a:t>
            </a:r>
            <a:r>
              <a:rPr lang="en-US" sz="1400" dirty="0"/>
              <a:t>and </a:t>
            </a:r>
            <a:r>
              <a:rPr lang="en-US" sz="1400" dirty="0" smtClean="0"/>
              <a:t>institutionalize Organization’s </a:t>
            </a:r>
            <a:r>
              <a:rPr lang="en-US" sz="1400" dirty="0"/>
              <a:t>and </a:t>
            </a:r>
            <a:r>
              <a:rPr lang="en-US" sz="1400" dirty="0" smtClean="0"/>
              <a:t>projects’ processes and metrics.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Scope :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process is applicable to all activities under the purview of the </a:t>
            </a:r>
            <a:r>
              <a:rPr lang="en-US" sz="1400" dirty="0" smtClean="0"/>
              <a:t>R&amp;D </a:t>
            </a:r>
            <a:r>
              <a:rPr lang="en-US" sz="1400" dirty="0"/>
              <a:t>Division in </a:t>
            </a:r>
            <a:r>
              <a:rPr lang="en-US" sz="1400" dirty="0" smtClean="0"/>
              <a:t>Genus Innovation Ltd.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Vision :</a:t>
            </a:r>
          </a:p>
          <a:p>
            <a:endParaRPr lang="en-I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Development</a:t>
            </a:r>
            <a:r>
              <a:rPr lang="en-US" sz="1400" dirty="0"/>
              <a:t>, maintenance and assimilation of processes to aid and support the organization’s operations. 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Institutionalization of the aforesaid processes.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Facilitation in adherence to the processes.</a:t>
            </a: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develop and maintain a quantitative insight into the organization’s performance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Roles and Responsibilities : 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dirty="0" smtClean="0"/>
              <a:t>PEG </a:t>
            </a:r>
            <a:r>
              <a:rPr lang="en-US" sz="1400" dirty="0"/>
              <a:t>was formed at Organizational level, Roles and Responsibilities </a:t>
            </a:r>
            <a:r>
              <a:rPr lang="en-US" sz="1400" dirty="0" smtClean="0"/>
              <a:t>also identified. </a:t>
            </a:r>
            <a:r>
              <a:rPr lang="en-US" sz="1400" i="1" dirty="0" smtClean="0">
                <a:hlinkClick r:id="rId5"/>
              </a:rPr>
              <a:t>Project Team Section of PEG Plan in </a:t>
            </a:r>
            <a:r>
              <a:rPr lang="en-US" sz="1400" i="1" dirty="0" smtClean="0">
                <a:hlinkClick r:id="rId5"/>
              </a:rPr>
              <a:t>EinFrame</a:t>
            </a:r>
            <a:r>
              <a:rPr lang="en-US" sz="1400" i="1" dirty="0" smtClean="0">
                <a:hlinkClick r:id="rId5"/>
              </a:rPr>
              <a:t>.</a:t>
            </a:r>
            <a:endParaRPr lang="en-US" sz="1400" i="1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158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12954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Organization Processes’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Goals of Current Year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Strengthen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Project Management Processes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Example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EinFrame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as tool implemented for Project Management activities..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Organization’s Metrics review &amp; revise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Business objectives revised according to Business priorities and Vison, MBRs made,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reviewed the current measurement goals,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Line Rejection Percentage goal revised.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objectives to Process objectives mapped on basis of these measurement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 Rejection Percentage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(Quality)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Schedule Variance (Delivery)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BOTOPO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9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4182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hlinkClick r:id="rId5"/>
              </a:rPr>
              <a:t>PEG Annual Plan </a:t>
            </a:r>
            <a:r>
              <a:rPr lang="en-US" sz="1500" dirty="0"/>
              <a:t>was prepared for working of </a:t>
            </a:r>
            <a:r>
              <a:rPr lang="en-US" sz="1500" dirty="0" smtClean="0"/>
              <a:t>PEG, consists of </a:t>
            </a:r>
          </a:p>
          <a:p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Budget Plan (IR and Benchmark Appraisal from KPMG, Stationery)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Resource Plan (SVN, </a:t>
            </a:r>
            <a:r>
              <a:rPr lang="en-US" sz="1400" dirty="0" smtClean="0"/>
              <a:t>EinFrame</a:t>
            </a:r>
            <a:r>
              <a:rPr lang="en-US" sz="1400" dirty="0" smtClean="0"/>
              <a:t>, MS Office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Roles &amp; Responsibility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Training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Configuration Management Plan (</a:t>
            </a:r>
            <a:r>
              <a:rPr lang="en-US" sz="1400" dirty="0"/>
              <a:t>This repository contains all </a:t>
            </a:r>
            <a:r>
              <a:rPr lang="en-US" sz="1400" dirty="0" smtClean="0"/>
              <a:t>artifacts </a:t>
            </a:r>
            <a:r>
              <a:rPr lang="en-US" sz="1400" dirty="0"/>
              <a:t>of PEG working activities</a:t>
            </a:r>
            <a:r>
              <a:rPr lang="en-US" sz="140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Quality Plan (Consists of Audit, Senior Management Review)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Measurement &amp; Analysis </a:t>
            </a:r>
            <a:r>
              <a:rPr lang="en-US" sz="1400" dirty="0" smtClean="0"/>
              <a:t>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Monitor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Action &amp; Release Plan (Project Tasks)</a:t>
            </a:r>
            <a:r>
              <a:rPr lang="en-US" sz="1400" b="1" dirty="0" smtClean="0"/>
              <a:t>.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14077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hlinkClick r:id="rId6"/>
              </a:rPr>
              <a:t>PRCD_CONFIG (Page No. 10)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Structure of QMS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8667" y="76200"/>
            <a:ext cx="6934200" cy="12192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Process</a:t>
            </a:r>
            <a:endParaRPr lang="en-US" sz="3200" dirty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33" y="2961381"/>
            <a:ext cx="3910766" cy="30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9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Quality Management System (QMS)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: </a:t>
            </a:r>
            <a:r>
              <a:rPr lang="en-US" sz="1200" dirty="0"/>
              <a:t>A policy is a deliberate system of principles to guide decisions and achieve rational outcomes. A policy is a statement of intent, and is implemented as a procedure or protocol.</a:t>
            </a:r>
          </a:p>
          <a:p>
            <a:pPr>
              <a:buNone/>
            </a:pPr>
            <a:r>
              <a:rPr lang="en-US" sz="1200" dirty="0" smtClean="0"/>
              <a:t>For </a:t>
            </a:r>
            <a:r>
              <a:rPr lang="en-US" sz="1200" dirty="0"/>
              <a:t>example: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Genus </a:t>
            </a:r>
            <a:r>
              <a:rPr lang="en-US" sz="1200" dirty="0"/>
              <a:t>Development Policy (</a:t>
            </a:r>
            <a:r>
              <a:rPr lang="en-US" sz="1200" dirty="0" smtClean="0">
                <a:hlinkClick r:id="rId4"/>
              </a:rPr>
              <a:t>POLC_DEVPOL</a:t>
            </a:r>
            <a:r>
              <a:rPr lang="en-US" sz="1200" dirty="0" smtClean="0"/>
              <a:t>)</a:t>
            </a:r>
          </a:p>
          <a:p>
            <a:pPr>
              <a:buNone/>
            </a:pPr>
            <a:endParaRPr lang="en-US" sz="1200" b="1" dirty="0" smtClean="0"/>
          </a:p>
          <a:p>
            <a:r>
              <a:rPr lang="en-US" sz="1200" b="1" dirty="0" smtClean="0"/>
              <a:t>Procedure : </a:t>
            </a:r>
            <a:r>
              <a:rPr lang="en-US" sz="1200" dirty="0"/>
              <a:t>A fixed, step by step sequence of activities or course of action (with definite start and end points) that should be followed in the same order to correctly perform a task.</a:t>
            </a:r>
          </a:p>
          <a:p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Project </a:t>
            </a:r>
            <a:r>
              <a:rPr lang="en-US" sz="1200" dirty="0"/>
              <a:t>Planning Procedure (</a:t>
            </a:r>
            <a:r>
              <a:rPr lang="en-US" sz="1200" dirty="0">
                <a:hlinkClick r:id="rId5"/>
              </a:rPr>
              <a:t>PRCD_PRJPLN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Templates / Tools : </a:t>
            </a:r>
            <a:r>
              <a:rPr lang="en-US" sz="1200" dirty="0"/>
              <a:t>A template is a form or pattern used as a guide to making something.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Hardware Design Template </a:t>
            </a:r>
            <a:r>
              <a:rPr lang="en-US" sz="1200" dirty="0"/>
              <a:t>(</a:t>
            </a:r>
            <a:r>
              <a:rPr lang="en-US" sz="1200" dirty="0">
                <a:hlinkClick r:id="rId6"/>
              </a:rPr>
              <a:t>TMPL_HDWDSN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Checklist : </a:t>
            </a:r>
            <a:r>
              <a:rPr lang="en-US" sz="1200" dirty="0"/>
              <a:t>A list of items to be noted, checked, or remembered.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/>
              <a:t>Plan review checklist (</a:t>
            </a:r>
            <a:r>
              <a:rPr lang="en-US" sz="1200" dirty="0">
                <a:hlinkClick r:id="rId7"/>
              </a:rPr>
              <a:t>CHKL_PLNREV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Guidelines : </a:t>
            </a:r>
            <a:r>
              <a:rPr lang="en-US" sz="1200" dirty="0"/>
              <a:t>A principle put forward to set standards or </a:t>
            </a:r>
            <a:r>
              <a:rPr lang="en-US" sz="1200" dirty="0" smtClean="0"/>
              <a:t>determine</a:t>
            </a:r>
            <a:r>
              <a:rPr lang="en-US" sz="1200" dirty="0"/>
              <a:t> a course of action.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Firmware Coding Standards </a:t>
            </a:r>
            <a:r>
              <a:rPr lang="en-US" sz="1200" dirty="0"/>
              <a:t>guidelines </a:t>
            </a:r>
            <a:r>
              <a:rPr lang="en-US" sz="1200" dirty="0" smtClean="0">
                <a:hlinkClick r:id="rId8" action="ppaction://hlinkfile"/>
              </a:rPr>
              <a:t>(</a:t>
            </a:r>
            <a:r>
              <a:rPr lang="en-US" sz="1200" dirty="0">
                <a:hlinkClick r:id="rId9"/>
              </a:rPr>
              <a:t>GDLN_FRWSTD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Logs : </a:t>
            </a:r>
            <a:r>
              <a:rPr lang="en-US" sz="1200" dirty="0" smtClean="0"/>
              <a:t>Project wise various review and testing defects available in Incident Management Report of </a:t>
            </a:r>
            <a:r>
              <a:rPr lang="en-US" sz="1200" dirty="0" smtClean="0"/>
              <a:t>EinFrame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For example :</a:t>
            </a:r>
          </a:p>
          <a:p>
            <a:r>
              <a:rPr lang="en-US" sz="1200" dirty="0" smtClean="0">
                <a:hlinkClick r:id="rId10"/>
              </a:rPr>
              <a:t>Incident 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51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"/>
            <a:ext cx="73915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QMS Release and Deploy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323" y="1143000"/>
            <a:ext cx="8295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QMS Release Audit : </a:t>
            </a:r>
            <a:r>
              <a:rPr lang="en-US" sz="1400" dirty="0"/>
              <a:t>Pre-release audit is conducted with </a:t>
            </a:r>
            <a:r>
              <a:rPr lang="en-US" sz="1400" dirty="0" smtClean="0"/>
              <a:t>PQA </a:t>
            </a:r>
            <a:r>
              <a:rPr lang="en-US" sz="1400" dirty="0"/>
              <a:t>Team member before </a:t>
            </a:r>
            <a:r>
              <a:rPr lang="en-US" sz="1400" dirty="0" smtClean="0"/>
              <a:t>Major release. </a:t>
            </a:r>
            <a:r>
              <a:rPr lang="en-US" sz="1400" dirty="0" smtClean="0">
                <a:hlinkClick r:id="rId5"/>
              </a:rPr>
              <a:t>Incident Management Report for Audit NCs</a:t>
            </a:r>
            <a:endParaRPr lang="en-US" sz="1400" dirty="0" smtClean="0"/>
          </a:p>
          <a:p>
            <a:r>
              <a:rPr lang="en-US" sz="1400" b="1" dirty="0" smtClean="0"/>
              <a:t>QMS Release Note : </a:t>
            </a:r>
            <a:r>
              <a:rPr lang="en-US" sz="1400" dirty="0"/>
              <a:t>It includes all necessary information related to QMS Release</a:t>
            </a:r>
            <a:r>
              <a:rPr lang="en-US" sz="1400" dirty="0" smtClean="0"/>
              <a:t>.</a:t>
            </a:r>
          </a:p>
          <a:p>
            <a:r>
              <a:rPr lang="en-US" sz="1400" dirty="0" smtClean="0">
                <a:hlinkClick r:id="rId6"/>
              </a:rPr>
              <a:t>QMS 4.1_QMSREL</a:t>
            </a:r>
            <a:endParaRPr lang="en-US" sz="1400" dirty="0" smtClean="0"/>
          </a:p>
          <a:p>
            <a:r>
              <a:rPr lang="en-US" sz="1400" b="1" dirty="0" smtClean="0"/>
              <a:t>QMS Release Mail : </a:t>
            </a:r>
            <a:r>
              <a:rPr lang="en-US" sz="1400" dirty="0"/>
              <a:t>New version of QMS is released for use and team is intimated via QMS Release Email which includes QMS release note</a:t>
            </a:r>
            <a:r>
              <a:rPr lang="en-US" sz="1400" dirty="0" smtClean="0"/>
              <a:t>.</a:t>
            </a:r>
          </a:p>
          <a:p>
            <a:r>
              <a:rPr lang="en-IN" sz="1400" dirty="0">
                <a:hlinkClick r:id="rId7"/>
              </a:rPr>
              <a:t>QMS released mails</a:t>
            </a:r>
            <a:r>
              <a:rPr lang="en-IN" sz="1400" dirty="0"/>
              <a:t> </a:t>
            </a:r>
            <a:endParaRPr lang="en-IN" sz="1400" dirty="0" smtClean="0"/>
          </a:p>
          <a:p>
            <a:r>
              <a:rPr lang="en-US" sz="1400" b="1" dirty="0" smtClean="0"/>
              <a:t>QMS Training :</a:t>
            </a:r>
            <a:r>
              <a:rPr lang="en-US" sz="1400" dirty="0" smtClean="0"/>
              <a:t> </a:t>
            </a:r>
            <a:r>
              <a:rPr lang="en-US" sz="1400" dirty="0"/>
              <a:t>QMS release training is conducted  by PEG. Venue and timings are intimated to team </a:t>
            </a:r>
            <a:r>
              <a:rPr lang="en-US" sz="1400" dirty="0" smtClean="0"/>
              <a:t>by Email.</a:t>
            </a:r>
          </a:p>
          <a:p>
            <a:r>
              <a:rPr lang="en-US" sz="1400" dirty="0" smtClean="0">
                <a:hlinkClick r:id="rId8"/>
              </a:rPr>
              <a:t>QMS 4.0_Training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86573"/>
            <a:ext cx="5343525" cy="30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8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22" y="90"/>
            <a:ext cx="7509605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295400"/>
            <a:ext cx="8295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Identify Process Improvement Opportunities through the following</a:t>
            </a:r>
            <a:r>
              <a:rPr lang="en-US" sz="1400" b="1" dirty="0" smtClean="0"/>
              <a:t> inputs :</a:t>
            </a:r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Improvement Proposals : </a:t>
            </a:r>
            <a:r>
              <a:rPr lang="en-US" sz="1400" dirty="0"/>
              <a:t>Process Practitioners log their suggestions related to process </a:t>
            </a:r>
            <a:r>
              <a:rPr lang="en-US" sz="1400" dirty="0" smtClean="0"/>
              <a:t>improvement. For example : </a:t>
            </a:r>
            <a:r>
              <a:rPr lang="en-US" sz="1400" dirty="0" smtClean="0">
                <a:hlinkClick r:id="rId5"/>
              </a:rPr>
              <a:t>Incident Management Report for Process Improvement Proposal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Audit Report : </a:t>
            </a:r>
            <a:r>
              <a:rPr lang="en-US" sz="1400" dirty="0"/>
              <a:t>Auditor sends the “Audit Report” to PEG for analysis and identification of candidate process improvement </a:t>
            </a:r>
            <a:r>
              <a:rPr lang="en-US" sz="1400" dirty="0" smtClean="0"/>
              <a:t>opportunities.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6"/>
              </a:rPr>
              <a:t>Audit Reports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Training Report : </a:t>
            </a:r>
            <a:r>
              <a:rPr lang="en-US" sz="1400" dirty="0" smtClean="0"/>
              <a:t>Training Report in </a:t>
            </a:r>
            <a:r>
              <a:rPr lang="en-US" sz="1400" dirty="0" smtClean="0"/>
              <a:t>EinFrame</a:t>
            </a:r>
            <a:r>
              <a:rPr lang="en-US" sz="1400" dirty="0" smtClean="0"/>
              <a:t>. 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7"/>
              </a:rPr>
              <a:t>Training Reports and Feedbacks via Mail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Learning's : </a:t>
            </a:r>
            <a:r>
              <a:rPr lang="en-US" sz="1400" dirty="0" smtClean="0"/>
              <a:t>During the Project and after </a:t>
            </a:r>
            <a:r>
              <a:rPr lang="en-US" sz="1400" dirty="0"/>
              <a:t>the project closure, Project Practitioners </a:t>
            </a:r>
            <a:r>
              <a:rPr lang="en-US" sz="1400" dirty="0" smtClean="0"/>
              <a:t>forward the learnings in Incident learnings of </a:t>
            </a:r>
            <a:r>
              <a:rPr lang="en-US" sz="1400" dirty="0" smtClean="0"/>
              <a:t>EinFrame</a:t>
            </a:r>
            <a:r>
              <a:rPr lang="en-US" sz="1400" dirty="0" smtClean="0"/>
              <a:t>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8"/>
              </a:rPr>
              <a:t>Incident Learning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Repository : </a:t>
            </a:r>
            <a:r>
              <a:rPr lang="en-US" sz="1400" dirty="0" smtClean="0"/>
              <a:t>Project Risks, Plan etc. </a:t>
            </a:r>
          </a:p>
          <a:p>
            <a:pPr algn="just"/>
            <a:r>
              <a:rPr lang="en-US" sz="1400" dirty="0"/>
              <a:t>	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9"/>
              </a:rPr>
              <a:t>Projects Repository in </a:t>
            </a:r>
            <a:r>
              <a:rPr lang="en-US" sz="1400" dirty="0" smtClean="0">
                <a:hlinkClick r:id="rId9"/>
              </a:rPr>
              <a:t>EinFrame</a:t>
            </a:r>
            <a:r>
              <a:rPr lang="en-US" sz="1400" dirty="0" smtClean="0"/>
              <a:t>     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 Project Metric : </a:t>
            </a:r>
            <a:r>
              <a:rPr lang="en-US" sz="1400" dirty="0" smtClean="0">
                <a:hlinkClick r:id="rId10"/>
              </a:rPr>
              <a:t>Metrics Reports</a:t>
            </a:r>
            <a:endParaRPr lang="en-US" sz="1400" dirty="0"/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Appraisal :</a:t>
            </a:r>
            <a:r>
              <a:rPr lang="en-US" sz="1400" dirty="0" smtClean="0"/>
              <a:t> IR done by KPMG in August 2022.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1"/>
              </a:rPr>
              <a:t>Process Appraisal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Tailoring Proposals : </a:t>
            </a:r>
            <a:r>
              <a:rPr lang="en-US" sz="1400" dirty="0" smtClean="0"/>
              <a:t>From practitioners.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2"/>
              </a:rPr>
              <a:t>Tailoring Proposals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615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86800" cy="9906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041737"/>
            <a:ext cx="7814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All improvement opportunities / inputs captured in single sheet called </a:t>
            </a:r>
            <a:r>
              <a:rPr lang="en-US" sz="1500" dirty="0" smtClean="0">
                <a:hlinkClick r:id="rId5"/>
              </a:rPr>
              <a:t>PEG_QMSREQ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839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06" y="76288"/>
            <a:ext cx="6476830" cy="914406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Monitoring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1660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PEG Periodic Team Meetings : </a:t>
            </a:r>
            <a:r>
              <a:rPr lang="en-US" sz="1400" dirty="0" smtClean="0">
                <a:hlinkClick r:id="rId5"/>
              </a:rPr>
              <a:t>Minutes of Meeting</a:t>
            </a:r>
            <a:r>
              <a:rPr lang="en-US" sz="1400" dirty="0" smtClean="0"/>
              <a:t> (If Required).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Senior Management Review </a:t>
            </a:r>
            <a:r>
              <a:rPr lang="en-US" sz="1400" b="1" dirty="0" smtClean="0"/>
              <a:t>Plan : </a:t>
            </a:r>
            <a:r>
              <a:rPr lang="en-US" sz="1400" dirty="0"/>
              <a:t>It includes plan of PEG activities review with Senior Management </a:t>
            </a:r>
            <a:r>
              <a:rPr lang="en-US" sz="1400" dirty="0" smtClean="0"/>
              <a:t>. During MBR release and Annual </a:t>
            </a:r>
            <a:r>
              <a:rPr lang="en-US" sz="1400" dirty="0"/>
              <a:t>Plan release. </a:t>
            </a:r>
            <a:r>
              <a:rPr lang="en-US" sz="1400" dirty="0" smtClean="0">
                <a:hlinkClick r:id="rId6"/>
              </a:rPr>
              <a:t>PEG Senior Management Review Checklist</a:t>
            </a:r>
            <a:r>
              <a:rPr lang="en-US" sz="1400" dirty="0" smtClean="0"/>
              <a:t> and </a:t>
            </a:r>
            <a:r>
              <a:rPr lang="en-US" sz="1400" dirty="0" smtClean="0">
                <a:hlinkClick r:id="rId5"/>
              </a:rPr>
              <a:t>PEG Senior Management Review and Discussion MOM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Audit </a:t>
            </a:r>
            <a:r>
              <a:rPr lang="en-US" sz="1400" b="1" dirty="0" smtClean="0"/>
              <a:t>Plan : </a:t>
            </a:r>
            <a:r>
              <a:rPr lang="en-US" sz="1400" dirty="0"/>
              <a:t>It includes audit plan of PEG activities</a:t>
            </a:r>
            <a:r>
              <a:rPr lang="en-US" sz="1400" dirty="0" smtClean="0"/>
              <a:t>. During major release of QMS and PEG audit in every 3 months. </a:t>
            </a:r>
            <a:r>
              <a:rPr lang="en-US" sz="1400" b="1" dirty="0">
                <a:hlinkClick r:id="rId7"/>
              </a:rPr>
              <a:t>PEG Annual Plan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Incident Logged during PEG Audit :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403" y="5955192"/>
            <a:ext cx="82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97" y="3124200"/>
            <a:ext cx="65317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30B4418D0AD4A8853296DD1A957C1" ma:contentTypeVersion="0" ma:contentTypeDescription="Create a new document." ma:contentTypeScope="" ma:versionID="f84ab32646e244427fa683947f6437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5D54B-EFC2-49FD-957C-70DE13BE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908E215-9F61-4601-9A70-B6C4D02671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D5943E-D87E-40F8-97A5-640E356982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</TotalTime>
  <Pages>0</Pages>
  <Words>753</Words>
  <Characters>0</Characters>
  <Application>Microsoft Office PowerPoint</Application>
  <DocSecurity>0</DocSecurity>
  <PresentationFormat>On-screen Show (4:3)</PresentationFormat>
  <Lines>0</Lines>
  <Paragraphs>202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Process Engineering Group</vt:lpstr>
      <vt:lpstr>Organizational Processes’ Needs</vt:lpstr>
      <vt:lpstr>Organization Processes’ Needs</vt:lpstr>
      <vt:lpstr>Process</vt:lpstr>
      <vt:lpstr>Quality Management System (QMS)</vt:lpstr>
      <vt:lpstr>QMS Release and Deploy</vt:lpstr>
      <vt:lpstr>Process Improvements</vt:lpstr>
      <vt:lpstr>Process Improvements Implementation</vt:lpstr>
      <vt:lpstr>Monitoring and Control</vt:lpstr>
      <vt:lpstr>Managing Performance &amp; Measurement</vt:lpstr>
      <vt:lpstr>Tailoring</vt:lpstr>
      <vt:lpstr>Guidelines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Jalaj Mathur</cp:lastModifiedBy>
  <cp:revision>572</cp:revision>
  <cp:lastPrinted>2016-05-01T09:18:14Z</cp:lastPrinted>
  <dcterms:created xsi:type="dcterms:W3CDTF">2013-05-14T02:14:00Z</dcterms:created>
  <dcterms:modified xsi:type="dcterms:W3CDTF">2022-10-29T05:37:39Z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1033-9.1.0.4480</vt:lpwstr>
  </property>
  <property fmtid="{D5CDD505-2E9C-101B-9397-08002B2CF9AE}" pid="3" name="ContentTypeId">
    <vt:lpwstr>0x01010093F30B4418D0AD4A8853296DD1A957C1</vt:lpwstr>
  </property>
</Properties>
</file>